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26"/>
  </p:notesMasterIdLst>
  <p:handoutMasterIdLst>
    <p:handoutMasterId r:id="rId127"/>
  </p:handoutMasterIdLst>
  <p:sldIdLst>
    <p:sldId id="256" r:id="rId2"/>
    <p:sldId id="330" r:id="rId3"/>
    <p:sldId id="331" r:id="rId4"/>
    <p:sldId id="259" r:id="rId5"/>
    <p:sldId id="466" r:id="rId6"/>
    <p:sldId id="468" r:id="rId7"/>
    <p:sldId id="469" r:id="rId8"/>
    <p:sldId id="470" r:id="rId9"/>
    <p:sldId id="467" r:id="rId10"/>
    <p:sldId id="260" r:id="rId11"/>
    <p:sldId id="261" r:id="rId12"/>
    <p:sldId id="332" r:id="rId13"/>
    <p:sldId id="355" r:id="rId14"/>
    <p:sldId id="461" r:id="rId15"/>
    <p:sldId id="356" r:id="rId16"/>
    <p:sldId id="357" r:id="rId17"/>
    <p:sldId id="358" r:id="rId18"/>
    <p:sldId id="359" r:id="rId19"/>
    <p:sldId id="360" r:id="rId20"/>
    <p:sldId id="361" r:id="rId21"/>
    <p:sldId id="362" r:id="rId22"/>
    <p:sldId id="363" r:id="rId23"/>
    <p:sldId id="364" r:id="rId24"/>
    <p:sldId id="365" r:id="rId25"/>
    <p:sldId id="366" r:id="rId26"/>
    <p:sldId id="367" r:id="rId27"/>
    <p:sldId id="371" r:id="rId28"/>
    <p:sldId id="372" r:id="rId29"/>
    <p:sldId id="264" r:id="rId30"/>
    <p:sldId id="265" r:id="rId31"/>
    <p:sldId id="266" r:id="rId32"/>
    <p:sldId id="324" r:id="rId33"/>
    <p:sldId id="267" r:id="rId34"/>
    <p:sldId id="325" r:id="rId35"/>
    <p:sldId id="326" r:id="rId36"/>
    <p:sldId id="269" r:id="rId37"/>
    <p:sldId id="327" r:id="rId38"/>
    <p:sldId id="328" r:id="rId39"/>
    <p:sldId id="329" r:id="rId40"/>
    <p:sldId id="275" r:id="rId41"/>
    <p:sldId id="464" r:id="rId42"/>
    <p:sldId id="382" r:id="rId43"/>
    <p:sldId id="383" r:id="rId44"/>
    <p:sldId id="384" r:id="rId45"/>
    <p:sldId id="385" r:id="rId46"/>
    <p:sldId id="386" r:id="rId47"/>
    <p:sldId id="387" r:id="rId48"/>
    <p:sldId id="388" r:id="rId49"/>
    <p:sldId id="389" r:id="rId50"/>
    <p:sldId id="390" r:id="rId51"/>
    <p:sldId id="391" r:id="rId52"/>
    <p:sldId id="392" r:id="rId53"/>
    <p:sldId id="393" r:id="rId54"/>
    <p:sldId id="394" r:id="rId55"/>
    <p:sldId id="395" r:id="rId56"/>
    <p:sldId id="396" r:id="rId57"/>
    <p:sldId id="397" r:id="rId58"/>
    <p:sldId id="398" r:id="rId59"/>
    <p:sldId id="399" r:id="rId60"/>
    <p:sldId id="400" r:id="rId61"/>
    <p:sldId id="401" r:id="rId62"/>
    <p:sldId id="402" r:id="rId63"/>
    <p:sldId id="403" r:id="rId64"/>
    <p:sldId id="404" r:id="rId65"/>
    <p:sldId id="405" r:id="rId66"/>
    <p:sldId id="406" r:id="rId67"/>
    <p:sldId id="407" r:id="rId68"/>
    <p:sldId id="408" r:id="rId69"/>
    <p:sldId id="409" r:id="rId70"/>
    <p:sldId id="465" r:id="rId71"/>
    <p:sldId id="410" r:id="rId72"/>
    <p:sldId id="411" r:id="rId73"/>
    <p:sldId id="412" r:id="rId74"/>
    <p:sldId id="413" r:id="rId75"/>
    <p:sldId id="414" r:id="rId76"/>
    <p:sldId id="415" r:id="rId77"/>
    <p:sldId id="416" r:id="rId78"/>
    <p:sldId id="417" r:id="rId79"/>
    <p:sldId id="418" r:id="rId80"/>
    <p:sldId id="419" r:id="rId81"/>
    <p:sldId id="420" r:id="rId82"/>
    <p:sldId id="421" r:id="rId83"/>
    <p:sldId id="422" r:id="rId84"/>
    <p:sldId id="423" r:id="rId85"/>
    <p:sldId id="424" r:id="rId86"/>
    <p:sldId id="425" r:id="rId87"/>
    <p:sldId id="426" r:id="rId88"/>
    <p:sldId id="427" r:id="rId89"/>
    <p:sldId id="428" r:id="rId90"/>
    <p:sldId id="429" r:id="rId91"/>
    <p:sldId id="430" r:id="rId92"/>
    <p:sldId id="431" r:id="rId93"/>
    <p:sldId id="432" r:id="rId94"/>
    <p:sldId id="433" r:id="rId95"/>
    <p:sldId id="434" r:id="rId96"/>
    <p:sldId id="435" r:id="rId97"/>
    <p:sldId id="436" r:id="rId98"/>
    <p:sldId id="437" r:id="rId99"/>
    <p:sldId id="438" r:id="rId100"/>
    <p:sldId id="439" r:id="rId101"/>
    <p:sldId id="440" r:id="rId102"/>
    <p:sldId id="441" r:id="rId103"/>
    <p:sldId id="442" r:id="rId104"/>
    <p:sldId id="443" r:id="rId105"/>
    <p:sldId id="444" r:id="rId106"/>
    <p:sldId id="445" r:id="rId107"/>
    <p:sldId id="446" r:id="rId108"/>
    <p:sldId id="447" r:id="rId109"/>
    <p:sldId id="448" r:id="rId110"/>
    <p:sldId id="449" r:id="rId111"/>
    <p:sldId id="450" r:id="rId112"/>
    <p:sldId id="451" r:id="rId113"/>
    <p:sldId id="452" r:id="rId114"/>
    <p:sldId id="453" r:id="rId115"/>
    <p:sldId id="454" r:id="rId116"/>
    <p:sldId id="455" r:id="rId117"/>
    <p:sldId id="456" r:id="rId118"/>
    <p:sldId id="457" r:id="rId119"/>
    <p:sldId id="458" r:id="rId120"/>
    <p:sldId id="459" r:id="rId121"/>
    <p:sldId id="460" r:id="rId122"/>
    <p:sldId id="462" r:id="rId123"/>
    <p:sldId id="353" r:id="rId124"/>
    <p:sldId id="463" r:id="rId125"/>
  </p:sldIdLst>
  <p:sldSz cx="9906000" cy="6858000" type="A4"/>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1" autoAdjust="0"/>
    <p:restoredTop sz="97531" autoAdjust="0"/>
  </p:normalViewPr>
  <p:slideViewPr>
    <p:cSldViewPr>
      <p:cViewPr>
        <p:scale>
          <a:sx n="60" d="100"/>
          <a:sy n="60" d="100"/>
        </p:scale>
        <p:origin x="-1306" y="-221"/>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762"/>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4" Type="http://schemas.openxmlformats.org/officeDocument/2006/relationships/image" Target="../media/image40.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4" Type="http://schemas.openxmlformats.org/officeDocument/2006/relationships/image" Target="../media/image4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4.wmf"/><Relationship Id="rId1" Type="http://schemas.openxmlformats.org/officeDocument/2006/relationships/image" Target="../media/image71.wmf"/><Relationship Id="rId5" Type="http://schemas.openxmlformats.org/officeDocument/2006/relationships/image" Target="../media/image43.wmf"/><Relationship Id="rId4" Type="http://schemas.openxmlformats.org/officeDocument/2006/relationships/image" Target="../media/image42.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image" Target="../media/image74.wmf"/><Relationship Id="rId7" Type="http://schemas.openxmlformats.org/officeDocument/2006/relationships/image" Target="../media/image78.wmf"/><Relationship Id="rId2" Type="http://schemas.openxmlformats.org/officeDocument/2006/relationships/image" Target="../media/image73.wmf"/><Relationship Id="rId1" Type="http://schemas.openxmlformats.org/officeDocument/2006/relationships/image" Target="../media/image72.w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image" Target="../media/image86.png"/></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3.wmf"/><Relationship Id="rId1" Type="http://schemas.openxmlformats.org/officeDocument/2006/relationships/image" Target="../media/image94.wmf"/><Relationship Id="rId5" Type="http://schemas.openxmlformats.org/officeDocument/2006/relationships/image" Target="../media/image97.wmf"/><Relationship Id="rId4" Type="http://schemas.openxmlformats.org/officeDocument/2006/relationships/image" Target="../media/image96.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4" Type="http://schemas.openxmlformats.org/officeDocument/2006/relationships/image" Target="../media/image105.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2.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image" Target="../media/image126.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 Id="rId4" Type="http://schemas.openxmlformats.org/officeDocument/2006/relationships/image" Target="../media/image131.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 Id="rId4" Type="http://schemas.openxmlformats.org/officeDocument/2006/relationships/image" Target="../media/image137.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38.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0.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 Id="rId5" Type="http://schemas.openxmlformats.org/officeDocument/2006/relationships/image" Target="../media/image151.wmf"/><Relationship Id="rId4" Type="http://schemas.openxmlformats.org/officeDocument/2006/relationships/image" Target="../media/image15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59.wmf"/><Relationship Id="rId1" Type="http://schemas.openxmlformats.org/officeDocument/2006/relationships/image" Target="../media/image158.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61.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9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262E43A7-B2DD-4859-A409-5821D6C4CA06}" type="datetimeFigureOut">
              <a:rPr lang="it-IT" smtClean="0"/>
              <a:t>15/10/2012</a:t>
            </a:fld>
            <a:endParaRPr lang="it-IT"/>
          </a:p>
        </p:txBody>
      </p:sp>
      <p:sp>
        <p:nvSpPr>
          <p:cNvPr id="4" name="Segnaposto piè di pagina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C0D794F3-1590-40D0-824E-3D553735599D}" type="slidenum">
              <a:rPr lang="it-IT" smtClean="0"/>
              <a:t>‹N›</a:t>
            </a:fld>
            <a:endParaRPr lang="it-IT"/>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it-IT"/>
          </a:p>
        </p:txBody>
      </p:sp>
      <p:sp>
        <p:nvSpPr>
          <p:cNvPr id="3" name="Segnaposto data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A678FD8B-73DD-46B7-8329-6F18D76973EC}" type="datetimeFigureOut">
              <a:rPr lang="it-IT" smtClean="0"/>
              <a:pPr/>
              <a:t>15/10/2012</a:t>
            </a:fld>
            <a:endParaRPr lang="it-IT"/>
          </a:p>
        </p:txBody>
      </p:sp>
      <p:sp>
        <p:nvSpPr>
          <p:cNvPr id="4" name="Segnaposto immagine diapositiva 3"/>
          <p:cNvSpPr>
            <a:spLocks noGrp="1" noRot="1" noChangeAspect="1"/>
          </p:cNvSpPr>
          <p:nvPr>
            <p:ph type="sldImg" idx="2"/>
          </p:nvPr>
        </p:nvSpPr>
        <p:spPr>
          <a:xfrm>
            <a:off x="779463" y="768350"/>
            <a:ext cx="5540375" cy="3836988"/>
          </a:xfrm>
          <a:prstGeom prst="rect">
            <a:avLst/>
          </a:prstGeom>
          <a:noFill/>
          <a:ln w="12700">
            <a:solidFill>
              <a:prstClr val="black"/>
            </a:solidFill>
          </a:ln>
        </p:spPr>
        <p:txBody>
          <a:bodyPr vert="horz" lIns="99048" tIns="49524" rIns="99048" bIns="49524" rtlCol="0" anchor="ctr"/>
          <a:lstStyle/>
          <a:p>
            <a:endParaRPr lang="it-IT"/>
          </a:p>
        </p:txBody>
      </p:sp>
      <p:sp>
        <p:nvSpPr>
          <p:cNvPr id="5" name="Segnaposto note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it-IT"/>
          </a:p>
        </p:txBody>
      </p:sp>
      <p:sp>
        <p:nvSpPr>
          <p:cNvPr id="7" name="Segnaposto numero diapositiva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30A5BD4C-A71F-4B3D-AD4B-4044A7F2F06A}" type="slidenum">
              <a:rPr lang="it-IT" smtClean="0"/>
              <a:pPr/>
              <a:t>‹N›</a:t>
            </a:fld>
            <a:endParaRPr lang="it-IT"/>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779463" y="768350"/>
            <a:ext cx="5540375" cy="3836988"/>
          </a:xfrm>
        </p:spPr>
      </p:sp>
      <p:sp>
        <p:nvSpPr>
          <p:cNvPr id="3" name="Segnaposto note 2"/>
          <p:cNvSpPr>
            <a:spLocks noGrp="1"/>
          </p:cNvSpPr>
          <p:nvPr>
            <p:ph type="body" idx="1"/>
          </p:nvPr>
        </p:nvSpPr>
        <p:spPr/>
        <p:txBody>
          <a:bodyPr>
            <a:normAutofit/>
          </a:bodyPr>
          <a:lstStyle/>
          <a:p>
            <a:endParaRPr lang="it-IT"/>
          </a:p>
        </p:txBody>
      </p:sp>
      <p:sp>
        <p:nvSpPr>
          <p:cNvPr id="4" name="Segnaposto numero diapositiva 3"/>
          <p:cNvSpPr>
            <a:spLocks noGrp="1"/>
          </p:cNvSpPr>
          <p:nvPr>
            <p:ph type="sldNum" sz="quarter" idx="10"/>
          </p:nvPr>
        </p:nvSpPr>
        <p:spPr/>
        <p:txBody>
          <a:bodyPr/>
          <a:lstStyle/>
          <a:p>
            <a:fld id="{30A5BD4C-A71F-4B3D-AD4B-4044A7F2F06A}" type="slidenum">
              <a:rPr lang="it-IT" smtClean="0"/>
              <a:pPr/>
              <a:t>1</a:t>
            </a:fld>
            <a:endParaRPr 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E9D20E-0706-4639-A56B-CC4EFC2F0EE1}" type="slidenum">
              <a:rPr lang="it-IT"/>
              <a:pPr/>
              <a:t>56</a:t>
            </a:fld>
            <a:endParaRPr lang="it-IT"/>
          </a:p>
        </p:txBody>
      </p:sp>
      <p:sp>
        <p:nvSpPr>
          <p:cNvPr id="550914" name="Rectangle 2"/>
          <p:cNvSpPr>
            <a:spLocks noGrp="1" noRot="1" noChangeAspect="1" noChangeArrowheads="1" noTextEdit="1"/>
          </p:cNvSpPr>
          <p:nvPr>
            <p:ph type="sldImg"/>
          </p:nvPr>
        </p:nvSpPr>
        <p:spPr>
          <a:ln/>
        </p:spPr>
      </p:sp>
      <p:sp>
        <p:nvSpPr>
          <p:cNvPr id="550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E0526B-C87E-4D38-B526-E82678F7A36E}" type="slidenum">
              <a:rPr lang="it-IT"/>
              <a:pPr/>
              <a:t>57</a:t>
            </a:fld>
            <a:endParaRPr lang="it-IT"/>
          </a:p>
        </p:txBody>
      </p:sp>
      <p:sp>
        <p:nvSpPr>
          <p:cNvPr id="552962" name="Rectangle 2"/>
          <p:cNvSpPr>
            <a:spLocks noGrp="1" noRot="1" noChangeAspect="1" noChangeArrowheads="1" noTextEdit="1"/>
          </p:cNvSpPr>
          <p:nvPr>
            <p:ph type="sldImg"/>
          </p:nvPr>
        </p:nvSpPr>
        <p:spPr>
          <a:ln/>
        </p:spPr>
      </p:sp>
      <p:sp>
        <p:nvSpPr>
          <p:cNvPr id="552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A6A163-1D2F-4FF7-B1F9-E874BAD2DAFC}" type="slidenum">
              <a:rPr lang="it-IT"/>
              <a:pPr/>
              <a:t>58</a:t>
            </a:fld>
            <a:endParaRPr lang="it-IT"/>
          </a:p>
        </p:txBody>
      </p:sp>
      <p:sp>
        <p:nvSpPr>
          <p:cNvPr id="555010" name="Rectangle 2"/>
          <p:cNvSpPr>
            <a:spLocks noGrp="1" noRot="1" noChangeAspect="1" noChangeArrowheads="1" noTextEdit="1"/>
          </p:cNvSpPr>
          <p:nvPr>
            <p:ph type="sldImg"/>
          </p:nvPr>
        </p:nvSpPr>
        <p:spPr>
          <a:ln/>
        </p:spPr>
      </p:sp>
      <p:sp>
        <p:nvSpPr>
          <p:cNvPr id="555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127E3-6E40-4402-B0D4-17C21FD7B9D3}" type="slidenum">
              <a:rPr lang="it-IT"/>
              <a:pPr/>
              <a:t>105</a:t>
            </a:fld>
            <a:endParaRPr lang="it-IT"/>
          </a:p>
        </p:txBody>
      </p:sp>
      <p:sp>
        <p:nvSpPr>
          <p:cNvPr id="601090" name="Rectangle 2"/>
          <p:cNvSpPr>
            <a:spLocks noGrp="1" noRot="1" noChangeAspect="1" noChangeArrowheads="1" noTextEdit="1"/>
          </p:cNvSpPr>
          <p:nvPr>
            <p:ph type="sldImg"/>
          </p:nvPr>
        </p:nvSpPr>
        <p:spPr>
          <a:ln/>
        </p:spPr>
      </p:sp>
      <p:sp>
        <p:nvSpPr>
          <p:cNvPr id="6010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68A44A-84F9-4D89-91DB-AA663FE64C86}" type="slidenum">
              <a:rPr lang="it-IT"/>
              <a:pPr/>
              <a:t>106</a:t>
            </a:fld>
            <a:endParaRPr lang="it-IT"/>
          </a:p>
        </p:txBody>
      </p:sp>
      <p:sp>
        <p:nvSpPr>
          <p:cNvPr id="603138" name="Rectangle 2"/>
          <p:cNvSpPr>
            <a:spLocks noGrp="1" noRot="1" noChangeAspect="1" noChangeArrowheads="1" noTextEdit="1"/>
          </p:cNvSpPr>
          <p:nvPr>
            <p:ph type="sldImg"/>
          </p:nvPr>
        </p:nvSpPr>
        <p:spPr>
          <a:ln/>
        </p:spPr>
      </p:sp>
      <p:sp>
        <p:nvSpPr>
          <p:cNvPr id="6031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DA271B-E49E-4055-B398-725CD3909AE9}" type="slidenum">
              <a:rPr lang="it-IT"/>
              <a:pPr/>
              <a:t>107</a:t>
            </a:fld>
            <a:endParaRPr lang="it-IT"/>
          </a:p>
        </p:txBody>
      </p:sp>
      <p:sp>
        <p:nvSpPr>
          <p:cNvPr id="605186" name="Rectangle 2"/>
          <p:cNvSpPr>
            <a:spLocks noGrp="1" noRot="1" noChangeAspect="1" noChangeArrowheads="1" noTextEdit="1"/>
          </p:cNvSpPr>
          <p:nvPr>
            <p:ph type="sldImg"/>
          </p:nvPr>
        </p:nvSpPr>
        <p:spPr>
          <a:ln/>
        </p:spPr>
      </p:sp>
      <p:sp>
        <p:nvSpPr>
          <p:cNvPr id="605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77FF1B-682D-4468-92E4-8E32FFD271B0}" type="slidenum">
              <a:rPr lang="it-IT"/>
              <a:pPr/>
              <a:t>108</a:t>
            </a:fld>
            <a:endParaRPr lang="it-IT"/>
          </a:p>
        </p:txBody>
      </p:sp>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9343D6-0A44-456C-AF00-BB9FBE962C96}" type="slidenum">
              <a:rPr lang="it-IT"/>
              <a:pPr/>
              <a:t>109</a:t>
            </a:fld>
            <a:endParaRPr lang="it-IT"/>
          </a:p>
        </p:txBody>
      </p:sp>
      <p:sp>
        <p:nvSpPr>
          <p:cNvPr id="609282" name="Rectangle 2"/>
          <p:cNvSpPr>
            <a:spLocks noGrp="1" noRot="1" noChangeAspect="1" noChangeArrowheads="1" noTextEdit="1"/>
          </p:cNvSpPr>
          <p:nvPr>
            <p:ph type="sldImg"/>
          </p:nvPr>
        </p:nvSpPr>
        <p:spPr>
          <a:ln/>
        </p:spPr>
      </p:sp>
      <p:sp>
        <p:nvSpPr>
          <p:cNvPr id="609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F262E2-AB59-47B0-BB7F-558536016934}" type="slidenum">
              <a:rPr lang="it-IT"/>
              <a:pPr/>
              <a:t>110</a:t>
            </a:fld>
            <a:endParaRPr lang="it-IT"/>
          </a:p>
        </p:txBody>
      </p:sp>
      <p:sp>
        <p:nvSpPr>
          <p:cNvPr id="611330" name="Rectangle 2"/>
          <p:cNvSpPr>
            <a:spLocks noGrp="1" noRot="1" noChangeAspect="1" noChangeArrowheads="1" noTextEdit="1"/>
          </p:cNvSpPr>
          <p:nvPr>
            <p:ph type="sldImg"/>
          </p:nvPr>
        </p:nvSpPr>
        <p:spPr>
          <a:ln/>
        </p:spPr>
      </p:sp>
      <p:sp>
        <p:nvSpPr>
          <p:cNvPr id="611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787A35-759C-4E04-9F37-C10B9D45C4AD}" type="slidenum">
              <a:rPr lang="it-IT"/>
              <a:pPr/>
              <a:t>111</a:t>
            </a:fld>
            <a:endParaRPr lang="it-IT"/>
          </a:p>
        </p:txBody>
      </p:sp>
      <p:sp>
        <p:nvSpPr>
          <p:cNvPr id="613378" name="Rectangle 2"/>
          <p:cNvSpPr>
            <a:spLocks noGrp="1" noRot="1" noChangeAspect="1" noChangeArrowheads="1" noTextEdit="1"/>
          </p:cNvSpPr>
          <p:nvPr>
            <p:ph type="sldImg"/>
          </p:nvPr>
        </p:nvSpPr>
        <p:spPr>
          <a:ln/>
        </p:spPr>
      </p:sp>
      <p:sp>
        <p:nvSpPr>
          <p:cNvPr id="613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5D48ED6F-7F42-4C1D-BAC5-5B129D470790}" type="slidenum">
              <a:rPr lang="it-IT"/>
              <a:pPr/>
              <a:t>4</a:t>
            </a:fld>
            <a:endParaRPr lang="it-IT"/>
          </a:p>
        </p:txBody>
      </p:sp>
      <p:sp>
        <p:nvSpPr>
          <p:cNvPr id="99331" name="Rectangle 2"/>
          <p:cNvSpPr>
            <a:spLocks noGrp="1" noRot="1" noChangeAspect="1" noChangeArrowheads="1" noTextEdit="1"/>
          </p:cNvSpPr>
          <p:nvPr>
            <p:ph type="sldImg"/>
          </p:nvPr>
        </p:nvSpPr>
        <p:spPr>
          <a:xfrm>
            <a:off x="798513" y="781050"/>
            <a:ext cx="5502275" cy="3810000"/>
          </a:xfrm>
          <a:ln>
            <a:noFill/>
          </a:ln>
        </p:spPr>
      </p:sp>
      <p:sp>
        <p:nvSpPr>
          <p:cNvPr id="1312771" name="Rectangle 3"/>
          <p:cNvSpPr>
            <a:spLocks noGrp="1" noChangeArrowheads="1"/>
          </p:cNvSpPr>
          <p:nvPr>
            <p:ph type="body" idx="1"/>
          </p:nvPr>
        </p:nvSpPr>
        <p:spPr>
          <a:xfrm>
            <a:off x="976154" y="4863219"/>
            <a:ext cx="5212727" cy="4626898"/>
          </a:xfrm>
          <a:ln/>
          <a:effectLst>
            <a:prstShdw prst="shdw17" dist="17961" dir="2700000">
              <a:schemeClr val="bg1">
                <a:gamma/>
                <a:shade val="60000"/>
                <a:invGamma/>
              </a:schemeClr>
            </a:prstShdw>
          </a:effectLst>
        </p:spPr>
        <p:txBody>
          <a:bodyPr lIns="98016" tIns="48148" rIns="98016" bIns="48148"/>
          <a:lstStyle/>
          <a:p>
            <a:pPr defTabSz="825398">
              <a:defRPr/>
            </a:pPr>
            <a:endParaRPr lang="it-IT"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9A24EF-87E1-4390-804C-E18B5AEB15D9}" type="slidenum">
              <a:rPr lang="it-IT"/>
              <a:pPr/>
              <a:t>112</a:t>
            </a:fld>
            <a:endParaRPr lang="it-IT"/>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A28772-1480-4428-A365-5F666F15F06C}" type="slidenum">
              <a:rPr lang="it-IT"/>
              <a:pPr/>
              <a:t>113</a:t>
            </a:fld>
            <a:endParaRPr lang="it-IT"/>
          </a:p>
        </p:txBody>
      </p:sp>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A57FC7-C0F6-43BF-BC67-7B9B3FFC01E5}" type="slidenum">
              <a:rPr lang="it-IT"/>
              <a:pPr/>
              <a:t>114</a:t>
            </a:fld>
            <a:endParaRPr lang="it-IT"/>
          </a:p>
        </p:txBody>
      </p:sp>
      <p:sp>
        <p:nvSpPr>
          <p:cNvPr id="625666" name="Rectangle 2"/>
          <p:cNvSpPr>
            <a:spLocks noGrp="1" noRot="1" noChangeAspect="1" noChangeArrowheads="1" noTextEdit="1"/>
          </p:cNvSpPr>
          <p:nvPr>
            <p:ph type="sldImg"/>
          </p:nvPr>
        </p:nvSpPr>
        <p:spPr>
          <a:ln/>
        </p:spPr>
      </p:sp>
      <p:sp>
        <p:nvSpPr>
          <p:cNvPr id="625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EAF84C-7A70-4227-A83E-8D62DE00912A}" type="slidenum">
              <a:rPr lang="it-IT"/>
              <a:pPr/>
              <a:t>115</a:t>
            </a:fld>
            <a:endParaRPr lang="it-IT"/>
          </a:p>
        </p:txBody>
      </p:sp>
      <p:sp>
        <p:nvSpPr>
          <p:cNvPr id="627714" name="Rectangle 2"/>
          <p:cNvSpPr>
            <a:spLocks noGrp="1" noRot="1" noChangeAspect="1" noChangeArrowheads="1" noTextEdit="1"/>
          </p:cNvSpPr>
          <p:nvPr>
            <p:ph type="sldImg"/>
          </p:nvPr>
        </p:nvSpPr>
        <p:spPr>
          <a:ln/>
        </p:spPr>
      </p:sp>
      <p:sp>
        <p:nvSpPr>
          <p:cNvPr id="6277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1FD750-FBEE-4C4F-B759-8A8CD634CBBB}" type="slidenum">
              <a:rPr lang="it-IT"/>
              <a:pPr/>
              <a:t>116</a:t>
            </a:fld>
            <a:endParaRPr lang="it-IT"/>
          </a:p>
        </p:txBody>
      </p:sp>
      <p:sp>
        <p:nvSpPr>
          <p:cNvPr id="629762" name="Rectangle 2"/>
          <p:cNvSpPr>
            <a:spLocks noGrp="1" noRot="1" noChangeAspect="1" noChangeArrowheads="1" noTextEdit="1"/>
          </p:cNvSpPr>
          <p:nvPr>
            <p:ph type="sldImg"/>
          </p:nvPr>
        </p:nvSpPr>
        <p:spPr>
          <a:ln/>
        </p:spPr>
      </p:sp>
      <p:sp>
        <p:nvSpPr>
          <p:cNvPr id="6297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3EA1B2-6A4E-4287-A13D-A64F65DFCAFE}" type="slidenum">
              <a:rPr lang="it-IT"/>
              <a:pPr/>
              <a:t>119</a:t>
            </a:fld>
            <a:endParaRPr lang="it-IT"/>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788107-156D-485A-8EED-C11EFCFA4BC8}" type="slidenum">
              <a:rPr lang="it-IT"/>
              <a:pPr/>
              <a:t>120</a:t>
            </a:fld>
            <a:endParaRPr lang="it-IT"/>
          </a:p>
        </p:txBody>
      </p:sp>
      <p:sp>
        <p:nvSpPr>
          <p:cNvPr id="724994" name="Rectangle 2"/>
          <p:cNvSpPr>
            <a:spLocks noGrp="1" noRot="1" noChangeAspect="1" noChangeArrowheads="1" noTextEdit="1"/>
          </p:cNvSpPr>
          <p:nvPr>
            <p:ph type="sldImg"/>
          </p:nvPr>
        </p:nvSpPr>
        <p:spPr>
          <a:ln/>
        </p:spPr>
      </p:sp>
      <p:sp>
        <p:nvSpPr>
          <p:cNvPr id="724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3D7975-D013-412F-A018-92F2B18684F1}" type="slidenum">
              <a:rPr lang="it-IT"/>
              <a:pPr/>
              <a:t>121</a:t>
            </a:fld>
            <a:endParaRPr lang="it-IT"/>
          </a:p>
        </p:txBody>
      </p:sp>
      <p:sp>
        <p:nvSpPr>
          <p:cNvPr id="658434" name="Rectangle 2"/>
          <p:cNvSpPr>
            <a:spLocks noGrp="1" noRot="1" noChangeAspect="1" noChangeArrowheads="1" noTextEdit="1"/>
          </p:cNvSpPr>
          <p:nvPr>
            <p:ph type="sldImg"/>
          </p:nvPr>
        </p:nvSpPr>
        <p:spPr>
          <a:ln/>
        </p:spPr>
      </p:sp>
      <p:sp>
        <p:nvSpPr>
          <p:cNvPr id="658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p:txBody>
          <a:bodyPr/>
          <a:lstStyle/>
          <a:p>
            <a:fld id="{1EE78DFC-E261-4620-A941-EC33F0DE0995}" type="slidenum">
              <a:rPr lang="it-IT"/>
              <a:pPr/>
              <a:t>5</a:t>
            </a:fld>
            <a:endParaRPr lang="it-IT"/>
          </a:p>
        </p:txBody>
      </p:sp>
      <p:sp>
        <p:nvSpPr>
          <p:cNvPr id="25603" name="Rectangle 2"/>
          <p:cNvSpPr>
            <a:spLocks noRot="1" noChangeArrowheads="1" noTextEdit="1"/>
          </p:cNvSpPr>
          <p:nvPr>
            <p:ph type="sldImg"/>
          </p:nvPr>
        </p:nvSpPr>
        <p:spPr>
          <a:xfrm>
            <a:off x="800100" y="782638"/>
            <a:ext cx="5502275" cy="3810000"/>
          </a:xfrm>
          <a:ln>
            <a:noFill/>
          </a:ln>
        </p:spPr>
      </p:sp>
      <p:sp>
        <p:nvSpPr>
          <p:cNvPr id="400387" name="Rectangle 3"/>
          <p:cNvSpPr>
            <a:spLocks noGrp="1" noChangeArrowheads="1"/>
          </p:cNvSpPr>
          <p:nvPr>
            <p:ph type="body" idx="1"/>
          </p:nvPr>
        </p:nvSpPr>
        <p:spPr>
          <a:xfrm>
            <a:off x="976313" y="4864100"/>
            <a:ext cx="5213350" cy="4625975"/>
          </a:xfrm>
          <a:ln/>
          <a:effectLst>
            <a:prstShdw prst="shdw17" dist="17961" dir="2700000">
              <a:srgbClr val="999999"/>
            </a:prstShdw>
          </a:effectLst>
        </p:spPr>
        <p:txBody>
          <a:bodyPr lIns="93772" tIns="46064" rIns="93772" bIns="46064"/>
          <a:lstStyle/>
          <a:p>
            <a:pPr defTabSz="762000" eaLnBrk="1" hangingPunct="1">
              <a:defRPr/>
            </a:pPr>
            <a:endParaRPr lang="it-IT"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CB3F99B3-9DD8-470C-89CA-9C0CF1697627}" type="slidenum">
              <a:rPr lang="it-IT"/>
              <a:pPr/>
              <a:t>11</a:t>
            </a:fld>
            <a:endParaRPr lang="it-IT"/>
          </a:p>
        </p:txBody>
      </p:sp>
      <p:sp>
        <p:nvSpPr>
          <p:cNvPr id="100355" name="Rectangle 2"/>
          <p:cNvSpPr>
            <a:spLocks noGrp="1" noRot="1" noChangeAspect="1" noChangeArrowheads="1" noTextEdit="1"/>
          </p:cNvSpPr>
          <p:nvPr>
            <p:ph type="sldImg"/>
          </p:nvPr>
        </p:nvSpPr>
        <p:spPr>
          <a:xfrm>
            <a:off x="779463" y="768350"/>
            <a:ext cx="5540375" cy="3836988"/>
          </a:xfrm>
          <a:ln/>
        </p:spPr>
      </p:sp>
      <p:sp>
        <p:nvSpPr>
          <p:cNvPr id="1003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3DFC72D0-467D-418E-A973-1D9756857450}" type="slidenum">
              <a:rPr lang="it-IT"/>
              <a:pPr/>
              <a:t>29</a:t>
            </a:fld>
            <a:endParaRPr lang="it-IT"/>
          </a:p>
        </p:txBody>
      </p:sp>
      <p:sp>
        <p:nvSpPr>
          <p:cNvPr id="103427" name="Rectangle 2"/>
          <p:cNvSpPr>
            <a:spLocks noGrp="1" noRot="1" noChangeAspect="1" noChangeArrowheads="1" noTextEdit="1"/>
          </p:cNvSpPr>
          <p:nvPr>
            <p:ph type="sldImg"/>
          </p:nvPr>
        </p:nvSpPr>
        <p:spPr>
          <a:xfrm>
            <a:off x="779463" y="768350"/>
            <a:ext cx="5540375" cy="3836988"/>
          </a:xfrm>
          <a:ln/>
        </p:spPr>
      </p:sp>
      <p:sp>
        <p:nvSpPr>
          <p:cNvPr id="1034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88A34F94-E653-4C4A-ACFE-CC1DCC0866E6}" type="slidenum">
              <a:rPr lang="it-IT"/>
              <a:pPr/>
              <a:t>31</a:t>
            </a:fld>
            <a:endParaRPr lang="it-IT"/>
          </a:p>
        </p:txBody>
      </p:sp>
      <p:sp>
        <p:nvSpPr>
          <p:cNvPr id="104451" name="Rectangle 2"/>
          <p:cNvSpPr>
            <a:spLocks noGrp="1" noRot="1" noChangeAspect="1" noChangeArrowheads="1" noTextEdit="1"/>
          </p:cNvSpPr>
          <p:nvPr>
            <p:ph type="sldImg"/>
          </p:nvPr>
        </p:nvSpPr>
        <p:spPr>
          <a:xfrm>
            <a:off x="779463" y="768350"/>
            <a:ext cx="5540375" cy="3836988"/>
          </a:xfrm>
          <a:ln/>
        </p:spPr>
      </p:sp>
      <p:sp>
        <p:nvSpPr>
          <p:cNvPr id="1044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3B4F26D0-D761-4426-B7C3-171617D80E52}" type="slidenum">
              <a:rPr lang="it-IT"/>
              <a:pPr/>
              <a:t>33</a:t>
            </a:fld>
            <a:endParaRPr lang="it-IT"/>
          </a:p>
        </p:txBody>
      </p:sp>
      <p:sp>
        <p:nvSpPr>
          <p:cNvPr id="105475" name="Rectangle 2"/>
          <p:cNvSpPr>
            <a:spLocks noGrp="1" noRot="1" noChangeAspect="1" noChangeArrowheads="1" noTextEdit="1"/>
          </p:cNvSpPr>
          <p:nvPr>
            <p:ph type="sldImg"/>
          </p:nvPr>
        </p:nvSpPr>
        <p:spPr>
          <a:xfrm>
            <a:off x="779463" y="768350"/>
            <a:ext cx="5540375" cy="3836988"/>
          </a:xfrm>
          <a:ln/>
        </p:spPr>
      </p:sp>
      <p:sp>
        <p:nvSpPr>
          <p:cNvPr id="1054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B1146E9F-2BF4-4738-9109-205467E5140F}" type="slidenum">
              <a:rPr lang="it-IT"/>
              <a:pPr/>
              <a:t>36</a:t>
            </a:fld>
            <a:endParaRPr lang="it-IT"/>
          </a:p>
        </p:txBody>
      </p:sp>
      <p:sp>
        <p:nvSpPr>
          <p:cNvPr id="107523" name="Rectangle 2"/>
          <p:cNvSpPr>
            <a:spLocks noGrp="1" noRot="1" noChangeAspect="1" noChangeArrowheads="1" noTextEdit="1"/>
          </p:cNvSpPr>
          <p:nvPr>
            <p:ph type="sldImg"/>
          </p:nvPr>
        </p:nvSpPr>
        <p:spPr>
          <a:xfrm>
            <a:off x="779463" y="768350"/>
            <a:ext cx="5540375" cy="3836988"/>
          </a:xfrm>
          <a:ln/>
        </p:spPr>
      </p:sp>
      <p:sp>
        <p:nvSpPr>
          <p:cNvPr id="1075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1BB83346-91B8-40ED-B4DE-0D8119554003}" type="slidenum">
              <a:rPr lang="it-IT"/>
              <a:pPr/>
              <a:t>40</a:t>
            </a:fld>
            <a:endParaRPr lang="it-IT"/>
          </a:p>
        </p:txBody>
      </p:sp>
      <p:sp>
        <p:nvSpPr>
          <p:cNvPr id="113667" name="Rectangle 2"/>
          <p:cNvSpPr>
            <a:spLocks noGrp="1" noRot="1" noChangeAspect="1" noChangeArrowheads="1" noTextEdit="1"/>
          </p:cNvSpPr>
          <p:nvPr>
            <p:ph type="sldImg"/>
          </p:nvPr>
        </p:nvSpPr>
        <p:spPr>
          <a:xfrm>
            <a:off x="779463" y="768350"/>
            <a:ext cx="5540375" cy="3836988"/>
          </a:xfrm>
          <a:ln/>
        </p:spPr>
      </p:sp>
      <p:sp>
        <p:nvSpPr>
          <p:cNvPr id="1136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4" name="Titolo 13"/>
          <p:cNvSpPr>
            <a:spLocks noGrp="1"/>
          </p:cNvSpPr>
          <p:nvPr>
            <p:ph type="ctrTitle"/>
          </p:nvPr>
        </p:nvSpPr>
        <p:spPr>
          <a:xfrm>
            <a:off x="1551940" y="359898"/>
            <a:ext cx="8023860" cy="1472184"/>
          </a:xfrm>
        </p:spPr>
        <p:txBody>
          <a:bodyPr anchor="b"/>
          <a:lstStyle>
            <a:lvl1pPr algn="l">
              <a:defRPr/>
            </a:lvl1pPr>
            <a:extLst/>
          </a:lstStyle>
          <a:p>
            <a:r>
              <a:rPr kumimoji="0" lang="it-IT" smtClean="0"/>
              <a:t>Fare clic per modificare lo stile del titolo</a:t>
            </a:r>
            <a:endParaRPr kumimoji="0" lang="en-US"/>
          </a:p>
        </p:txBody>
      </p:sp>
      <p:sp>
        <p:nvSpPr>
          <p:cNvPr id="22" name="Sottotitolo 21"/>
          <p:cNvSpPr>
            <a:spLocks noGrp="1"/>
          </p:cNvSpPr>
          <p:nvPr>
            <p:ph type="subTitle" idx="1"/>
          </p:nvPr>
        </p:nvSpPr>
        <p:spPr>
          <a:xfrm>
            <a:off x="1551940" y="1850064"/>
            <a:ext cx="802386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it-IT" smtClean="0"/>
              <a:t>Fare clic per modificare lo stile del sottotitolo dello schema</a:t>
            </a:r>
            <a:endParaRPr kumimoji="0" lang="en-US"/>
          </a:p>
        </p:txBody>
      </p:sp>
      <p:sp>
        <p:nvSpPr>
          <p:cNvPr id="7" name="Segnaposto data 6"/>
          <p:cNvSpPr>
            <a:spLocks noGrp="1"/>
          </p:cNvSpPr>
          <p:nvPr>
            <p:ph type="dt" sz="half" idx="10"/>
          </p:nvPr>
        </p:nvSpPr>
        <p:spPr/>
        <p:txBody>
          <a:bodyPr/>
          <a:lstStyle>
            <a:extLst/>
          </a:lstStyle>
          <a:p>
            <a:fld id="{732DCC50-95C3-43C1-974D-54BED3B90EA4}" type="datetime1">
              <a:rPr lang="en-US" smtClean="0"/>
              <a:t>10/15/2012</a:t>
            </a:fld>
            <a:endParaRPr lang="en-US"/>
          </a:p>
        </p:txBody>
      </p:sp>
      <p:sp>
        <p:nvSpPr>
          <p:cNvPr id="20" name="Segnaposto piè di pagina 19"/>
          <p:cNvSpPr>
            <a:spLocks noGrp="1"/>
          </p:cNvSpPr>
          <p:nvPr>
            <p:ph type="ftr" sz="quarter" idx="11"/>
          </p:nvPr>
        </p:nvSpPr>
        <p:spPr/>
        <p:txBody>
          <a:bodyPr/>
          <a:lstStyle>
            <a:extLst/>
          </a:lstStyle>
          <a:p>
            <a:endParaRPr kumimoji="0" lang="en-US"/>
          </a:p>
        </p:txBody>
      </p:sp>
      <p:sp>
        <p:nvSpPr>
          <p:cNvPr id="10" name="Segnaposto numero diapositiva 9"/>
          <p:cNvSpPr>
            <a:spLocks noGrp="1"/>
          </p:cNvSpPr>
          <p:nvPr>
            <p:ph type="sldNum" sz="quarter" idx="12"/>
          </p:nvPr>
        </p:nvSpPr>
        <p:spPr/>
        <p:txBody>
          <a:bodyPr/>
          <a:lstStyle>
            <a:extLst/>
          </a:lstStyle>
          <a:p>
            <a:fld id="{6294C92D-0306-4E69-9CD3-20855E849650}" type="slidenum">
              <a:rPr kumimoji="0" lang="en-US" smtClean="0"/>
              <a:pPr/>
              <a:t>‹N›</a:t>
            </a:fld>
            <a:endParaRPr kumimoji="0" lang="en-US"/>
          </a:p>
        </p:txBody>
      </p:sp>
      <p:sp>
        <p:nvSpPr>
          <p:cNvPr id="8" name="Ovale 7"/>
          <p:cNvSpPr/>
          <p:nvPr/>
        </p:nvSpPr>
        <p:spPr>
          <a:xfrm>
            <a:off x="998219" y="1413802"/>
            <a:ext cx="227838"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e 8"/>
          <p:cNvSpPr/>
          <p:nvPr/>
        </p:nvSpPr>
        <p:spPr>
          <a:xfrm>
            <a:off x="1253607" y="1345016"/>
            <a:ext cx="69342"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extLst/>
          </a:lstStyle>
          <a:p>
            <a:r>
              <a:rPr kumimoji="0" lang="it-IT" smtClean="0"/>
              <a:t>Fare clic per modificare lo stile del titolo</a:t>
            </a:r>
            <a:endParaRPr kumimoji="0" lang="en-US"/>
          </a:p>
        </p:txBody>
      </p:sp>
      <p:sp>
        <p:nvSpPr>
          <p:cNvPr id="3" name="Segnaposto testo verticale 2"/>
          <p:cNvSpPr>
            <a:spLocks noGrp="1"/>
          </p:cNvSpPr>
          <p:nvPr>
            <p:ph type="body" orient="vert" idx="1"/>
          </p:nvPr>
        </p:nvSpPr>
        <p:spPr/>
        <p:txBody>
          <a:bodyPr vert="eaVert"/>
          <a:lstStyle>
            <a:extLst/>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Segnaposto data 3"/>
          <p:cNvSpPr>
            <a:spLocks noGrp="1"/>
          </p:cNvSpPr>
          <p:nvPr>
            <p:ph type="dt" sz="half" idx="10"/>
          </p:nvPr>
        </p:nvSpPr>
        <p:spPr/>
        <p:txBody>
          <a:bodyPr/>
          <a:lstStyle>
            <a:extLst/>
          </a:lstStyle>
          <a:p>
            <a:fld id="{0EB3687E-EBCA-41CA-B57E-AB479631570A}" type="datetime1">
              <a:rPr lang="en-US" smtClean="0"/>
              <a:t>10/15/2012</a:t>
            </a:fld>
            <a:endParaRPr lang="en-US"/>
          </a:p>
        </p:txBody>
      </p:sp>
      <p:sp>
        <p:nvSpPr>
          <p:cNvPr id="5" name="Segnaposto piè di pagina 4"/>
          <p:cNvSpPr>
            <a:spLocks noGrp="1"/>
          </p:cNvSpPr>
          <p:nvPr>
            <p:ph type="ftr" sz="quarter" idx="11"/>
          </p:nvPr>
        </p:nvSpPr>
        <p:spPr/>
        <p:txBody>
          <a:bodyPr/>
          <a:lstStyle>
            <a:extLst/>
          </a:lstStyle>
          <a:p>
            <a:endParaRPr kumimoji="0" lang="en-US"/>
          </a:p>
        </p:txBody>
      </p:sp>
      <p:sp>
        <p:nvSpPr>
          <p:cNvPr id="6" name="Segnaposto numero diapositiva 5"/>
          <p:cNvSpPr>
            <a:spLocks noGrp="1"/>
          </p:cNvSpPr>
          <p:nvPr>
            <p:ph type="sldNum" sz="quarter" idx="12"/>
          </p:nvPr>
        </p:nvSpPr>
        <p:spPr/>
        <p:txBody>
          <a:bodyPr/>
          <a:lstStyle>
            <a:extLst/>
          </a:lstStyle>
          <a:p>
            <a:fld id="{6294C92D-0306-4E69-9CD3-20855E849650}" type="slidenum">
              <a:rPr kumimoji="0" lang="en-US" smtClean="0"/>
              <a:pPr/>
              <a:t>‹N›</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7429500" y="274640"/>
            <a:ext cx="1981200" cy="5851525"/>
          </a:xfrm>
        </p:spPr>
        <p:txBody>
          <a:bodyPr vert="eaVert"/>
          <a:lstStyle>
            <a:extLst/>
          </a:lstStyle>
          <a:p>
            <a:r>
              <a:rPr kumimoji="0" lang="it-IT" smtClean="0"/>
              <a:t>Fare clic per modificare lo stile del titolo</a:t>
            </a:r>
            <a:endParaRPr kumimoji="0" lang="en-US"/>
          </a:p>
        </p:txBody>
      </p:sp>
      <p:sp>
        <p:nvSpPr>
          <p:cNvPr id="3" name="Segnaposto testo verticale 2"/>
          <p:cNvSpPr>
            <a:spLocks noGrp="1"/>
          </p:cNvSpPr>
          <p:nvPr>
            <p:ph type="body" orient="vert" idx="1"/>
          </p:nvPr>
        </p:nvSpPr>
        <p:spPr>
          <a:xfrm>
            <a:off x="1238250" y="274641"/>
            <a:ext cx="6026150" cy="5851525"/>
          </a:xfrm>
        </p:spPr>
        <p:txBody>
          <a:bodyPr vert="eaVert"/>
          <a:lstStyle>
            <a:extLst/>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Segnaposto data 3"/>
          <p:cNvSpPr>
            <a:spLocks noGrp="1"/>
          </p:cNvSpPr>
          <p:nvPr>
            <p:ph type="dt" sz="half" idx="10"/>
          </p:nvPr>
        </p:nvSpPr>
        <p:spPr/>
        <p:txBody>
          <a:bodyPr/>
          <a:lstStyle>
            <a:extLst/>
          </a:lstStyle>
          <a:p>
            <a:fld id="{B46098F6-BB7D-40B3-AAF0-2D8289FD2043}" type="datetime1">
              <a:rPr lang="en-US" smtClean="0"/>
              <a:t>10/15/2012</a:t>
            </a:fld>
            <a:endParaRPr lang="en-US"/>
          </a:p>
        </p:txBody>
      </p:sp>
      <p:sp>
        <p:nvSpPr>
          <p:cNvPr id="5" name="Segnaposto piè di pagina 4"/>
          <p:cNvSpPr>
            <a:spLocks noGrp="1"/>
          </p:cNvSpPr>
          <p:nvPr>
            <p:ph type="ftr" sz="quarter" idx="11"/>
          </p:nvPr>
        </p:nvSpPr>
        <p:spPr/>
        <p:txBody>
          <a:bodyPr/>
          <a:lstStyle>
            <a:extLst/>
          </a:lstStyle>
          <a:p>
            <a:endParaRPr kumimoji="0" lang="en-US"/>
          </a:p>
        </p:txBody>
      </p:sp>
      <p:sp>
        <p:nvSpPr>
          <p:cNvPr id="6" name="Segnaposto numero diapositiva 5"/>
          <p:cNvSpPr>
            <a:spLocks noGrp="1"/>
          </p:cNvSpPr>
          <p:nvPr>
            <p:ph type="sldNum" sz="quarter" idx="12"/>
          </p:nvPr>
        </p:nvSpPr>
        <p:spPr/>
        <p:txBody>
          <a:bodyPr/>
          <a:lstStyle>
            <a:extLst/>
          </a:lstStyle>
          <a:p>
            <a:fld id="{6294C92D-0306-4E69-9CD3-20855E849650}" type="slidenum">
              <a:rPr kumimoji="0" lang="en-US" smtClean="0"/>
              <a:pPr/>
              <a:t>‹N›</a:t>
            </a:fld>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495300" y="457200"/>
            <a:ext cx="8915400" cy="1371600"/>
          </a:xfrm>
        </p:spPr>
        <p:txBody>
          <a:bodyPr/>
          <a:lstStyle/>
          <a:p>
            <a:r>
              <a:rPr lang="it-IT" smtClean="0"/>
              <a:t>Fare clic per modificare lo stile del titolo</a:t>
            </a:r>
            <a:endParaRPr lang="it-IT"/>
          </a:p>
        </p:txBody>
      </p:sp>
      <p:sp>
        <p:nvSpPr>
          <p:cNvPr id="3" name="Segnaposto testo 2"/>
          <p:cNvSpPr>
            <a:spLocks noGrp="1"/>
          </p:cNvSpPr>
          <p:nvPr>
            <p:ph type="body" sz="half" idx="1"/>
          </p:nvPr>
        </p:nvSpPr>
        <p:spPr>
          <a:xfrm>
            <a:off x="495300" y="1981200"/>
            <a:ext cx="4375150" cy="3886200"/>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5035550" y="1981200"/>
            <a:ext cx="4375150" cy="3886200"/>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piè di pagina 4"/>
          <p:cNvSpPr>
            <a:spLocks noGrp="1"/>
          </p:cNvSpPr>
          <p:nvPr>
            <p:ph type="ftr" sz="quarter" idx="10"/>
          </p:nvPr>
        </p:nvSpPr>
        <p:spPr>
          <a:xfrm>
            <a:off x="3384550" y="6248400"/>
            <a:ext cx="3136900" cy="457200"/>
          </a:xfrm>
        </p:spPr>
        <p:txBody>
          <a:bodyPr/>
          <a:lstStyle>
            <a:lvl1pPr>
              <a:defRPr/>
            </a:lvl1pPr>
          </a:lstStyle>
          <a:p>
            <a:endParaRPr lang="it-IT"/>
          </a:p>
        </p:txBody>
      </p:sp>
      <p:sp>
        <p:nvSpPr>
          <p:cNvPr id="6" name="Segnaposto data 5"/>
          <p:cNvSpPr>
            <a:spLocks noGrp="1"/>
          </p:cNvSpPr>
          <p:nvPr>
            <p:ph type="dt" sz="half" idx="11"/>
          </p:nvPr>
        </p:nvSpPr>
        <p:spPr>
          <a:xfrm>
            <a:off x="495300" y="6245225"/>
            <a:ext cx="2311400" cy="476250"/>
          </a:xfrm>
        </p:spPr>
        <p:txBody>
          <a:bodyPr/>
          <a:lstStyle>
            <a:lvl1pPr>
              <a:defRPr/>
            </a:lvl1pPr>
          </a:lstStyle>
          <a:p>
            <a:fld id="{8DE3F250-DEA7-4D9B-A3EA-B1FCB88CEA92}" type="datetime1">
              <a:rPr lang="en-US" smtClean="0"/>
              <a:t>10/15/2012</a:t>
            </a:fld>
            <a:endParaRPr lang="it-IT"/>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uto">
    <p:spTree>
      <p:nvGrpSpPr>
        <p:cNvPr id="1" name=""/>
        <p:cNvGrpSpPr/>
        <p:nvPr/>
      </p:nvGrpSpPr>
      <p:grpSpPr>
        <a:xfrm>
          <a:off x="0" y="0"/>
          <a:ext cx="0" cy="0"/>
          <a:chOff x="0" y="0"/>
          <a:chExt cx="0" cy="0"/>
        </a:xfrm>
      </p:grpSpPr>
      <p:sp>
        <p:nvSpPr>
          <p:cNvPr id="2" name="Segnaposto contenuto 1"/>
          <p:cNvSpPr>
            <a:spLocks noGrp="1"/>
          </p:cNvSpPr>
          <p:nvPr>
            <p:ph/>
          </p:nvPr>
        </p:nvSpPr>
        <p:spPr>
          <a:xfrm>
            <a:off x="495300" y="457200"/>
            <a:ext cx="8915400" cy="5410200"/>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3" name="Segnaposto piè di pagina 2"/>
          <p:cNvSpPr>
            <a:spLocks noGrp="1"/>
          </p:cNvSpPr>
          <p:nvPr>
            <p:ph type="ftr" sz="quarter" idx="10"/>
          </p:nvPr>
        </p:nvSpPr>
        <p:spPr>
          <a:xfrm>
            <a:off x="3384550" y="6248400"/>
            <a:ext cx="3136900" cy="457200"/>
          </a:xfrm>
        </p:spPr>
        <p:txBody>
          <a:bodyPr/>
          <a:lstStyle>
            <a:lvl1pPr>
              <a:defRPr/>
            </a:lvl1pPr>
          </a:lstStyle>
          <a:p>
            <a:endParaRPr lang="it-IT"/>
          </a:p>
        </p:txBody>
      </p:sp>
      <p:sp>
        <p:nvSpPr>
          <p:cNvPr id="4" name="Segnaposto data 3"/>
          <p:cNvSpPr>
            <a:spLocks noGrp="1"/>
          </p:cNvSpPr>
          <p:nvPr>
            <p:ph type="dt" sz="half" idx="11"/>
          </p:nvPr>
        </p:nvSpPr>
        <p:spPr>
          <a:xfrm>
            <a:off x="495300" y="6245225"/>
            <a:ext cx="2311400" cy="476250"/>
          </a:xfrm>
        </p:spPr>
        <p:txBody>
          <a:bodyPr/>
          <a:lstStyle>
            <a:lvl1pPr>
              <a:defRPr/>
            </a:lvl1pPr>
          </a:lstStyle>
          <a:p>
            <a:fld id="{2B8729BA-8315-41E0-AD49-D1EA4D1E4D94}" type="datetime1">
              <a:rPr lang="en-US" smtClean="0"/>
              <a:t>10/15/2012</a:t>
            </a:fld>
            <a:endParaRPr lang="it-IT"/>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Titolo, contenuto e contenuto 2">
    <p:spTree>
      <p:nvGrpSpPr>
        <p:cNvPr id="1" name=""/>
        <p:cNvGrpSpPr/>
        <p:nvPr/>
      </p:nvGrpSpPr>
      <p:grpSpPr>
        <a:xfrm>
          <a:off x="0" y="0"/>
          <a:ext cx="0" cy="0"/>
          <a:chOff x="0" y="0"/>
          <a:chExt cx="0" cy="0"/>
        </a:xfrm>
      </p:grpSpPr>
      <p:sp>
        <p:nvSpPr>
          <p:cNvPr id="2" name="Titolo 1"/>
          <p:cNvSpPr>
            <a:spLocks noGrp="1"/>
          </p:cNvSpPr>
          <p:nvPr>
            <p:ph type="title"/>
          </p:nvPr>
        </p:nvSpPr>
        <p:spPr>
          <a:xfrm>
            <a:off x="495300" y="457200"/>
            <a:ext cx="8915400" cy="1371600"/>
          </a:xfrm>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495300" y="1981200"/>
            <a:ext cx="4375150" cy="3886200"/>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quarter" idx="2"/>
          </p:nvPr>
        </p:nvSpPr>
        <p:spPr>
          <a:xfrm>
            <a:off x="5035550" y="1981200"/>
            <a:ext cx="4375150" cy="1866900"/>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contenuto 4"/>
          <p:cNvSpPr>
            <a:spLocks noGrp="1"/>
          </p:cNvSpPr>
          <p:nvPr>
            <p:ph sz="quarter" idx="3"/>
          </p:nvPr>
        </p:nvSpPr>
        <p:spPr>
          <a:xfrm>
            <a:off x="5035550" y="4000500"/>
            <a:ext cx="4375150" cy="1866900"/>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Rectangle 2"/>
          <p:cNvSpPr>
            <a:spLocks noGrp="1" noChangeArrowheads="1"/>
          </p:cNvSpPr>
          <p:nvPr>
            <p:ph type="ftr" sz="quarter" idx="10"/>
          </p:nvPr>
        </p:nvSpPr>
        <p:spPr>
          <a:ln/>
        </p:spPr>
        <p:txBody>
          <a:bodyPr/>
          <a:lstStyle>
            <a:lvl1pPr>
              <a:defRPr/>
            </a:lvl1pPr>
          </a:lstStyle>
          <a:p>
            <a:endParaRPr lang="it-IT"/>
          </a:p>
        </p:txBody>
      </p:sp>
      <p:sp>
        <p:nvSpPr>
          <p:cNvPr id="7" name="Rectangle 16"/>
          <p:cNvSpPr>
            <a:spLocks noGrp="1" noChangeArrowheads="1"/>
          </p:cNvSpPr>
          <p:nvPr>
            <p:ph type="dt" sz="half" idx="11"/>
          </p:nvPr>
        </p:nvSpPr>
        <p:spPr>
          <a:ln/>
        </p:spPr>
        <p:txBody>
          <a:bodyPr/>
          <a:lstStyle>
            <a:lvl1pPr>
              <a:defRPr/>
            </a:lvl1pPr>
          </a:lstStyle>
          <a:p>
            <a:fld id="{00167600-3760-47E6-BB3A-9935E86F0FEA}" type="datetime1">
              <a:rPr lang="it-IT"/>
              <a:pPr/>
              <a:t>15/10/2012</a:t>
            </a:fld>
            <a:endParaRPr lang="it-IT"/>
          </a:p>
        </p:txBody>
      </p:sp>
      <p:sp>
        <p:nvSpPr>
          <p:cNvPr id="8" name="Rectangle 3"/>
          <p:cNvSpPr>
            <a:spLocks noGrp="1" noChangeArrowheads="1"/>
          </p:cNvSpPr>
          <p:nvPr>
            <p:ph type="sldNum" sz="quarter" idx="12"/>
          </p:nvPr>
        </p:nvSpPr>
        <p:spPr>
          <a:ln/>
        </p:spPr>
        <p:txBody>
          <a:bodyPr/>
          <a:lstStyle>
            <a:lvl1pPr>
              <a:defRPr/>
            </a:lvl1pPr>
          </a:lstStyle>
          <a:p>
            <a:fld id="{C5171A1E-79F7-44B0-B3E6-218C7A111CAE}" type="slidenum">
              <a:rPr lang="it-IT"/>
              <a:pPr/>
              <a:t>‹N›</a:t>
            </a:fld>
            <a:r>
              <a:rPr lang="it-IT"/>
              <a:t>/18</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extLst/>
          </a:lstStyle>
          <a:p>
            <a:r>
              <a:rPr kumimoji="0" lang="it-IT" smtClean="0"/>
              <a:t>Fare clic per modificare lo stile del titolo</a:t>
            </a:r>
            <a:endParaRPr kumimoji="0" lang="en-US"/>
          </a:p>
        </p:txBody>
      </p:sp>
      <p:sp>
        <p:nvSpPr>
          <p:cNvPr id="3" name="Segnaposto contenuto 2"/>
          <p:cNvSpPr>
            <a:spLocks noGrp="1"/>
          </p:cNvSpPr>
          <p:nvPr>
            <p:ph idx="1"/>
          </p:nvPr>
        </p:nvSpPr>
        <p:spPr/>
        <p:txBody>
          <a:bodyPr/>
          <a:lstStyle>
            <a:extLst/>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Segnaposto data 3"/>
          <p:cNvSpPr>
            <a:spLocks noGrp="1"/>
          </p:cNvSpPr>
          <p:nvPr>
            <p:ph type="dt" sz="half" idx="10"/>
          </p:nvPr>
        </p:nvSpPr>
        <p:spPr/>
        <p:txBody>
          <a:bodyPr/>
          <a:lstStyle>
            <a:extLst/>
          </a:lstStyle>
          <a:p>
            <a:fld id="{21B8373D-C3C7-4DD1-AB56-9019693C829B}" type="datetime1">
              <a:rPr lang="en-US" smtClean="0"/>
              <a:t>10/15/2012</a:t>
            </a:fld>
            <a:endParaRPr lang="en-US"/>
          </a:p>
        </p:txBody>
      </p:sp>
      <p:sp>
        <p:nvSpPr>
          <p:cNvPr id="5" name="Segnaposto piè di pagina 4"/>
          <p:cNvSpPr>
            <a:spLocks noGrp="1"/>
          </p:cNvSpPr>
          <p:nvPr>
            <p:ph type="ftr" sz="quarter" idx="11"/>
          </p:nvPr>
        </p:nvSpPr>
        <p:spPr/>
        <p:txBody>
          <a:bodyPr/>
          <a:lstStyle>
            <a:extLst/>
          </a:lstStyle>
          <a:p>
            <a:endParaRPr kumimoji="0" lang="en-US"/>
          </a:p>
        </p:txBody>
      </p:sp>
      <p:sp>
        <p:nvSpPr>
          <p:cNvPr id="6" name="Segnaposto numero diapositiva 5"/>
          <p:cNvSpPr>
            <a:spLocks noGrp="1"/>
          </p:cNvSpPr>
          <p:nvPr>
            <p:ph type="sldNum" sz="quarter" idx="12"/>
          </p:nvPr>
        </p:nvSpPr>
        <p:spPr/>
        <p:txBody>
          <a:bodyPr/>
          <a:lstStyle>
            <a:extLst/>
          </a:lstStyle>
          <a:p>
            <a:fld id="{6294C92D-0306-4E69-9CD3-20855E849650}" type="slidenum">
              <a:rPr kumimoji="0" lang="en-US" smtClean="0"/>
              <a:pPr/>
              <a:t>‹N›</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7" name="Rettangolo 6"/>
          <p:cNvSpPr/>
          <p:nvPr/>
        </p:nvSpPr>
        <p:spPr>
          <a:xfrm>
            <a:off x="2473131" y="-54"/>
            <a:ext cx="74295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olo 1"/>
          <p:cNvSpPr>
            <a:spLocks noGrp="1"/>
          </p:cNvSpPr>
          <p:nvPr>
            <p:ph type="title"/>
          </p:nvPr>
        </p:nvSpPr>
        <p:spPr>
          <a:xfrm>
            <a:off x="2793258" y="2600325"/>
            <a:ext cx="6934200" cy="2286000"/>
          </a:xfrm>
        </p:spPr>
        <p:txBody>
          <a:bodyPr anchor="t"/>
          <a:lstStyle>
            <a:lvl1pPr algn="l">
              <a:lnSpc>
                <a:spcPts val="4500"/>
              </a:lnSpc>
              <a:buNone/>
              <a:defRPr sz="4000" b="1" cap="all"/>
            </a:lvl1pPr>
            <a:extLst/>
          </a:lstStyle>
          <a:p>
            <a:r>
              <a:rPr kumimoji="0" lang="it-IT" smtClean="0"/>
              <a:t>Fare clic per modificare lo stile del titolo</a:t>
            </a:r>
            <a:endParaRPr kumimoji="0" lang="en-US"/>
          </a:p>
        </p:txBody>
      </p:sp>
      <p:sp>
        <p:nvSpPr>
          <p:cNvPr id="3" name="Segnaposto testo 2"/>
          <p:cNvSpPr>
            <a:spLocks noGrp="1"/>
          </p:cNvSpPr>
          <p:nvPr>
            <p:ph type="body" idx="1"/>
          </p:nvPr>
        </p:nvSpPr>
        <p:spPr>
          <a:xfrm>
            <a:off x="2793258" y="1066800"/>
            <a:ext cx="69342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it-IT" smtClean="0"/>
              <a:t>Fare clic per modificare stili del testo dello schema</a:t>
            </a:r>
          </a:p>
        </p:txBody>
      </p:sp>
      <p:sp>
        <p:nvSpPr>
          <p:cNvPr id="4" name="Segnaposto data 3"/>
          <p:cNvSpPr>
            <a:spLocks noGrp="1"/>
          </p:cNvSpPr>
          <p:nvPr>
            <p:ph type="dt" sz="half" idx="10"/>
          </p:nvPr>
        </p:nvSpPr>
        <p:spPr/>
        <p:txBody>
          <a:bodyPr/>
          <a:lstStyle>
            <a:extLst/>
          </a:lstStyle>
          <a:p>
            <a:fld id="{214E23EE-2187-4364-B151-F6F134F285F5}" type="datetime1">
              <a:rPr lang="en-US" smtClean="0"/>
              <a:t>10/15/2012</a:t>
            </a:fld>
            <a:endParaRPr lang="en-US"/>
          </a:p>
        </p:txBody>
      </p:sp>
      <p:sp>
        <p:nvSpPr>
          <p:cNvPr id="5" name="Segnaposto piè di pagina 4"/>
          <p:cNvSpPr>
            <a:spLocks noGrp="1"/>
          </p:cNvSpPr>
          <p:nvPr>
            <p:ph type="ftr" sz="quarter" idx="11"/>
          </p:nvPr>
        </p:nvSpPr>
        <p:spPr/>
        <p:txBody>
          <a:bodyPr/>
          <a:lstStyle>
            <a:extLst/>
          </a:lstStyle>
          <a:p>
            <a:endParaRPr kumimoji="0" lang="en-US"/>
          </a:p>
        </p:txBody>
      </p:sp>
      <p:sp>
        <p:nvSpPr>
          <p:cNvPr id="6" name="Segnaposto numero diapositiva 5"/>
          <p:cNvSpPr>
            <a:spLocks noGrp="1"/>
          </p:cNvSpPr>
          <p:nvPr>
            <p:ph type="sldNum" sz="quarter" idx="12"/>
          </p:nvPr>
        </p:nvSpPr>
        <p:spPr/>
        <p:txBody>
          <a:bodyPr/>
          <a:lstStyle>
            <a:extLst/>
          </a:lstStyle>
          <a:p>
            <a:fld id="{6294C92D-0306-4E69-9CD3-20855E849650}" type="slidenum">
              <a:rPr kumimoji="0" lang="en-US" smtClean="0"/>
              <a:pPr/>
              <a:t>‹N›</a:t>
            </a:fld>
            <a:endParaRPr kumimoji="0" lang="en-US"/>
          </a:p>
        </p:txBody>
      </p:sp>
      <p:sp>
        <p:nvSpPr>
          <p:cNvPr id="10" name="Rettangolo 9"/>
          <p:cNvSpPr/>
          <p:nvPr/>
        </p:nvSpPr>
        <p:spPr bwMode="invGray">
          <a:xfrm>
            <a:off x="2476500" y="0"/>
            <a:ext cx="8255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e 7"/>
          <p:cNvSpPr/>
          <p:nvPr/>
        </p:nvSpPr>
        <p:spPr>
          <a:xfrm>
            <a:off x="2353348" y="2814656"/>
            <a:ext cx="227838"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e 8"/>
          <p:cNvSpPr/>
          <p:nvPr/>
        </p:nvSpPr>
        <p:spPr>
          <a:xfrm>
            <a:off x="2608736" y="2745870"/>
            <a:ext cx="69342"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1555242" y="274320"/>
            <a:ext cx="8122920" cy="1143000"/>
          </a:xfrm>
        </p:spPr>
        <p:txBody>
          <a:bodyPr/>
          <a:lstStyle>
            <a:extLst/>
          </a:lstStyle>
          <a:p>
            <a:r>
              <a:rPr kumimoji="0" lang="it-IT" smtClean="0"/>
              <a:t>Fare clic per modificare lo stile del titolo</a:t>
            </a:r>
            <a:endParaRPr kumimoji="0" lang="en-US"/>
          </a:p>
        </p:txBody>
      </p:sp>
      <p:sp>
        <p:nvSpPr>
          <p:cNvPr id="3" name="Segnaposto contenuto 2"/>
          <p:cNvSpPr>
            <a:spLocks noGrp="1"/>
          </p:cNvSpPr>
          <p:nvPr>
            <p:ph sz="half" idx="1"/>
          </p:nvPr>
        </p:nvSpPr>
        <p:spPr>
          <a:xfrm>
            <a:off x="1555242" y="1524000"/>
            <a:ext cx="39624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Segnaposto contenuto 3"/>
          <p:cNvSpPr>
            <a:spLocks noGrp="1"/>
          </p:cNvSpPr>
          <p:nvPr>
            <p:ph sz="half" idx="2"/>
          </p:nvPr>
        </p:nvSpPr>
        <p:spPr>
          <a:xfrm>
            <a:off x="5715762" y="1524000"/>
            <a:ext cx="39624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5" name="Segnaposto data 4"/>
          <p:cNvSpPr>
            <a:spLocks noGrp="1"/>
          </p:cNvSpPr>
          <p:nvPr>
            <p:ph type="dt" sz="half" idx="10"/>
          </p:nvPr>
        </p:nvSpPr>
        <p:spPr/>
        <p:txBody>
          <a:bodyPr/>
          <a:lstStyle>
            <a:extLst/>
          </a:lstStyle>
          <a:p>
            <a:fld id="{2B832868-5D8A-41C7-806D-ADAA9E0CAA4D}" type="datetime1">
              <a:rPr lang="en-US" smtClean="0"/>
              <a:t>10/15/2012</a:t>
            </a:fld>
            <a:endParaRPr lang="en-US"/>
          </a:p>
        </p:txBody>
      </p:sp>
      <p:sp>
        <p:nvSpPr>
          <p:cNvPr id="6" name="Segnaposto piè di pagina 5"/>
          <p:cNvSpPr>
            <a:spLocks noGrp="1"/>
          </p:cNvSpPr>
          <p:nvPr>
            <p:ph type="ftr" sz="quarter" idx="11"/>
          </p:nvPr>
        </p:nvSpPr>
        <p:spPr/>
        <p:txBody>
          <a:bodyPr/>
          <a:lstStyle>
            <a:extLst/>
          </a:lstStyle>
          <a:p>
            <a:endParaRPr kumimoji="0" lang="en-US"/>
          </a:p>
        </p:txBody>
      </p:sp>
      <p:sp>
        <p:nvSpPr>
          <p:cNvPr id="7" name="Segnaposto numero diapositiva 6"/>
          <p:cNvSpPr>
            <a:spLocks noGrp="1"/>
          </p:cNvSpPr>
          <p:nvPr>
            <p:ph type="sldNum" sz="quarter" idx="12"/>
          </p:nvPr>
        </p:nvSpPr>
        <p:spPr/>
        <p:txBody>
          <a:bodyPr/>
          <a:lstStyle>
            <a:extLst/>
          </a:lstStyle>
          <a:p>
            <a:fld id="{6294C92D-0306-4E69-9CD3-20855E849650}" type="slidenum">
              <a:rPr kumimoji="0" lang="en-US" smtClean="0"/>
              <a:pPr/>
              <a:t>‹N›</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95300" y="5160336"/>
            <a:ext cx="8915400" cy="1143000"/>
          </a:xfrm>
        </p:spPr>
        <p:txBody>
          <a:bodyPr anchor="ctr"/>
          <a:lstStyle>
            <a:lvl1pPr algn="ctr">
              <a:defRPr sz="4500" b="1" cap="none" baseline="0"/>
            </a:lvl1pPr>
            <a:extLst/>
          </a:lstStyle>
          <a:p>
            <a:r>
              <a:rPr kumimoji="0" lang="it-IT" smtClean="0"/>
              <a:t>Fare clic per modificare lo stile del titolo</a:t>
            </a:r>
            <a:endParaRPr kumimoji="0" lang="en-US"/>
          </a:p>
        </p:txBody>
      </p:sp>
      <p:sp>
        <p:nvSpPr>
          <p:cNvPr id="3" name="Segnaposto testo 2"/>
          <p:cNvSpPr>
            <a:spLocks noGrp="1"/>
          </p:cNvSpPr>
          <p:nvPr>
            <p:ph type="body" idx="1"/>
          </p:nvPr>
        </p:nvSpPr>
        <p:spPr>
          <a:xfrm>
            <a:off x="495300" y="328278"/>
            <a:ext cx="435864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it-IT" smtClean="0"/>
              <a:t>Fare clic per modificare stili del testo dello schema</a:t>
            </a:r>
          </a:p>
        </p:txBody>
      </p:sp>
      <p:sp>
        <p:nvSpPr>
          <p:cNvPr id="4" name="Segnaposto testo 3"/>
          <p:cNvSpPr>
            <a:spLocks noGrp="1"/>
          </p:cNvSpPr>
          <p:nvPr>
            <p:ph type="body" sz="half" idx="3"/>
          </p:nvPr>
        </p:nvSpPr>
        <p:spPr>
          <a:xfrm>
            <a:off x="5052060" y="328278"/>
            <a:ext cx="435864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it-IT" smtClean="0"/>
              <a:t>Fare clic per modificare stili del testo dello schema</a:t>
            </a:r>
          </a:p>
        </p:txBody>
      </p:sp>
      <p:sp>
        <p:nvSpPr>
          <p:cNvPr id="5" name="Segnaposto contenuto 4"/>
          <p:cNvSpPr>
            <a:spLocks noGrp="1"/>
          </p:cNvSpPr>
          <p:nvPr>
            <p:ph sz="quarter" idx="2"/>
          </p:nvPr>
        </p:nvSpPr>
        <p:spPr>
          <a:xfrm>
            <a:off x="495300" y="969336"/>
            <a:ext cx="435864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6" name="Segnaposto contenuto 5"/>
          <p:cNvSpPr>
            <a:spLocks noGrp="1"/>
          </p:cNvSpPr>
          <p:nvPr>
            <p:ph sz="quarter" idx="4"/>
          </p:nvPr>
        </p:nvSpPr>
        <p:spPr>
          <a:xfrm>
            <a:off x="5052060" y="969336"/>
            <a:ext cx="435864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7" name="Segnaposto data 6"/>
          <p:cNvSpPr>
            <a:spLocks noGrp="1"/>
          </p:cNvSpPr>
          <p:nvPr>
            <p:ph type="dt" sz="half" idx="10"/>
          </p:nvPr>
        </p:nvSpPr>
        <p:spPr/>
        <p:txBody>
          <a:bodyPr/>
          <a:lstStyle>
            <a:extLst/>
          </a:lstStyle>
          <a:p>
            <a:fld id="{92BDD429-F099-4F6B-ABA7-A83E9F48782C}" type="datetime1">
              <a:rPr lang="en-US" smtClean="0"/>
              <a:t>10/15/2012</a:t>
            </a:fld>
            <a:endParaRPr lang="en-US"/>
          </a:p>
        </p:txBody>
      </p:sp>
      <p:sp>
        <p:nvSpPr>
          <p:cNvPr id="8" name="Segnaposto piè di pagina 7"/>
          <p:cNvSpPr>
            <a:spLocks noGrp="1"/>
          </p:cNvSpPr>
          <p:nvPr>
            <p:ph type="ftr" sz="quarter" idx="11"/>
          </p:nvPr>
        </p:nvSpPr>
        <p:spPr/>
        <p:txBody>
          <a:bodyPr/>
          <a:lstStyle>
            <a:extLst/>
          </a:lstStyle>
          <a:p>
            <a:endParaRPr kumimoji="0" lang="en-US"/>
          </a:p>
        </p:txBody>
      </p:sp>
      <p:sp>
        <p:nvSpPr>
          <p:cNvPr id="9" name="Segnaposto numero diapositiva 8"/>
          <p:cNvSpPr>
            <a:spLocks noGrp="1"/>
          </p:cNvSpPr>
          <p:nvPr>
            <p:ph type="sldNum" sz="quarter" idx="12"/>
          </p:nvPr>
        </p:nvSpPr>
        <p:spPr/>
        <p:txBody>
          <a:bodyPr/>
          <a:lstStyle>
            <a:extLst/>
          </a:lstStyle>
          <a:p>
            <a:fld id="{6294C92D-0306-4E69-9CD3-20855E849650}" type="slidenum">
              <a:rPr kumimoji="0" lang="en-US" smtClean="0"/>
              <a:pPr/>
              <a:t>‹N›</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1555242" y="274320"/>
            <a:ext cx="8122920" cy="1143000"/>
          </a:xfrm>
        </p:spPr>
        <p:txBody>
          <a:bodyPr anchor="ctr"/>
          <a:lstStyle>
            <a:extLst/>
          </a:lstStyle>
          <a:p>
            <a:r>
              <a:rPr kumimoji="0" lang="it-IT" smtClean="0"/>
              <a:t>Fare clic per modificare lo stile del titolo</a:t>
            </a:r>
            <a:endParaRPr kumimoji="0" lang="en-US"/>
          </a:p>
        </p:txBody>
      </p:sp>
      <p:sp>
        <p:nvSpPr>
          <p:cNvPr id="3" name="Segnaposto data 2"/>
          <p:cNvSpPr>
            <a:spLocks noGrp="1"/>
          </p:cNvSpPr>
          <p:nvPr>
            <p:ph type="dt" sz="half" idx="10"/>
          </p:nvPr>
        </p:nvSpPr>
        <p:spPr/>
        <p:txBody>
          <a:bodyPr/>
          <a:lstStyle>
            <a:extLst/>
          </a:lstStyle>
          <a:p>
            <a:fld id="{D908F9BC-6282-45A1-AF86-4B9FD10DE550}" type="datetime1">
              <a:rPr lang="en-US" smtClean="0"/>
              <a:t>10/15/2012</a:t>
            </a:fld>
            <a:endParaRPr lang="en-US"/>
          </a:p>
        </p:txBody>
      </p:sp>
      <p:sp>
        <p:nvSpPr>
          <p:cNvPr id="4" name="Segnaposto piè di pagina 3"/>
          <p:cNvSpPr>
            <a:spLocks noGrp="1"/>
          </p:cNvSpPr>
          <p:nvPr>
            <p:ph type="ftr" sz="quarter" idx="11"/>
          </p:nvPr>
        </p:nvSpPr>
        <p:spPr/>
        <p:txBody>
          <a:bodyPr/>
          <a:lstStyle>
            <a:extLst/>
          </a:lstStyle>
          <a:p>
            <a:endParaRPr kumimoji="0" lang="en-US"/>
          </a:p>
        </p:txBody>
      </p:sp>
      <p:sp>
        <p:nvSpPr>
          <p:cNvPr id="5" name="Segnaposto numero diapositiva 4"/>
          <p:cNvSpPr>
            <a:spLocks noGrp="1"/>
          </p:cNvSpPr>
          <p:nvPr>
            <p:ph type="sldNum" sz="quarter" idx="12"/>
          </p:nvPr>
        </p:nvSpPr>
        <p:spPr/>
        <p:txBody>
          <a:bodyPr/>
          <a:lstStyle>
            <a:extLst/>
          </a:lstStyle>
          <a:p>
            <a:fld id="{6294C92D-0306-4E69-9CD3-20855E849650}" type="slidenum">
              <a:rPr kumimoji="0" lang="en-US" smtClean="0"/>
              <a:pPr/>
              <a:t>‹N›</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ttangolo 4"/>
          <p:cNvSpPr/>
          <p:nvPr/>
        </p:nvSpPr>
        <p:spPr>
          <a:xfrm>
            <a:off x="1099566" y="0"/>
            <a:ext cx="8806434"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Segnaposto data 1"/>
          <p:cNvSpPr>
            <a:spLocks noGrp="1"/>
          </p:cNvSpPr>
          <p:nvPr>
            <p:ph type="dt" sz="half" idx="10"/>
          </p:nvPr>
        </p:nvSpPr>
        <p:spPr/>
        <p:txBody>
          <a:bodyPr/>
          <a:lstStyle>
            <a:extLst/>
          </a:lstStyle>
          <a:p>
            <a:fld id="{70505A2D-A1A4-4E49-99F5-5D43BBC4820A}" type="datetime1">
              <a:rPr lang="en-US" smtClean="0"/>
              <a:t>10/15/2012</a:t>
            </a:fld>
            <a:endParaRPr lang="en-US"/>
          </a:p>
        </p:txBody>
      </p:sp>
      <p:sp>
        <p:nvSpPr>
          <p:cNvPr id="3" name="Segnaposto piè di pagina 2"/>
          <p:cNvSpPr>
            <a:spLocks noGrp="1"/>
          </p:cNvSpPr>
          <p:nvPr>
            <p:ph type="ftr" sz="quarter" idx="11"/>
          </p:nvPr>
        </p:nvSpPr>
        <p:spPr/>
        <p:txBody>
          <a:bodyPr/>
          <a:lstStyle>
            <a:extLst/>
          </a:lstStyle>
          <a:p>
            <a:endParaRPr kumimoji="0" lang="en-US"/>
          </a:p>
        </p:txBody>
      </p:sp>
      <p:sp>
        <p:nvSpPr>
          <p:cNvPr id="4" name="Segnaposto numero diapositiva 3"/>
          <p:cNvSpPr>
            <a:spLocks noGrp="1"/>
          </p:cNvSpPr>
          <p:nvPr>
            <p:ph type="sldNum" sz="quarter" idx="12"/>
          </p:nvPr>
        </p:nvSpPr>
        <p:spPr/>
        <p:txBody>
          <a:bodyPr/>
          <a:lstStyle>
            <a:extLst/>
          </a:lstStyle>
          <a:p>
            <a:fld id="{6294C92D-0306-4E69-9CD3-20855E849650}" type="slidenum">
              <a:rPr kumimoji="0" lang="en-US" smtClean="0"/>
              <a:pPr/>
              <a:t>‹N›</a:t>
            </a:fld>
            <a:endParaRPr kumimoji="0" lang="en-US"/>
          </a:p>
        </p:txBody>
      </p:sp>
      <p:sp>
        <p:nvSpPr>
          <p:cNvPr id="6" name="Rettangolo 5"/>
          <p:cNvSpPr/>
          <p:nvPr/>
        </p:nvSpPr>
        <p:spPr bwMode="invGray">
          <a:xfrm>
            <a:off x="1099566" y="-54"/>
            <a:ext cx="79248"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95300" y="216778"/>
            <a:ext cx="4127500" cy="1162050"/>
          </a:xfrm>
          <a:ln>
            <a:noFill/>
          </a:ln>
        </p:spPr>
        <p:txBody>
          <a:bodyPr anchor="b"/>
          <a:lstStyle>
            <a:lvl1pPr algn="l">
              <a:lnSpc>
                <a:spcPts val="2000"/>
              </a:lnSpc>
              <a:buNone/>
              <a:defRPr sz="2200" b="1" cap="all" baseline="0"/>
            </a:lvl1pPr>
            <a:extLst/>
          </a:lstStyle>
          <a:p>
            <a:r>
              <a:rPr kumimoji="0" lang="it-IT" smtClean="0"/>
              <a:t>Fare clic per modificare lo stile del titolo</a:t>
            </a:r>
            <a:endParaRPr kumimoji="0" lang="en-US"/>
          </a:p>
        </p:txBody>
      </p:sp>
      <p:sp>
        <p:nvSpPr>
          <p:cNvPr id="3" name="Segnaposto testo 2"/>
          <p:cNvSpPr>
            <a:spLocks noGrp="1"/>
          </p:cNvSpPr>
          <p:nvPr>
            <p:ph type="body" idx="2"/>
          </p:nvPr>
        </p:nvSpPr>
        <p:spPr>
          <a:xfrm>
            <a:off x="495300" y="1406964"/>
            <a:ext cx="41275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it-IT" smtClean="0"/>
              <a:t>Fare clic per modificare stili del testo dello schema</a:t>
            </a:r>
          </a:p>
        </p:txBody>
      </p:sp>
      <p:sp>
        <p:nvSpPr>
          <p:cNvPr id="4" name="Segnaposto contenuto 3"/>
          <p:cNvSpPr>
            <a:spLocks noGrp="1"/>
          </p:cNvSpPr>
          <p:nvPr>
            <p:ph sz="half" idx="1"/>
          </p:nvPr>
        </p:nvSpPr>
        <p:spPr>
          <a:xfrm>
            <a:off x="495300" y="2133601"/>
            <a:ext cx="883285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5" name="Segnaposto data 4"/>
          <p:cNvSpPr>
            <a:spLocks noGrp="1"/>
          </p:cNvSpPr>
          <p:nvPr>
            <p:ph type="dt" sz="half" idx="10"/>
          </p:nvPr>
        </p:nvSpPr>
        <p:spPr/>
        <p:txBody>
          <a:bodyPr/>
          <a:lstStyle>
            <a:extLst/>
          </a:lstStyle>
          <a:p>
            <a:fld id="{DE2752E2-AF65-4155-83A7-091486FF1FEF}" type="datetime1">
              <a:rPr lang="en-US" smtClean="0"/>
              <a:t>10/15/2012</a:t>
            </a:fld>
            <a:endParaRPr lang="en-US"/>
          </a:p>
        </p:txBody>
      </p:sp>
      <p:sp>
        <p:nvSpPr>
          <p:cNvPr id="6" name="Segnaposto piè di pagina 5"/>
          <p:cNvSpPr>
            <a:spLocks noGrp="1"/>
          </p:cNvSpPr>
          <p:nvPr>
            <p:ph type="ftr" sz="quarter" idx="11"/>
          </p:nvPr>
        </p:nvSpPr>
        <p:spPr/>
        <p:txBody>
          <a:bodyPr/>
          <a:lstStyle>
            <a:extLst/>
          </a:lstStyle>
          <a:p>
            <a:endParaRPr kumimoji="0" lang="en-US"/>
          </a:p>
        </p:txBody>
      </p:sp>
      <p:sp>
        <p:nvSpPr>
          <p:cNvPr id="7" name="Segnaposto numero diapositiva 6"/>
          <p:cNvSpPr>
            <a:spLocks noGrp="1"/>
          </p:cNvSpPr>
          <p:nvPr>
            <p:ph type="sldNum" sz="quarter" idx="12"/>
          </p:nvPr>
        </p:nvSpPr>
        <p:spPr/>
        <p:txBody>
          <a:bodyPr/>
          <a:lstStyle>
            <a:extLst/>
          </a:lstStyle>
          <a:p>
            <a:fld id="{6294C92D-0306-4E69-9CD3-20855E849650}" type="slidenum">
              <a:rPr kumimoji="0" lang="en-US" smtClean="0"/>
              <a:pPr/>
              <a:t>‹N›</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377471" y="1066800"/>
            <a:ext cx="2971800" cy="1981200"/>
          </a:xfrm>
        </p:spPr>
        <p:txBody>
          <a:bodyPr anchor="b">
            <a:noAutofit/>
          </a:bodyPr>
          <a:lstStyle>
            <a:lvl1pPr algn="l">
              <a:buNone/>
              <a:defRPr sz="2100" b="1">
                <a:effectLst/>
              </a:defRPr>
            </a:lvl1pPr>
            <a:extLst/>
          </a:lstStyle>
          <a:p>
            <a:r>
              <a:rPr kumimoji="0" lang="it-IT" smtClean="0"/>
              <a:t>Fare clic per modificare lo stile del titolo</a:t>
            </a:r>
            <a:endParaRPr kumimoji="0" lang="en-US"/>
          </a:p>
        </p:txBody>
      </p:sp>
      <p:sp>
        <p:nvSpPr>
          <p:cNvPr id="5" name="Segnaposto data 4"/>
          <p:cNvSpPr>
            <a:spLocks noGrp="1"/>
          </p:cNvSpPr>
          <p:nvPr>
            <p:ph type="dt" sz="half" idx="10"/>
          </p:nvPr>
        </p:nvSpPr>
        <p:spPr/>
        <p:txBody>
          <a:bodyPr/>
          <a:lstStyle>
            <a:extLst/>
          </a:lstStyle>
          <a:p>
            <a:fld id="{6129CA66-F1D4-43AC-AEEA-9E4EB5EAFA0E}" type="datetime1">
              <a:rPr lang="en-US" smtClean="0"/>
              <a:t>10/15/2012</a:t>
            </a:fld>
            <a:endParaRPr lang="en-US"/>
          </a:p>
        </p:txBody>
      </p:sp>
      <p:sp>
        <p:nvSpPr>
          <p:cNvPr id="6" name="Segnaposto piè di pagina 5"/>
          <p:cNvSpPr>
            <a:spLocks noGrp="1"/>
          </p:cNvSpPr>
          <p:nvPr>
            <p:ph type="ftr" sz="quarter" idx="11"/>
          </p:nvPr>
        </p:nvSpPr>
        <p:spPr/>
        <p:txBody>
          <a:bodyPr/>
          <a:lstStyle>
            <a:extLst/>
          </a:lstStyle>
          <a:p>
            <a:endParaRPr kumimoji="0" lang="en-US"/>
          </a:p>
        </p:txBody>
      </p:sp>
      <p:sp>
        <p:nvSpPr>
          <p:cNvPr id="7" name="Segnaposto numero diapositiva 6"/>
          <p:cNvSpPr>
            <a:spLocks noGrp="1"/>
          </p:cNvSpPr>
          <p:nvPr>
            <p:ph type="sldNum" sz="quarter" idx="12"/>
          </p:nvPr>
        </p:nvSpPr>
        <p:spPr/>
        <p:txBody>
          <a:bodyPr/>
          <a:lstStyle>
            <a:extLst/>
          </a:lstStyle>
          <a:p>
            <a:fld id="{6294C92D-0306-4E69-9CD3-20855E849650}" type="slidenum">
              <a:rPr kumimoji="0" lang="en-US" smtClean="0"/>
              <a:pPr/>
              <a:t>‹N›</a:t>
            </a:fld>
            <a:endParaRPr kumimoji="0" lang="en-US"/>
          </a:p>
        </p:txBody>
      </p:sp>
      <p:sp>
        <p:nvSpPr>
          <p:cNvPr id="8" name="Rettangolo 7"/>
          <p:cNvSpPr/>
          <p:nvPr/>
        </p:nvSpPr>
        <p:spPr>
          <a:xfrm>
            <a:off x="825500" y="1066800"/>
            <a:ext cx="4953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Segnaposto immagine 2"/>
          <p:cNvSpPr>
            <a:spLocks noGrp="1"/>
          </p:cNvSpPr>
          <p:nvPr>
            <p:ph type="pic" idx="1"/>
          </p:nvPr>
        </p:nvSpPr>
        <p:spPr>
          <a:xfrm>
            <a:off x="908050" y="1143004"/>
            <a:ext cx="47879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it-IT" smtClean="0"/>
              <a:t>Fare clic sull'icona per inserire un'immagine</a:t>
            </a:r>
            <a:endParaRPr kumimoji="0" lang="en-US" dirty="0"/>
          </a:p>
        </p:txBody>
      </p:sp>
      <p:sp>
        <p:nvSpPr>
          <p:cNvPr id="9" name="Elaborazione 8"/>
          <p:cNvSpPr/>
          <p:nvPr/>
        </p:nvSpPr>
        <p:spPr>
          <a:xfrm rot="19468671">
            <a:off x="429785" y="954341"/>
            <a:ext cx="74295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Elaborazione 9"/>
          <p:cNvSpPr/>
          <p:nvPr/>
        </p:nvSpPr>
        <p:spPr>
          <a:xfrm rot="2103354" flipH="1">
            <a:off x="5420639" y="936786"/>
            <a:ext cx="703326"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Segnaposto testo 3"/>
          <p:cNvSpPr>
            <a:spLocks noGrp="1"/>
          </p:cNvSpPr>
          <p:nvPr>
            <p:ph type="body" sz="half" idx="2"/>
          </p:nvPr>
        </p:nvSpPr>
        <p:spPr>
          <a:xfrm>
            <a:off x="908050" y="4800600"/>
            <a:ext cx="47879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it-IT" smtClean="0"/>
              <a:t>Fare clic per modificare stili del testo dello schema</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Torta 6"/>
          <p:cNvSpPr/>
          <p:nvPr/>
        </p:nvSpPr>
        <p:spPr>
          <a:xfrm>
            <a:off x="-883920" y="-815922"/>
            <a:ext cx="1775461"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e 7"/>
          <p:cNvSpPr/>
          <p:nvPr/>
        </p:nvSpPr>
        <p:spPr>
          <a:xfrm>
            <a:off x="182885" y="21103"/>
            <a:ext cx="1844040"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Anello 10"/>
          <p:cNvSpPr/>
          <p:nvPr/>
        </p:nvSpPr>
        <p:spPr>
          <a:xfrm rot="2315675">
            <a:off x="198122" y="1055077"/>
            <a:ext cx="121952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ttangolo 11"/>
          <p:cNvSpPr/>
          <p:nvPr/>
        </p:nvSpPr>
        <p:spPr>
          <a:xfrm>
            <a:off x="1097280" y="-54"/>
            <a:ext cx="8808721"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Segnaposto titolo 4"/>
          <p:cNvSpPr>
            <a:spLocks noGrp="1"/>
          </p:cNvSpPr>
          <p:nvPr>
            <p:ph type="title"/>
          </p:nvPr>
        </p:nvSpPr>
        <p:spPr>
          <a:xfrm>
            <a:off x="1555242" y="274638"/>
            <a:ext cx="8122920" cy="1143000"/>
          </a:xfrm>
          <a:prstGeom prst="rect">
            <a:avLst/>
          </a:prstGeom>
        </p:spPr>
        <p:txBody>
          <a:bodyPr anchor="ctr">
            <a:normAutofit/>
          </a:bodyPr>
          <a:lstStyle>
            <a:extLst/>
          </a:lstStyle>
          <a:p>
            <a:r>
              <a:rPr kumimoji="0" lang="it-IT" smtClean="0"/>
              <a:t>Fare clic per modificare lo stile del titolo</a:t>
            </a:r>
            <a:endParaRPr kumimoji="0" lang="en-US"/>
          </a:p>
        </p:txBody>
      </p:sp>
      <p:sp>
        <p:nvSpPr>
          <p:cNvPr id="9" name="Segnaposto testo 8"/>
          <p:cNvSpPr>
            <a:spLocks noGrp="1"/>
          </p:cNvSpPr>
          <p:nvPr>
            <p:ph type="body" idx="1"/>
          </p:nvPr>
        </p:nvSpPr>
        <p:spPr>
          <a:xfrm>
            <a:off x="1555242" y="1447800"/>
            <a:ext cx="8122920" cy="4800600"/>
          </a:xfrm>
          <a:prstGeom prst="rect">
            <a:avLst/>
          </a:prstGeom>
        </p:spPr>
        <p:txBody>
          <a:bodyPr>
            <a:normAutofit/>
          </a:bodyPr>
          <a:lstStyle>
            <a:extLst/>
          </a:lstStyle>
          <a:p>
            <a:pPr lvl="0" eaLnBrk="1" latinLnBrk="0" hangingPunct="1"/>
            <a:r>
              <a:rPr kumimoji="0" lang="it-IT" smtClean="0"/>
              <a:t>Fare clic per modificare stili del testo dello schema</a:t>
            </a:r>
          </a:p>
          <a:p>
            <a:pPr lvl="1" eaLnBrk="1" latinLnBrk="0" hangingPunct="1"/>
            <a:r>
              <a:rPr kumimoji="0" lang="it-IT" smtClean="0"/>
              <a:t>Secondo livello</a:t>
            </a:r>
          </a:p>
          <a:p>
            <a:pPr lvl="2" eaLnBrk="1" latinLnBrk="0" hangingPunct="1"/>
            <a:r>
              <a:rPr kumimoji="0" lang="it-IT" smtClean="0"/>
              <a:t>Terzo livello</a:t>
            </a:r>
          </a:p>
          <a:p>
            <a:pPr lvl="3" eaLnBrk="1" latinLnBrk="0" hangingPunct="1"/>
            <a:r>
              <a:rPr kumimoji="0" lang="it-IT" smtClean="0"/>
              <a:t>Quarto livello</a:t>
            </a:r>
          </a:p>
          <a:p>
            <a:pPr lvl="4" eaLnBrk="1" latinLnBrk="0" hangingPunct="1"/>
            <a:r>
              <a:rPr kumimoji="0" lang="it-IT" smtClean="0"/>
              <a:t>Quinto livello</a:t>
            </a:r>
            <a:endParaRPr kumimoji="0" lang="en-US"/>
          </a:p>
        </p:txBody>
      </p:sp>
      <p:sp>
        <p:nvSpPr>
          <p:cNvPr id="24" name="Segnaposto data 23"/>
          <p:cNvSpPr>
            <a:spLocks noGrp="1"/>
          </p:cNvSpPr>
          <p:nvPr>
            <p:ph type="dt" sz="half" idx="2"/>
          </p:nvPr>
        </p:nvSpPr>
        <p:spPr>
          <a:xfrm>
            <a:off x="3879850" y="6305550"/>
            <a:ext cx="23114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pPr algn="r" eaLnBrk="1" latinLnBrk="0" hangingPunct="1"/>
            <a:fld id="{1C6055DA-90C6-421F-9592-A5FB263C4D4F}" type="datetime1">
              <a:rPr lang="en-US" smtClean="0"/>
              <a:t>10/15/2012</a:t>
            </a:fld>
            <a:endParaRPr lang="en-US" sz="1200">
              <a:solidFill>
                <a:schemeClr val="bg2">
                  <a:shade val="50000"/>
                </a:schemeClr>
              </a:solidFill>
            </a:endParaRPr>
          </a:p>
        </p:txBody>
      </p:sp>
      <p:sp>
        <p:nvSpPr>
          <p:cNvPr id="10" name="Segnaposto piè di pagina 9"/>
          <p:cNvSpPr>
            <a:spLocks noGrp="1"/>
          </p:cNvSpPr>
          <p:nvPr>
            <p:ph type="ftr" sz="quarter" idx="3"/>
          </p:nvPr>
        </p:nvSpPr>
        <p:spPr>
          <a:xfrm>
            <a:off x="6191250" y="6305550"/>
            <a:ext cx="31369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kumimoji="0" lang="en-US" sz="1200">
              <a:solidFill>
                <a:schemeClr val="bg2">
                  <a:shade val="50000"/>
                </a:schemeClr>
              </a:solidFill>
              <a:effectLst/>
            </a:endParaRPr>
          </a:p>
        </p:txBody>
      </p:sp>
      <p:sp>
        <p:nvSpPr>
          <p:cNvPr id="22" name="Segnaposto numero diapositiva 21"/>
          <p:cNvSpPr>
            <a:spLocks noGrp="1"/>
          </p:cNvSpPr>
          <p:nvPr>
            <p:ph type="sldNum" sz="quarter" idx="4"/>
          </p:nvPr>
        </p:nvSpPr>
        <p:spPr>
          <a:xfrm>
            <a:off x="9331452" y="6305550"/>
            <a:ext cx="4953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pPr algn="ctr" eaLnBrk="1" latinLnBrk="0" hangingPunct="1"/>
            <a:fld id="{6294C92D-0306-4E69-9CD3-20855E849650}" type="slidenum">
              <a:rPr kumimoji="0" lang="en-US" smtClean="0"/>
              <a:pPr algn="ctr" eaLnBrk="1" latinLnBrk="0" hangingPunct="1"/>
              <a:t>‹N›</a:t>
            </a:fld>
            <a:endParaRPr kumimoji="0" lang="en-US" sz="1200">
              <a:solidFill>
                <a:schemeClr val="bg2">
                  <a:shade val="50000"/>
                </a:schemeClr>
              </a:solidFill>
              <a:effectLst/>
            </a:endParaRPr>
          </a:p>
        </p:txBody>
      </p:sp>
      <p:sp>
        <p:nvSpPr>
          <p:cNvPr id="15" name="Rettangolo 14"/>
          <p:cNvSpPr/>
          <p:nvPr/>
        </p:nvSpPr>
        <p:spPr bwMode="invGray">
          <a:xfrm>
            <a:off x="1099566" y="-54"/>
            <a:ext cx="79248"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Lst>
  <p:hf hdr="0" ft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greco@iet.unipi.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slideLayout" Target="../slideLayouts/slideLayout6.xml"/><Relationship Id="rId1" Type="http://schemas.openxmlformats.org/officeDocument/2006/relationships/vmlDrawing" Target="../drawings/vmlDrawing52.vml"/><Relationship Id="rId6" Type="http://schemas.openxmlformats.org/officeDocument/2006/relationships/oleObject" Target="../embeddings/oleObject122.bin"/><Relationship Id="rId5" Type="http://schemas.openxmlformats.org/officeDocument/2006/relationships/oleObject" Target="../embeddings/oleObject121.bin"/><Relationship Id="rId4" Type="http://schemas.openxmlformats.org/officeDocument/2006/relationships/oleObject" Target="../embeddings/oleObject120.bin"/></Relationships>
</file>

<file path=ppt/slides/_rels/slide101.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0.wmf"/></Relationships>
</file>

<file path=ppt/slides/_rels/slide108.x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3.wmf"/><Relationship Id="rId4" Type="http://schemas.openxmlformats.org/officeDocument/2006/relationships/image" Target="../media/image172.wmf"/></Relationships>
</file>

<file path=ppt/slides/_rels/slide109.x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5.w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9.wmf"/><Relationship Id="rId5" Type="http://schemas.openxmlformats.org/officeDocument/2006/relationships/image" Target="../media/image178.wmf"/><Relationship Id="rId4" Type="http://schemas.openxmlformats.org/officeDocument/2006/relationships/image" Target="../media/image177.wmf"/></Relationships>
</file>

<file path=ppt/slides/_rels/slide111.x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53.vml"/><Relationship Id="rId5" Type="http://schemas.openxmlformats.org/officeDocument/2006/relationships/oleObject" Target="../embeddings/oleObject123.bin"/><Relationship Id="rId4" Type="http://schemas.openxmlformats.org/officeDocument/2006/relationships/image" Target="../media/image184.wmf"/></Relationships>
</file>

<file path=ppt/slides/_rels/slide115.x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6.wmf"/></Relationships>
</file>

<file path=ppt/slides/_rels/slide116.x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88.wmf"/><Relationship Id="rId4" Type="http://schemas.openxmlformats.org/officeDocument/2006/relationships/image" Target="../media/image53.png"/></Relationships>
</file>

<file path=ppt/slides/_rels/slide1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6.xml"/><Relationship Id="rId1" Type="http://schemas.openxmlformats.org/officeDocument/2006/relationships/vmlDrawing" Target="../drawings/vmlDrawing54.vml"/><Relationship Id="rId4" Type="http://schemas.openxmlformats.org/officeDocument/2006/relationships/oleObject" Target="../embeddings/oleObject124.bin"/></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6.xml"/><Relationship Id="rId1" Type="http://schemas.openxmlformats.org/officeDocument/2006/relationships/vmlDrawing" Target="../drawings/vmlDrawing55.vml"/><Relationship Id="rId5" Type="http://schemas.openxmlformats.org/officeDocument/2006/relationships/oleObject" Target="../embeddings/oleObject127.bin"/><Relationship Id="rId4" Type="http://schemas.openxmlformats.org/officeDocument/2006/relationships/oleObject" Target="../embeddings/oleObject126.bin"/></Relationships>
</file>

<file path=ppt/slides/_rels/slide119.x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194.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96.wmf"/></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vmlDrawing" Target="../drawings/vmlDrawing56.vml"/><Relationship Id="rId5" Type="http://schemas.openxmlformats.org/officeDocument/2006/relationships/oleObject" Target="../embeddings/oleObject128.bin"/><Relationship Id="rId4" Type="http://schemas.openxmlformats.org/officeDocument/2006/relationships/image" Target="../media/image198.w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6.v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2.xml"/><Relationship Id="rId1" Type="http://schemas.openxmlformats.org/officeDocument/2006/relationships/vmlDrawing" Target="../drawings/vmlDrawing7.vml"/></Relationships>
</file>

<file path=ppt/slides/_rels/slide17.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18.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slideLayout" Target="../slideLayouts/slideLayout6.xml"/><Relationship Id="rId1" Type="http://schemas.openxmlformats.org/officeDocument/2006/relationships/vmlDrawing" Target="../drawings/vmlDrawing9.vml"/><Relationship Id="rId5" Type="http://schemas.openxmlformats.org/officeDocument/2006/relationships/oleObject" Target="../embeddings/oleObject14.bin"/><Relationship Id="rId4" Type="http://schemas.openxmlformats.org/officeDocument/2006/relationships/oleObject" Target="../embeddings/oleObject13.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0.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6.xml"/><Relationship Id="rId1" Type="http://schemas.openxmlformats.org/officeDocument/2006/relationships/vmlDrawing" Target="../drawings/vmlDrawing11.v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12.v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6.xml"/><Relationship Id="rId1" Type="http://schemas.openxmlformats.org/officeDocument/2006/relationships/vmlDrawing" Target="../drawings/vmlDrawing13.v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2.xml"/><Relationship Id="rId1" Type="http://schemas.openxmlformats.org/officeDocument/2006/relationships/vmlDrawing" Target="../drawings/vmlDrawing14.vml"/><Relationship Id="rId4" Type="http://schemas.openxmlformats.org/officeDocument/2006/relationships/oleObject" Target="../embeddings/oleObject19.bin"/></Relationships>
</file>

<file path=ppt/slides/_rels/slide28.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oleObject" Target="../embeddings/oleObject20.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oleObject" Target="../embeddings/oleObject22.bin"/></Relationships>
</file>

<file path=ppt/slides/_rels/slide33.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6.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26.bin"/><Relationship Id="rId5" Type="http://schemas.openxmlformats.org/officeDocument/2006/relationships/oleObject" Target="../embeddings/oleObject25.bin"/><Relationship Id="rId4" Type="http://schemas.openxmlformats.org/officeDocument/2006/relationships/oleObject" Target="../embeddings/oleObject24.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oleObject" Target="../embeddings/oleObject30.bin"/><Relationship Id="rId5" Type="http://schemas.openxmlformats.org/officeDocument/2006/relationships/oleObject" Target="../embeddings/oleObject29.bin"/><Relationship Id="rId4" Type="http://schemas.openxmlformats.org/officeDocument/2006/relationships/oleObject" Target="../embeddings/oleObject28.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31.bin"/><Relationship Id="rId5" Type="http://schemas.openxmlformats.org/officeDocument/2006/relationships/image" Target="../media/image47.wmf"/><Relationship Id="rId4" Type="http://schemas.openxmlformats.org/officeDocument/2006/relationships/image" Target="../media/image46.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6.xml"/><Relationship Id="rId1" Type="http://schemas.openxmlformats.org/officeDocument/2006/relationships/vmlDrawing" Target="../drawings/vmlDrawing20.vml"/></Relationships>
</file>

<file path=ppt/slides/_rels/slide39.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slideLayout" Target="../slideLayouts/slideLayout6.xml"/><Relationship Id="rId1" Type="http://schemas.openxmlformats.org/officeDocument/2006/relationships/vmlDrawing" Target="../drawings/vmlDrawing21.vml"/><Relationship Id="rId6" Type="http://schemas.openxmlformats.org/officeDocument/2006/relationships/oleObject" Target="../embeddings/oleObject35.bin"/><Relationship Id="rId5" Type="http://schemas.openxmlformats.org/officeDocument/2006/relationships/oleObject" Target="../embeddings/oleObject34.bin"/><Relationship Id="rId4" Type="http://schemas.openxmlformats.org/officeDocument/2006/relationships/oleObject" Target="../embeddings/oleObject33.bin"/></Relationships>
</file>

<file path=ppt/slides/_rels/slide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4.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6.xml"/><Relationship Id="rId1" Type="http://schemas.openxmlformats.org/officeDocument/2006/relationships/vmlDrawing" Target="../drawings/vmlDrawing22.vml"/></Relationships>
</file>

<file path=ppt/slides/_rels/slide44.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6.xml"/><Relationship Id="rId1" Type="http://schemas.openxmlformats.org/officeDocument/2006/relationships/vmlDrawing" Target="../drawings/vmlDrawing23.vml"/></Relationships>
</file>

<file path=ppt/slides/_rels/slide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s>
</file>

<file path=ppt/slides/_rels/slide5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6.xml"/><Relationship Id="rId1" Type="http://schemas.openxmlformats.org/officeDocument/2006/relationships/vmlDrawing" Target="../drawings/vmlDrawing24.v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6.xml"/><Relationship Id="rId1" Type="http://schemas.openxmlformats.org/officeDocument/2006/relationships/vmlDrawing" Target="../drawings/vmlDrawing25.vml"/><Relationship Id="rId4" Type="http://schemas.openxmlformats.org/officeDocument/2006/relationships/oleObject" Target="../embeddings/oleObject40.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image" Target="file:///C:\Documents%20and%20Settings\pc\Documenti\Conference\IGARSS04\View_file\mm_19980204_223506_antstep.png" TargetMode="External"/><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file:///C:\Documents%20and%20Settings\pc\Documenti\Conference\IGARSS04\View_file\mm_19980204_224024_antstep.png" TargetMode="External"/><Relationship Id="rId5" Type="http://schemas.openxmlformats.org/officeDocument/2006/relationships/image" Target="../media/image69.png"/><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41.bin"/><Relationship Id="rId7" Type="http://schemas.openxmlformats.org/officeDocument/2006/relationships/oleObject" Target="../embeddings/oleObject45.bin"/><Relationship Id="rId2" Type="http://schemas.openxmlformats.org/officeDocument/2006/relationships/slideLayout" Target="../slideLayouts/slideLayout6.xml"/><Relationship Id="rId1" Type="http://schemas.openxmlformats.org/officeDocument/2006/relationships/vmlDrawing" Target="../drawings/vmlDrawing26.vml"/><Relationship Id="rId6" Type="http://schemas.openxmlformats.org/officeDocument/2006/relationships/oleObject" Target="../embeddings/oleObject44.bin"/><Relationship Id="rId5" Type="http://schemas.openxmlformats.org/officeDocument/2006/relationships/oleObject" Target="../embeddings/oleObject43.bin"/><Relationship Id="rId4" Type="http://schemas.openxmlformats.org/officeDocument/2006/relationships/oleObject" Target="../embeddings/oleObject42.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6.xml"/><Relationship Id="rId1" Type="http://schemas.openxmlformats.org/officeDocument/2006/relationships/vmlDrawing" Target="../drawings/vmlDrawing27.vml"/><Relationship Id="rId4" Type="http://schemas.openxmlformats.org/officeDocument/2006/relationships/oleObject" Target="../embeddings/oleObject47.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oleObject" Target="../embeddings/oleObject48.bin"/><Relationship Id="rId7" Type="http://schemas.openxmlformats.org/officeDocument/2006/relationships/oleObject" Target="../embeddings/oleObject52.bin"/><Relationship Id="rId2" Type="http://schemas.openxmlformats.org/officeDocument/2006/relationships/slideLayout" Target="../slideLayouts/slideLayout6.xml"/><Relationship Id="rId1" Type="http://schemas.openxmlformats.org/officeDocument/2006/relationships/vmlDrawing" Target="../drawings/vmlDrawing28.vml"/><Relationship Id="rId6" Type="http://schemas.openxmlformats.org/officeDocument/2006/relationships/oleObject" Target="../embeddings/oleObject51.bin"/><Relationship Id="rId5" Type="http://schemas.openxmlformats.org/officeDocument/2006/relationships/oleObject" Target="../embeddings/oleObject50.bin"/><Relationship Id="rId10" Type="http://schemas.openxmlformats.org/officeDocument/2006/relationships/oleObject" Target="../embeddings/oleObject55.bin"/><Relationship Id="rId4" Type="http://schemas.openxmlformats.org/officeDocument/2006/relationships/oleObject" Target="../embeddings/oleObject49.bin"/><Relationship Id="rId9" Type="http://schemas.openxmlformats.org/officeDocument/2006/relationships/oleObject" Target="../embeddings/oleObject54.bin"/></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6.xml"/><Relationship Id="rId1" Type="http://schemas.openxmlformats.org/officeDocument/2006/relationships/vmlDrawing" Target="../drawings/vmlDrawing29.vml"/><Relationship Id="rId5" Type="http://schemas.openxmlformats.org/officeDocument/2006/relationships/oleObject" Target="../embeddings/oleObject58.bin"/><Relationship Id="rId4" Type="http://schemas.openxmlformats.org/officeDocument/2006/relationships/oleObject" Target="../embeddings/oleObject57.bin"/></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6.xml"/><Relationship Id="rId1" Type="http://schemas.openxmlformats.org/officeDocument/2006/relationships/vmlDrawing" Target="../drawings/vmlDrawing30.vml"/><Relationship Id="rId5" Type="http://schemas.openxmlformats.org/officeDocument/2006/relationships/oleObject" Target="../embeddings/oleObject61.bin"/><Relationship Id="rId4" Type="http://schemas.openxmlformats.org/officeDocument/2006/relationships/oleObject" Target="../embeddings/oleObject60.bin"/></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6.xml"/><Relationship Id="rId1" Type="http://schemas.openxmlformats.org/officeDocument/2006/relationships/vmlDrawing" Target="../drawings/vmlDrawing31.vml"/><Relationship Id="rId4" Type="http://schemas.openxmlformats.org/officeDocument/2006/relationships/oleObject" Target="../embeddings/oleObject63.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6.xml"/><Relationship Id="rId1" Type="http://schemas.openxmlformats.org/officeDocument/2006/relationships/vmlDrawing" Target="../drawings/vmlDrawing32.vml"/><Relationship Id="rId5" Type="http://schemas.openxmlformats.org/officeDocument/2006/relationships/oleObject" Target="../embeddings/oleObject66.bin"/><Relationship Id="rId4" Type="http://schemas.openxmlformats.org/officeDocument/2006/relationships/oleObject" Target="../embeddings/oleObject65.bin"/></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6.xml"/><Relationship Id="rId1" Type="http://schemas.openxmlformats.org/officeDocument/2006/relationships/vmlDrawing" Target="../drawings/vmlDrawing33.vml"/><Relationship Id="rId5" Type="http://schemas.openxmlformats.org/officeDocument/2006/relationships/oleObject" Target="../embeddings/oleObject69.bin"/><Relationship Id="rId4" Type="http://schemas.openxmlformats.org/officeDocument/2006/relationships/oleObject" Target="../embeddings/oleObject68.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70.bin"/><Relationship Id="rId7" Type="http://schemas.openxmlformats.org/officeDocument/2006/relationships/oleObject" Target="../embeddings/oleObject74.bin"/><Relationship Id="rId2" Type="http://schemas.openxmlformats.org/officeDocument/2006/relationships/slideLayout" Target="../slideLayouts/slideLayout6.xml"/><Relationship Id="rId1" Type="http://schemas.openxmlformats.org/officeDocument/2006/relationships/vmlDrawing" Target="../drawings/vmlDrawing34.vml"/><Relationship Id="rId6" Type="http://schemas.openxmlformats.org/officeDocument/2006/relationships/oleObject" Target="../embeddings/oleObject73.bin"/><Relationship Id="rId5" Type="http://schemas.openxmlformats.org/officeDocument/2006/relationships/oleObject" Target="../embeddings/oleObject72.bin"/><Relationship Id="rId4" Type="http://schemas.openxmlformats.org/officeDocument/2006/relationships/oleObject" Target="../embeddings/oleObject71.bin"/></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6.xml"/><Relationship Id="rId1" Type="http://schemas.openxmlformats.org/officeDocument/2006/relationships/vmlDrawing" Target="../drawings/vmlDrawing35.vml"/><Relationship Id="rId4" Type="http://schemas.openxmlformats.org/officeDocument/2006/relationships/oleObject" Target="../embeddings/oleObject76.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6.xml"/><Relationship Id="rId1" Type="http://schemas.openxmlformats.org/officeDocument/2006/relationships/vmlDrawing" Target="../drawings/vmlDrawing36.vml"/><Relationship Id="rId4" Type="http://schemas.openxmlformats.org/officeDocument/2006/relationships/oleObject" Target="../embeddings/oleObject78.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6.xml"/><Relationship Id="rId1" Type="http://schemas.openxmlformats.org/officeDocument/2006/relationships/vmlDrawing" Target="../drawings/vmlDrawing37.vml"/><Relationship Id="rId6" Type="http://schemas.openxmlformats.org/officeDocument/2006/relationships/oleObject" Target="../embeddings/oleObject82.bin"/><Relationship Id="rId5" Type="http://schemas.openxmlformats.org/officeDocument/2006/relationships/oleObject" Target="../embeddings/oleObject81.bin"/><Relationship Id="rId4" Type="http://schemas.openxmlformats.org/officeDocument/2006/relationships/oleObject" Target="../embeddings/oleObject80.bin"/></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6.xml"/><Relationship Id="rId1" Type="http://schemas.openxmlformats.org/officeDocument/2006/relationships/vmlDrawing" Target="../drawings/vmlDrawing38.vml"/><Relationship Id="rId6" Type="http://schemas.openxmlformats.org/officeDocument/2006/relationships/oleObject" Target="../embeddings/oleObject85.bin"/><Relationship Id="rId5" Type="http://schemas.openxmlformats.org/officeDocument/2006/relationships/image" Target="../media/image53.png"/><Relationship Id="rId4" Type="http://schemas.openxmlformats.org/officeDocument/2006/relationships/oleObject" Target="../embeddings/oleObject84.bin"/></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6.xml"/><Relationship Id="rId1" Type="http://schemas.openxmlformats.org/officeDocument/2006/relationships/vmlDrawing" Target="../drawings/vmlDrawing39.vml"/><Relationship Id="rId4" Type="http://schemas.openxmlformats.org/officeDocument/2006/relationships/oleObject" Target="../embeddings/oleObject87.bin"/></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6.xml"/><Relationship Id="rId1" Type="http://schemas.openxmlformats.org/officeDocument/2006/relationships/vmlDrawing" Target="../drawings/vmlDrawing40.vml"/><Relationship Id="rId4" Type="http://schemas.openxmlformats.org/officeDocument/2006/relationships/oleObject" Target="../embeddings/oleObject89.bin"/></Relationships>
</file>

<file path=ppt/slides/_rels/slide79.xml.rels><?xml version="1.0" encoding="UTF-8" standalone="yes"?>
<Relationships xmlns="http://schemas.openxmlformats.org/package/2006/relationships"><Relationship Id="rId8" Type="http://schemas.openxmlformats.org/officeDocument/2006/relationships/image" Target="http://soma.ece.mcmaster.ca/ipix/grimsby/cdf101_150/mm_19980227_183652_antstep.png" TargetMode="External"/><Relationship Id="rId13"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6.png"/><Relationship Id="rId12" Type="http://schemas.openxmlformats.org/officeDocument/2006/relationships/image" Target="http://soma.ece.mcmaster.ca/ipix/grimsby/cdf101_150/mm_19980227_184121_antstep.png" TargetMode="External"/><Relationship Id="rId17" Type="http://schemas.openxmlformats.org/officeDocument/2006/relationships/oleObject" Target="../embeddings/oleObject90.bin"/><Relationship Id="rId2" Type="http://schemas.openxmlformats.org/officeDocument/2006/relationships/slideLayout" Target="../slideLayouts/slideLayout6.xml"/><Relationship Id="rId16" Type="http://schemas.openxmlformats.org/officeDocument/2006/relationships/image" Target="http://soma.ece.mcmaster.ca/ipix/grimsby/cdf101_150/mm_19980227_184532_antstep.png" TargetMode="External"/><Relationship Id="rId1" Type="http://schemas.openxmlformats.org/officeDocument/2006/relationships/vmlDrawing" Target="../drawings/vmlDrawing41.vml"/><Relationship Id="rId6" Type="http://schemas.openxmlformats.org/officeDocument/2006/relationships/image" Target="http://soma.ece.mcmaster.ca/ipix/grimsby/cdf101_150/mm_19980227_183452_antstep.png" TargetMode="External"/><Relationship Id="rId11" Type="http://schemas.openxmlformats.org/officeDocument/2006/relationships/image" Target="../media/image118.png"/><Relationship Id="rId5" Type="http://schemas.openxmlformats.org/officeDocument/2006/relationships/image" Target="../media/image115.png"/><Relationship Id="rId15" Type="http://schemas.openxmlformats.org/officeDocument/2006/relationships/image" Target="../media/image120.png"/><Relationship Id="rId10" Type="http://schemas.openxmlformats.org/officeDocument/2006/relationships/image" Target="http://soma.ece.mcmaster.ca/ipix/grimsby/cdf101_150/mm_19980227_183909_antstep.png" TargetMode="External"/><Relationship Id="rId4" Type="http://schemas.openxmlformats.org/officeDocument/2006/relationships/image" Target="http://soma.ece.mcmaster.ca/ipix/grimsby/cdf101_150/mm_19980227_183257_antstep.png" TargetMode="External"/><Relationship Id="rId9" Type="http://schemas.openxmlformats.org/officeDocument/2006/relationships/image" Target="../media/image117.png"/><Relationship Id="rId14" Type="http://schemas.openxmlformats.org/officeDocument/2006/relationships/image" Target="http://soma.ece.mcmaster.ca/ipix/grimsby/cdf101_150/mm_19980227_184327_antstep.png" TargetMode="Externa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8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24.wmf"/><Relationship Id="rId7" Type="http://schemas.openxmlformats.org/officeDocument/2006/relationships/oleObject" Target="../embeddings/oleObject92.bin"/><Relationship Id="rId2" Type="http://schemas.openxmlformats.org/officeDocument/2006/relationships/slideLayout" Target="../slideLayouts/slideLayout6.xml"/><Relationship Id="rId1" Type="http://schemas.openxmlformats.org/officeDocument/2006/relationships/vmlDrawing" Target="../drawings/vmlDrawing42.vml"/><Relationship Id="rId6" Type="http://schemas.openxmlformats.org/officeDocument/2006/relationships/oleObject" Target="../embeddings/oleObject91.bin"/><Relationship Id="rId5" Type="http://schemas.openxmlformats.org/officeDocument/2006/relationships/image" Target="../media/image53.png"/><Relationship Id="rId4" Type="http://schemas.openxmlformats.org/officeDocument/2006/relationships/image" Target="../media/image125.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6.xml"/><Relationship Id="rId1" Type="http://schemas.openxmlformats.org/officeDocument/2006/relationships/vmlDrawing" Target="../drawings/vmlDrawing43.vml"/><Relationship Id="rId4" Type="http://schemas.openxmlformats.org/officeDocument/2006/relationships/oleObject" Target="../embeddings/oleObject94.bin"/></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95.bin"/><Relationship Id="rId7"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vmlDrawing" Target="../drawings/vmlDrawing44.vml"/><Relationship Id="rId6" Type="http://schemas.openxmlformats.org/officeDocument/2006/relationships/oleObject" Target="../embeddings/oleObject98.bin"/><Relationship Id="rId5" Type="http://schemas.openxmlformats.org/officeDocument/2006/relationships/oleObject" Target="../embeddings/oleObject97.bin"/><Relationship Id="rId4" Type="http://schemas.openxmlformats.org/officeDocument/2006/relationships/oleObject" Target="../embeddings/oleObject96.bin"/></Relationships>
</file>

<file path=ppt/slides/_rels/slide87.x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6.xml"/><Relationship Id="rId1" Type="http://schemas.openxmlformats.org/officeDocument/2006/relationships/vmlDrawing" Target="../drawings/vmlDrawing45.vml"/><Relationship Id="rId6" Type="http://schemas.openxmlformats.org/officeDocument/2006/relationships/oleObject" Target="../embeddings/oleObject102.bin"/><Relationship Id="rId5" Type="http://schemas.openxmlformats.org/officeDocument/2006/relationships/oleObject" Target="../embeddings/oleObject101.bin"/><Relationship Id="rId4" Type="http://schemas.openxmlformats.org/officeDocument/2006/relationships/oleObject" Target="../embeddings/oleObject100.bin"/></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6.xml"/><Relationship Id="rId1" Type="http://schemas.openxmlformats.org/officeDocument/2006/relationships/vmlDrawing" Target="../drawings/vmlDrawing46.vml"/><Relationship Id="rId4" Type="http://schemas.openxmlformats.org/officeDocument/2006/relationships/oleObject" Target="../embeddings/oleObject104.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4.xml"/><Relationship Id="rId1" Type="http://schemas.openxmlformats.org/officeDocument/2006/relationships/vmlDrawing" Target="../drawings/vmlDrawing4.vml"/></Relationships>
</file>

<file path=ppt/slides/_rels/slide90.xml.rels><?xml version="1.0" encoding="UTF-8" standalone="yes"?>
<Relationships xmlns="http://schemas.openxmlformats.org/package/2006/relationships"><Relationship Id="rId8" Type="http://schemas.openxmlformats.org/officeDocument/2006/relationships/image" Target="http://soma.ece.mcmaster.ca/ipix/grimsby/cdf101_150/mm_19980227_183452_antstep.png" TargetMode="External"/><Relationship Id="rId13" Type="http://schemas.openxmlformats.org/officeDocument/2006/relationships/image" Target="../media/image118.png"/><Relationship Id="rId18" Type="http://schemas.openxmlformats.org/officeDocument/2006/relationships/image" Target="http://soma.ece.mcmaster.ca/ipix/grimsby/cdf101_150/mm_19980227_184532_antstep.png" TargetMode="External"/><Relationship Id="rId3" Type="http://schemas.openxmlformats.org/officeDocument/2006/relationships/oleObject" Target="../embeddings/oleObject105.bin"/><Relationship Id="rId7" Type="http://schemas.openxmlformats.org/officeDocument/2006/relationships/image" Target="../media/image115.png"/><Relationship Id="rId12" Type="http://schemas.openxmlformats.org/officeDocument/2006/relationships/image" Target="http://soma.ece.mcmaster.ca/ipix/grimsby/cdf101_150/mm_19980227_183909_antstep.png" TargetMode="External"/><Relationship Id="rId17" Type="http://schemas.openxmlformats.org/officeDocument/2006/relationships/image" Target="../media/image120.png"/><Relationship Id="rId2" Type="http://schemas.openxmlformats.org/officeDocument/2006/relationships/slideLayout" Target="../slideLayouts/slideLayout6.xml"/><Relationship Id="rId16" Type="http://schemas.openxmlformats.org/officeDocument/2006/relationships/image" Target="http://soma.ece.mcmaster.ca/ipix/grimsby/cdf101_150/mm_19980227_184327_antstep.png" TargetMode="External"/><Relationship Id="rId1" Type="http://schemas.openxmlformats.org/officeDocument/2006/relationships/vmlDrawing" Target="../drawings/vmlDrawing47.vml"/><Relationship Id="rId6" Type="http://schemas.openxmlformats.org/officeDocument/2006/relationships/image" Target="http://soma.ece.mcmaster.ca/ipix/grimsby/cdf101_150/mm_19980227_183257_antstep.png" TargetMode="External"/><Relationship Id="rId11" Type="http://schemas.openxmlformats.org/officeDocument/2006/relationships/image" Target="../media/image117.png"/><Relationship Id="rId5" Type="http://schemas.openxmlformats.org/officeDocument/2006/relationships/image" Target="../media/image114.png"/><Relationship Id="rId15" Type="http://schemas.openxmlformats.org/officeDocument/2006/relationships/image" Target="../media/image119.png"/><Relationship Id="rId10" Type="http://schemas.openxmlformats.org/officeDocument/2006/relationships/image" Target="http://soma.ece.mcmaster.ca/ipix/grimsby/cdf101_150/mm_19980227_183652_antstep.png" TargetMode="External"/><Relationship Id="rId4" Type="http://schemas.openxmlformats.org/officeDocument/2006/relationships/oleObject" Target="../embeddings/oleObject106.bin"/><Relationship Id="rId9" Type="http://schemas.openxmlformats.org/officeDocument/2006/relationships/image" Target="../media/image116.png"/><Relationship Id="rId14" Type="http://schemas.openxmlformats.org/officeDocument/2006/relationships/image" Target="http://soma.ece.mcmaster.ca/ipix/grimsby/cdf101_150/mm_19980227_184121_antstep.png"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6.xml"/><Relationship Id="rId1" Type="http://schemas.openxmlformats.org/officeDocument/2006/relationships/vmlDrawing" Target="../drawings/vmlDrawing48.vml"/><Relationship Id="rId5" Type="http://schemas.openxmlformats.org/officeDocument/2006/relationships/oleObject" Target="../embeddings/oleObject109.bin"/><Relationship Id="rId4" Type="http://schemas.openxmlformats.org/officeDocument/2006/relationships/oleObject" Target="../embeddings/oleObject108.bin"/></Relationships>
</file>

<file path=ppt/slides/_rels/slide94.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oleObject" Target="../embeddings/oleObject110.bin"/><Relationship Id="rId7" Type="http://schemas.openxmlformats.org/officeDocument/2006/relationships/oleObject" Target="../embeddings/oleObject114.bin"/><Relationship Id="rId2" Type="http://schemas.openxmlformats.org/officeDocument/2006/relationships/slideLayout" Target="../slideLayouts/slideLayout6.xml"/><Relationship Id="rId1" Type="http://schemas.openxmlformats.org/officeDocument/2006/relationships/vmlDrawing" Target="../drawings/vmlDrawing49.vml"/><Relationship Id="rId6" Type="http://schemas.openxmlformats.org/officeDocument/2006/relationships/oleObject" Target="../embeddings/oleObject113.bin"/><Relationship Id="rId5" Type="http://schemas.openxmlformats.org/officeDocument/2006/relationships/oleObject" Target="../embeddings/oleObject112.bin"/><Relationship Id="rId4" Type="http://schemas.openxmlformats.org/officeDocument/2006/relationships/oleObject" Target="../embeddings/oleObject111.bin"/></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6.xml"/><Relationship Id="rId1" Type="http://schemas.openxmlformats.org/officeDocument/2006/relationships/vmlDrawing" Target="../drawings/vmlDrawing50.vml"/><Relationship Id="rId6" Type="http://schemas.openxmlformats.org/officeDocument/2006/relationships/image" Target="../media/image156.wmf"/><Relationship Id="rId5" Type="http://schemas.openxmlformats.org/officeDocument/2006/relationships/oleObject" Target="../embeddings/oleObject117.bin"/><Relationship Id="rId4" Type="http://schemas.openxmlformats.org/officeDocument/2006/relationships/oleObject" Target="../embeddings/oleObject116.bin"/></Relationships>
</file>

<file path=ppt/slides/_rels/slide97.x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6.xml"/><Relationship Id="rId1" Type="http://schemas.openxmlformats.org/officeDocument/2006/relationships/vmlDrawing" Target="../drawings/vmlDrawing51.vml"/><Relationship Id="rId4" Type="http://schemas.openxmlformats.org/officeDocument/2006/relationships/oleObject" Target="../embeddings/oleObject119.bin"/></Relationships>
</file>

<file path=ppt/slides/_rels/slide99.xml.rels><?xml version="1.0" encoding="UTF-8" standalone="yes"?>
<Relationships xmlns="http://schemas.openxmlformats.org/package/2006/relationships"><Relationship Id="rId2" Type="http://schemas.openxmlformats.org/officeDocument/2006/relationships/image" Target="../media/image160.w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p:nvPr>
        </p:nvSpPr>
        <p:spPr>
          <a:xfrm>
            <a:off x="1625180" y="1714488"/>
            <a:ext cx="8023860" cy="1472184"/>
          </a:xfrm>
        </p:spPr>
        <p:txBody>
          <a:bodyPr>
            <a:noAutofit/>
          </a:bodyPr>
          <a:lstStyle/>
          <a:p>
            <a:pPr algn="ctr"/>
            <a:r>
              <a:rPr lang="en-US" sz="4400" b="1" dirty="0" smtClean="0">
                <a:solidFill>
                  <a:schemeClr val="accent1">
                    <a:lumMod val="50000"/>
                  </a:schemeClr>
                </a:solidFill>
                <a:latin typeface="Segoe UI" pitchFamily="34" charset="0"/>
                <a:ea typeface="Segoe UI" pitchFamily="34" charset="0"/>
                <a:cs typeface="Segoe UI" pitchFamily="34" charset="0"/>
              </a:rPr>
              <a:t>Radar Clutter Modeling and Analysis</a:t>
            </a:r>
            <a:endParaRPr lang="it-IT" sz="4400" dirty="0">
              <a:latin typeface="Segoe UI" pitchFamily="34" charset="0"/>
              <a:ea typeface="Segoe UI" pitchFamily="34" charset="0"/>
              <a:cs typeface="Segoe UI" pitchFamily="34" charset="0"/>
            </a:endParaRPr>
          </a:p>
        </p:txBody>
      </p:sp>
      <p:sp>
        <p:nvSpPr>
          <p:cNvPr id="6" name="Sottotitolo 5"/>
          <p:cNvSpPr>
            <a:spLocks noGrp="1"/>
          </p:cNvSpPr>
          <p:nvPr>
            <p:ph type="subTitle" idx="1"/>
          </p:nvPr>
        </p:nvSpPr>
        <p:spPr>
          <a:xfrm>
            <a:off x="1547789" y="4000504"/>
            <a:ext cx="8023860" cy="1752600"/>
          </a:xfrm>
        </p:spPr>
        <p:txBody>
          <a:bodyPr>
            <a:normAutofit/>
          </a:bodyPr>
          <a:lstStyle/>
          <a:p>
            <a:pPr algn="ctr">
              <a:lnSpc>
                <a:spcPct val="60000"/>
              </a:lnSpc>
            </a:pPr>
            <a:r>
              <a:rPr lang="it-IT" sz="2400" b="1" dirty="0" smtClean="0">
                <a:latin typeface="Segoe UI" pitchFamily="34" charset="0"/>
                <a:ea typeface="Segoe UI" pitchFamily="34" charset="0"/>
                <a:cs typeface="Segoe UI" pitchFamily="34" charset="0"/>
              </a:rPr>
              <a:t>Maria S. </a:t>
            </a:r>
            <a:r>
              <a:rPr lang="it-IT" sz="2400" b="1" dirty="0" smtClean="0">
                <a:latin typeface="Segoe UI" pitchFamily="34" charset="0"/>
                <a:ea typeface="Segoe UI" pitchFamily="34" charset="0"/>
                <a:cs typeface="Segoe UI" pitchFamily="34" charset="0"/>
              </a:rPr>
              <a:t>Greco, Fulvio </a:t>
            </a:r>
            <a:r>
              <a:rPr lang="it-IT" sz="2400" b="1" dirty="0" err="1" smtClean="0">
                <a:latin typeface="Segoe UI" pitchFamily="34" charset="0"/>
                <a:ea typeface="Segoe UI" pitchFamily="34" charset="0"/>
                <a:cs typeface="Segoe UI" pitchFamily="34" charset="0"/>
              </a:rPr>
              <a:t>Gini</a:t>
            </a:r>
            <a:endParaRPr lang="it-IT" sz="2400" b="1" dirty="0" smtClean="0">
              <a:latin typeface="Segoe UI" pitchFamily="34" charset="0"/>
              <a:ea typeface="Segoe UI" pitchFamily="34" charset="0"/>
              <a:cs typeface="Segoe UI" pitchFamily="34" charset="0"/>
            </a:endParaRPr>
          </a:p>
          <a:p>
            <a:pPr algn="ctr">
              <a:lnSpc>
                <a:spcPct val="60000"/>
              </a:lnSpc>
            </a:pPr>
            <a:r>
              <a:rPr lang="it-IT" sz="2400" dirty="0" err="1" smtClean="0">
                <a:latin typeface="Segoe UI" pitchFamily="34" charset="0"/>
                <a:ea typeface="Segoe UI" pitchFamily="34" charset="0"/>
                <a:cs typeface="Segoe UI" pitchFamily="34" charset="0"/>
              </a:rPr>
              <a:t>Dept</a:t>
            </a:r>
            <a:r>
              <a:rPr lang="it-IT" sz="2400" dirty="0" smtClean="0">
                <a:latin typeface="Segoe UI" pitchFamily="34" charset="0"/>
                <a:ea typeface="Segoe UI" pitchFamily="34" charset="0"/>
                <a:cs typeface="Segoe UI" pitchFamily="34" charset="0"/>
              </a:rPr>
              <a:t>. </a:t>
            </a:r>
            <a:r>
              <a:rPr lang="it-IT" sz="2400" dirty="0" err="1" smtClean="0">
                <a:latin typeface="Segoe UI" pitchFamily="34" charset="0"/>
                <a:ea typeface="Segoe UI" pitchFamily="34" charset="0"/>
                <a:cs typeface="Segoe UI" pitchFamily="34" charset="0"/>
              </a:rPr>
              <a:t>of</a:t>
            </a:r>
            <a:r>
              <a:rPr lang="it-IT" sz="2400" dirty="0" smtClean="0">
                <a:latin typeface="Segoe UI" pitchFamily="34" charset="0"/>
                <a:ea typeface="Segoe UI" pitchFamily="34" charset="0"/>
                <a:cs typeface="Segoe UI" pitchFamily="34" charset="0"/>
              </a:rPr>
              <a:t> Ingegneria dell’Informazione</a:t>
            </a:r>
          </a:p>
          <a:p>
            <a:pPr algn="ctr">
              <a:lnSpc>
                <a:spcPct val="60000"/>
              </a:lnSpc>
            </a:pPr>
            <a:r>
              <a:rPr lang="it-IT" sz="2400" dirty="0" err="1" smtClean="0">
                <a:latin typeface="Segoe UI" pitchFamily="34" charset="0"/>
                <a:ea typeface="Segoe UI" pitchFamily="34" charset="0"/>
                <a:cs typeface="Segoe UI" pitchFamily="34" charset="0"/>
              </a:rPr>
              <a:t>University</a:t>
            </a:r>
            <a:r>
              <a:rPr lang="it-IT" sz="2400" dirty="0" smtClean="0">
                <a:latin typeface="Segoe UI" pitchFamily="34" charset="0"/>
                <a:ea typeface="Segoe UI" pitchFamily="34" charset="0"/>
                <a:cs typeface="Segoe UI" pitchFamily="34" charset="0"/>
              </a:rPr>
              <a:t> </a:t>
            </a:r>
            <a:r>
              <a:rPr lang="it-IT" sz="2400" dirty="0" err="1" smtClean="0">
                <a:latin typeface="Segoe UI" pitchFamily="34" charset="0"/>
                <a:ea typeface="Segoe UI" pitchFamily="34" charset="0"/>
                <a:cs typeface="Segoe UI" pitchFamily="34" charset="0"/>
              </a:rPr>
              <a:t>of</a:t>
            </a:r>
            <a:r>
              <a:rPr lang="it-IT" sz="2400" dirty="0" smtClean="0">
                <a:latin typeface="Segoe UI" pitchFamily="34" charset="0"/>
                <a:ea typeface="Segoe UI" pitchFamily="34" charset="0"/>
                <a:cs typeface="Segoe UI" pitchFamily="34" charset="0"/>
              </a:rPr>
              <a:t> Pisa</a:t>
            </a:r>
          </a:p>
          <a:p>
            <a:pPr algn="ctr">
              <a:lnSpc>
                <a:spcPct val="60000"/>
              </a:lnSpc>
            </a:pPr>
            <a:r>
              <a:rPr lang="it-IT" sz="2400" dirty="0" smtClean="0">
                <a:latin typeface="Segoe UI" pitchFamily="34" charset="0"/>
                <a:ea typeface="Segoe UI" pitchFamily="34" charset="0"/>
                <a:cs typeface="Segoe UI" pitchFamily="34" charset="0"/>
              </a:rPr>
              <a:t>Via G. Caruso 16, I-56122, Pisa, Italy</a:t>
            </a:r>
            <a:endParaRPr lang="en-GB" sz="2400" u="sng" dirty="0" smtClean="0">
              <a:latin typeface="Segoe UI" pitchFamily="34" charset="0"/>
              <a:ea typeface="Segoe UI" pitchFamily="34" charset="0"/>
              <a:cs typeface="Segoe UI" pitchFamily="34" charset="0"/>
            </a:endParaRPr>
          </a:p>
          <a:p>
            <a:pPr algn="ctr">
              <a:lnSpc>
                <a:spcPct val="60000"/>
              </a:lnSpc>
            </a:pPr>
            <a:r>
              <a:rPr lang="it-IT" sz="2400" dirty="0" smtClean="0">
                <a:latin typeface="Segoe UI Semibold" pitchFamily="34" charset="0"/>
                <a:cs typeface="Times New Roman" pitchFamily="18" charset="0"/>
                <a:hlinkClick r:id="rId3"/>
              </a:rPr>
              <a:t>m.greco@iet.unipi.it</a:t>
            </a:r>
            <a:endParaRPr lang="it-IT" sz="2400" dirty="0">
              <a:latin typeface="Segoe UI Semibold" pitchFamily="34" charset="0"/>
              <a:cs typeface="Times New Roman" pitchFamily="18" charset="0"/>
            </a:endParaRPr>
          </a:p>
        </p:txBody>
      </p:sp>
      <p:sp>
        <p:nvSpPr>
          <p:cNvPr id="8" name="Rectangle 28"/>
          <p:cNvSpPr>
            <a:spLocks noChangeArrowheads="1"/>
          </p:cNvSpPr>
          <p:nvPr/>
        </p:nvSpPr>
        <p:spPr bwMode="auto">
          <a:xfrm>
            <a:off x="3524240" y="273030"/>
            <a:ext cx="6304404" cy="369332"/>
          </a:xfrm>
          <a:prstGeom prst="rect">
            <a:avLst/>
          </a:prstGeom>
          <a:noFill/>
          <a:ln w="9525" algn="ctr">
            <a:noFill/>
            <a:miter lim="800000"/>
            <a:headEnd/>
            <a:tailEnd/>
          </a:ln>
        </p:spPr>
        <p:txBody>
          <a:bodyPr wrap="square" lIns="18000" tIns="0" rIns="18000" bIns="0" anchor="ctr">
            <a:spAutoFit/>
          </a:bodyPr>
          <a:lstStyle/>
          <a:p>
            <a:pPr algn="ctr">
              <a:spcBef>
                <a:spcPct val="0"/>
              </a:spcBef>
            </a:pPr>
            <a:r>
              <a:rPr lang="it-IT" sz="2200" b="1" dirty="0" smtClean="0">
                <a:latin typeface="Segoe UI" pitchFamily="34" charset="0"/>
                <a:ea typeface="Segoe UI" pitchFamily="34" charset="0"/>
                <a:cs typeface="Segoe UI" pitchFamily="34" charset="0"/>
              </a:rPr>
              <a:t>EGO Workshop </a:t>
            </a:r>
            <a:r>
              <a:rPr lang="it-IT" sz="2200" b="1" dirty="0">
                <a:latin typeface="Segoe UI" pitchFamily="34" charset="0"/>
                <a:ea typeface="Segoe UI" pitchFamily="34" charset="0"/>
                <a:cs typeface="Segoe UI" pitchFamily="34" charset="0"/>
              </a:rPr>
              <a:t>2012</a:t>
            </a:r>
            <a:r>
              <a:rPr lang="en-US" sz="2400" dirty="0">
                <a:latin typeface="Segoe UI" pitchFamily="34" charset="0"/>
                <a:ea typeface="Segoe UI" pitchFamily="34" charset="0"/>
                <a:cs typeface="Segoe UI" pitchFamily="34" charset="0"/>
              </a:rPr>
              <a:t> - </a:t>
            </a:r>
            <a:r>
              <a:rPr lang="en-US" sz="1800" dirty="0" smtClean="0">
                <a:latin typeface="Segoe UI" pitchFamily="34" charset="0"/>
                <a:ea typeface="Segoe UI" pitchFamily="34" charset="0"/>
                <a:cs typeface="Segoe UI" pitchFamily="34" charset="0"/>
              </a:rPr>
              <a:t>October 15-17, </a:t>
            </a:r>
            <a:r>
              <a:rPr lang="en-US" sz="1800" dirty="0">
                <a:latin typeface="Segoe UI" pitchFamily="34" charset="0"/>
                <a:ea typeface="Segoe UI" pitchFamily="34" charset="0"/>
                <a:cs typeface="Segoe UI" pitchFamily="34" charset="0"/>
              </a:rPr>
              <a:t>2012 – </a:t>
            </a:r>
            <a:r>
              <a:rPr lang="en-US" dirty="0" err="1" smtClean="0">
                <a:latin typeface="Segoe UI" pitchFamily="34" charset="0"/>
                <a:ea typeface="Segoe UI" pitchFamily="34" charset="0"/>
                <a:cs typeface="Segoe UI" pitchFamily="34" charset="0"/>
              </a:rPr>
              <a:t>Cascina</a:t>
            </a:r>
            <a:endParaRPr lang="it-IT" dirty="0">
              <a:latin typeface="Segoe UI" pitchFamily="34" charset="0"/>
              <a:ea typeface="Segoe UI" pitchFamily="34" charset="0"/>
              <a:cs typeface="Segoe UI"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4"/>
          <p:cNvSpPr>
            <a:spLocks noChangeArrowheads="1"/>
          </p:cNvSpPr>
          <p:nvPr/>
        </p:nvSpPr>
        <p:spPr bwMode="auto">
          <a:xfrm>
            <a:off x="1238224" y="1500194"/>
            <a:ext cx="8513028" cy="4429137"/>
          </a:xfrm>
          <a:prstGeom prst="rect">
            <a:avLst/>
          </a:prstGeom>
          <a:solidFill>
            <a:schemeClr val="accent6">
              <a:lumMod val="20000"/>
              <a:lumOff val="80000"/>
            </a:schemeClr>
          </a:solidFill>
          <a:ln w="9525" algn="ctr">
            <a:solidFill>
              <a:schemeClr val="tx1"/>
            </a:solidFill>
            <a:miter lim="800000"/>
            <a:headEnd/>
            <a:tailEnd/>
          </a:ln>
        </p:spPr>
        <p:txBody>
          <a:bodyPr wrap="none" anchor="ctr"/>
          <a:lstStyle/>
          <a:p>
            <a:endParaRPr lang="it-IT"/>
          </a:p>
        </p:txBody>
      </p:sp>
      <p:sp>
        <p:nvSpPr>
          <p:cNvPr id="78852" name="Rectangle 12"/>
          <p:cNvSpPr>
            <a:spLocks noChangeArrowheads="1"/>
          </p:cNvSpPr>
          <p:nvPr/>
        </p:nvSpPr>
        <p:spPr bwMode="auto">
          <a:xfrm>
            <a:off x="1393006" y="1428737"/>
            <a:ext cx="7893899" cy="4062651"/>
          </a:xfrm>
          <a:prstGeom prst="rect">
            <a:avLst/>
          </a:prstGeom>
          <a:noFill/>
          <a:ln w="9525" algn="ctr">
            <a:noFill/>
            <a:miter lim="800000"/>
            <a:headEnd/>
            <a:tailEnd/>
          </a:ln>
        </p:spPr>
        <p:txBody>
          <a:bodyPr wrap="square">
            <a:spAutoFit/>
          </a:bodyPr>
          <a:lstStyle/>
          <a:p>
            <a:pPr marL="342900" indent="-342900" algn="just">
              <a:lnSpc>
                <a:spcPct val="150000"/>
              </a:lnSpc>
              <a:buFont typeface="Wingdings" pitchFamily="2" charset="2"/>
              <a:buNone/>
            </a:pPr>
            <a:r>
              <a:rPr lang="en-US" sz="2800" dirty="0" smtClean="0">
                <a:latin typeface="Segoe UI" pitchFamily="34" charset="0"/>
                <a:ea typeface="Segoe UI" pitchFamily="34" charset="0"/>
                <a:cs typeface="Segoe UI" pitchFamily="34" charset="0"/>
              </a:rPr>
              <a:t>   </a:t>
            </a:r>
            <a:r>
              <a:rPr lang="en-US" dirty="0" smtClean="0">
                <a:latin typeface="Segoe UI" pitchFamily="34" charset="0"/>
                <a:ea typeface="Segoe UI" pitchFamily="34" charset="0"/>
                <a:cs typeface="Segoe UI" pitchFamily="34" charset="0"/>
              </a:rPr>
              <a:t>Clutter </a:t>
            </a:r>
            <a:r>
              <a:rPr lang="en-US" dirty="0">
                <a:latin typeface="Segoe UI" pitchFamily="34" charset="0"/>
                <a:ea typeface="Segoe UI" pitchFamily="34" charset="0"/>
                <a:cs typeface="Segoe UI" pitchFamily="34" charset="0"/>
              </a:rPr>
              <a:t>refers to radio frequency (RF) echoes returned from targets which are uninteresting to the radar operators and interfere with the observation of useful signals. </a:t>
            </a:r>
          </a:p>
          <a:p>
            <a:pPr marL="342900" indent="-342900" algn="just">
              <a:lnSpc>
                <a:spcPct val="150000"/>
              </a:lnSpc>
              <a:buFont typeface="Wingdings" pitchFamily="2" charset="2"/>
              <a:buNone/>
            </a:pPr>
            <a:r>
              <a:rPr lang="en-US" dirty="0">
                <a:latin typeface="Segoe UI" pitchFamily="34" charset="0"/>
                <a:ea typeface="Segoe UI" pitchFamily="34" charset="0"/>
                <a:cs typeface="Segoe UI" pitchFamily="34" charset="0"/>
              </a:rPr>
              <a:t>	Such targets include natural objects such as ground, sea, precipitations (rain, snow or hail), sand storms, animals (especially birds), atmospheric turbulence, and other atmospheric effects, such as ionosphere reflections and meteor trails. </a:t>
            </a:r>
          </a:p>
          <a:p>
            <a:pPr marL="342900" indent="-342900" algn="just">
              <a:lnSpc>
                <a:spcPct val="150000"/>
              </a:lnSpc>
              <a:buFont typeface="Wingdings" pitchFamily="2" charset="2"/>
              <a:buNone/>
            </a:pPr>
            <a:r>
              <a:rPr lang="en-US" dirty="0">
                <a:latin typeface="Segoe UI" pitchFamily="34" charset="0"/>
                <a:ea typeface="Segoe UI" pitchFamily="34" charset="0"/>
                <a:cs typeface="Segoe UI" pitchFamily="34" charset="0"/>
              </a:rPr>
              <a:t>	Clutter may also be returned from man-made objects such as buildings and, intentionally, by radar countermeasures such as chaff. </a:t>
            </a:r>
          </a:p>
        </p:txBody>
      </p:sp>
      <p:sp>
        <p:nvSpPr>
          <p:cNvPr id="5" name="Rettangolo 4"/>
          <p:cNvSpPr/>
          <p:nvPr/>
        </p:nvSpPr>
        <p:spPr>
          <a:xfrm>
            <a:off x="1702571" y="500043"/>
            <a:ext cx="3942105" cy="584775"/>
          </a:xfrm>
          <a:prstGeom prst="rect">
            <a:avLst/>
          </a:prstGeom>
        </p:spPr>
        <p:txBody>
          <a:bodyPr wrap="none">
            <a:spAutoFit/>
          </a:bodyPr>
          <a:lstStyle/>
          <a:p>
            <a:pPr marL="342900" indent="-342900">
              <a:buFont typeface="Wingdings" pitchFamily="2" charset="2"/>
              <a:buNone/>
            </a:pPr>
            <a:r>
              <a:rPr 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What is the clutter?</a:t>
            </a:r>
            <a:endParaRPr lang="en-US" sz="3200" b="1" dirty="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endParaRPr>
          </a:p>
        </p:txBody>
      </p:sp>
      <p:sp>
        <p:nvSpPr>
          <p:cNvPr id="7" name="Segnaposto numero diapositiva 6"/>
          <p:cNvSpPr>
            <a:spLocks noGrp="1"/>
          </p:cNvSpPr>
          <p:nvPr>
            <p:ph type="sldNum" sz="quarter" idx="12"/>
          </p:nvPr>
        </p:nvSpPr>
        <p:spPr/>
        <p:txBody>
          <a:bodyPr/>
          <a:lstStyle/>
          <a:p>
            <a:fld id="{6294C92D-0306-4E69-9CD3-20855E849650}" type="slidenum">
              <a:rPr kumimoji="0" lang="en-US" smtClean="0"/>
              <a:pPr/>
              <a:t>10</a:t>
            </a:fld>
            <a:endParaRPr kumimoji="0"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ChangeArrowheads="1"/>
          </p:cNvSpPr>
          <p:nvPr/>
        </p:nvSpPr>
        <p:spPr bwMode="auto">
          <a:xfrm>
            <a:off x="194338" y="260351"/>
            <a:ext cx="9517327" cy="6149975"/>
          </a:xfrm>
          <a:prstGeom prst="rect">
            <a:avLst/>
          </a:prstGeom>
          <a:solidFill>
            <a:srgbClr val="FFFFFF"/>
          </a:solidFill>
          <a:ln w="9525">
            <a:solidFill>
              <a:srgbClr val="FFFFFF"/>
            </a:solidFill>
            <a:miter lim="800000"/>
            <a:headEnd/>
            <a:tailEnd/>
          </a:ln>
          <a:effectLst/>
        </p:spPr>
        <p:txBody>
          <a:bodyPr wrap="none" anchor="ctr"/>
          <a:lstStyle/>
          <a:p>
            <a:endParaRPr lang="it-IT"/>
          </a:p>
        </p:txBody>
      </p:sp>
      <p:pic>
        <p:nvPicPr>
          <p:cNvPr id="588803" name="Picture 3" descr="Picture5"/>
          <p:cNvPicPr>
            <a:picLocks noChangeAspect="1" noChangeArrowheads="1"/>
          </p:cNvPicPr>
          <p:nvPr/>
        </p:nvPicPr>
        <p:blipFill>
          <a:blip r:embed="rId3"/>
          <a:srcRect/>
          <a:stretch>
            <a:fillRect/>
          </a:stretch>
        </p:blipFill>
        <p:spPr bwMode="auto">
          <a:xfrm>
            <a:off x="350838" y="492125"/>
            <a:ext cx="5128419" cy="3657600"/>
          </a:xfrm>
          <a:prstGeom prst="rect">
            <a:avLst/>
          </a:prstGeom>
          <a:noFill/>
        </p:spPr>
      </p:pic>
      <p:graphicFrame>
        <p:nvGraphicFramePr>
          <p:cNvPr id="588804" name="Object 4"/>
          <p:cNvGraphicFramePr>
            <a:graphicFrameLocks noChangeAspect="1"/>
          </p:cNvGraphicFramePr>
          <p:nvPr/>
        </p:nvGraphicFramePr>
        <p:xfrm>
          <a:off x="271727" y="5084764"/>
          <a:ext cx="4842933" cy="795337"/>
        </p:xfrm>
        <a:graphic>
          <a:graphicData uri="http://schemas.openxmlformats.org/presentationml/2006/ole">
            <p:oleObj spid="_x0000_s291842" name="Equation" r:id="rId4" imgW="4470120" imgH="799920" progId="Equation.DSMT4">
              <p:embed/>
            </p:oleObj>
          </a:graphicData>
        </a:graphic>
      </p:graphicFrame>
      <p:graphicFrame>
        <p:nvGraphicFramePr>
          <p:cNvPr id="588805" name="Object 5"/>
          <p:cNvGraphicFramePr>
            <a:graphicFrameLocks noChangeAspect="1"/>
          </p:cNvGraphicFramePr>
          <p:nvPr/>
        </p:nvGraphicFramePr>
        <p:xfrm>
          <a:off x="6591962" y="2565400"/>
          <a:ext cx="2565929" cy="482600"/>
        </p:xfrm>
        <a:graphic>
          <a:graphicData uri="http://schemas.openxmlformats.org/presentationml/2006/ole">
            <p:oleObj spid="_x0000_s291843" name="Equation" r:id="rId5" imgW="2361960" imgH="482400" progId="Equation.DSMT4">
              <p:embed/>
            </p:oleObj>
          </a:graphicData>
        </a:graphic>
      </p:graphicFrame>
      <p:graphicFrame>
        <p:nvGraphicFramePr>
          <p:cNvPr id="588806" name="Object 6"/>
          <p:cNvGraphicFramePr>
            <a:graphicFrameLocks noChangeAspect="1"/>
          </p:cNvGraphicFramePr>
          <p:nvPr/>
        </p:nvGraphicFramePr>
        <p:xfrm>
          <a:off x="5577285" y="1628775"/>
          <a:ext cx="3719909" cy="719138"/>
        </p:xfrm>
        <a:graphic>
          <a:graphicData uri="http://schemas.openxmlformats.org/presentationml/2006/ole">
            <p:oleObj spid="_x0000_s291844" name="Equation" r:id="rId6" imgW="3429000" imgH="723600" progId="Equation.DSMT4">
              <p:embed/>
            </p:oleObj>
          </a:graphicData>
        </a:graphic>
      </p:graphicFrame>
      <p:sp>
        <p:nvSpPr>
          <p:cNvPr id="588807" name="Line 7"/>
          <p:cNvSpPr>
            <a:spLocks noChangeShapeType="1"/>
          </p:cNvSpPr>
          <p:nvPr/>
        </p:nvSpPr>
        <p:spPr bwMode="auto">
          <a:xfrm flipH="1" flipV="1">
            <a:off x="1442906" y="2565400"/>
            <a:ext cx="935567" cy="2447925"/>
          </a:xfrm>
          <a:prstGeom prst="line">
            <a:avLst/>
          </a:prstGeom>
          <a:noFill/>
          <a:ln w="28575">
            <a:solidFill>
              <a:srgbClr val="DA5126"/>
            </a:solidFill>
            <a:round/>
            <a:headEnd/>
            <a:tailEnd type="triangle" w="med" len="med"/>
          </a:ln>
          <a:effectLst/>
        </p:spPr>
        <p:txBody>
          <a:bodyPr/>
          <a:lstStyle/>
          <a:p>
            <a:endParaRPr lang="it-IT"/>
          </a:p>
        </p:txBody>
      </p:sp>
      <p:sp>
        <p:nvSpPr>
          <p:cNvPr id="588808" name="Line 8"/>
          <p:cNvSpPr>
            <a:spLocks noChangeShapeType="1"/>
          </p:cNvSpPr>
          <p:nvPr/>
        </p:nvSpPr>
        <p:spPr bwMode="auto">
          <a:xfrm flipH="1">
            <a:off x="4796500" y="2205038"/>
            <a:ext cx="1248569" cy="1008062"/>
          </a:xfrm>
          <a:prstGeom prst="line">
            <a:avLst/>
          </a:prstGeom>
          <a:noFill/>
          <a:ln w="28575">
            <a:solidFill>
              <a:srgbClr val="DA5126"/>
            </a:solidFill>
            <a:round/>
            <a:headEnd/>
            <a:tailEnd type="triangle" w="med" len="med"/>
          </a:ln>
          <a:effectLst/>
        </p:spPr>
        <p:txBody>
          <a:bodyPr/>
          <a:lstStyle/>
          <a:p>
            <a:endParaRPr lang="it-IT"/>
          </a:p>
        </p:txBody>
      </p:sp>
      <p:sp>
        <p:nvSpPr>
          <p:cNvPr id="588809" name="Text Box 9"/>
          <p:cNvSpPr txBox="1">
            <a:spLocks noChangeArrowheads="1"/>
          </p:cNvSpPr>
          <p:nvPr/>
        </p:nvSpPr>
        <p:spPr bwMode="auto">
          <a:xfrm>
            <a:off x="6512851" y="333376"/>
            <a:ext cx="3004476" cy="519113"/>
          </a:xfrm>
          <a:prstGeom prst="rect">
            <a:avLst/>
          </a:prstGeom>
          <a:noFill/>
          <a:ln w="9525">
            <a:noFill/>
            <a:miter lim="800000"/>
            <a:headEnd/>
            <a:tailEnd/>
          </a:ln>
          <a:effectLst/>
        </p:spPr>
        <p:txBody>
          <a:bodyPr>
            <a:spAutoFit/>
          </a:bodyPr>
          <a:lstStyle/>
          <a:p>
            <a:pPr>
              <a:spcBef>
                <a:spcPct val="50000"/>
              </a:spcBef>
              <a:buClrTx/>
              <a:buSzTx/>
              <a:buFontTx/>
              <a:buNone/>
            </a:pPr>
            <a:r>
              <a:rPr lang="en-GB" sz="2800" b="1" dirty="0">
                <a:solidFill>
                  <a:schemeClr val="accent1">
                    <a:lumMod val="50000"/>
                  </a:schemeClr>
                </a:solidFill>
                <a:effectLst>
                  <a:outerShdw blurRad="38100" dist="38100" dir="2700000" algn="tl">
                    <a:srgbClr val="C0C0C0"/>
                  </a:outerShdw>
                </a:effectLst>
                <a:cs typeface="Times New Roman" pitchFamily="18" charset="0"/>
              </a:rPr>
              <a:t>AR modelling</a:t>
            </a:r>
          </a:p>
        </p:txBody>
      </p:sp>
      <p:sp>
        <p:nvSpPr>
          <p:cNvPr id="588810" name="Rectangle 10"/>
          <p:cNvSpPr>
            <a:spLocks noChangeArrowheads="1"/>
          </p:cNvSpPr>
          <p:nvPr/>
        </p:nvSpPr>
        <p:spPr bwMode="auto">
          <a:xfrm>
            <a:off x="5420783" y="4645026"/>
            <a:ext cx="4134379" cy="1520825"/>
          </a:xfrm>
          <a:prstGeom prst="rect">
            <a:avLst/>
          </a:prstGeom>
          <a:noFill/>
          <a:ln w="9525">
            <a:solidFill>
              <a:srgbClr val="010199"/>
            </a:solidFill>
            <a:miter lim="800000"/>
            <a:headEnd/>
            <a:tailEnd/>
          </a:ln>
          <a:effectLst/>
        </p:spPr>
        <p:txBody>
          <a:bodyPr wrap="none" anchor="ctr"/>
          <a:lstStyle/>
          <a:p>
            <a:pPr algn="ctr">
              <a:spcBef>
                <a:spcPct val="50000"/>
              </a:spcBef>
              <a:buClrTx/>
              <a:buSzTx/>
              <a:buFontTx/>
              <a:buNone/>
            </a:pPr>
            <a:endParaRPr lang="en-GB" sz="2000">
              <a:solidFill>
                <a:srgbClr val="A73B05"/>
              </a:solidFill>
            </a:endParaRPr>
          </a:p>
        </p:txBody>
      </p:sp>
      <p:sp>
        <p:nvSpPr>
          <p:cNvPr id="588811" name="Text Box 11"/>
          <p:cNvSpPr txBox="1">
            <a:spLocks noChangeArrowheads="1"/>
          </p:cNvSpPr>
          <p:nvPr/>
        </p:nvSpPr>
        <p:spPr bwMode="auto">
          <a:xfrm>
            <a:off x="5499894" y="4716464"/>
            <a:ext cx="3900488" cy="1323439"/>
          </a:xfrm>
          <a:prstGeom prst="rect">
            <a:avLst/>
          </a:prstGeom>
          <a:noFill/>
          <a:ln w="9525">
            <a:noFill/>
            <a:miter lim="800000"/>
            <a:headEnd/>
            <a:tailEnd/>
          </a:ln>
          <a:effectLst/>
        </p:spPr>
        <p:txBody>
          <a:bodyPr>
            <a:spAutoFit/>
          </a:bodyPr>
          <a:lstStyle/>
          <a:p>
            <a:pPr algn="ctr">
              <a:spcBef>
                <a:spcPct val="0"/>
              </a:spcBef>
              <a:buClrTx/>
              <a:buSzTx/>
              <a:buFontTx/>
              <a:buNone/>
            </a:pPr>
            <a:r>
              <a:rPr lang="en-GB" sz="2000" b="1">
                <a:solidFill>
                  <a:srgbClr val="A73B05"/>
                </a:solidFill>
              </a:rPr>
              <a:t>Again</a:t>
            </a:r>
          </a:p>
          <a:p>
            <a:pPr algn="ctr">
              <a:spcBef>
                <a:spcPct val="0"/>
              </a:spcBef>
              <a:buClrTx/>
              <a:buSzTx/>
              <a:buFontTx/>
              <a:buNone/>
            </a:pPr>
            <a:r>
              <a:rPr lang="en-GB" sz="2000" b="1">
                <a:solidFill>
                  <a:srgbClr val="A73B05"/>
                </a:solidFill>
              </a:rPr>
              <a:t>texture, centroid and bandwidth show same periodicity</a:t>
            </a:r>
          </a:p>
        </p:txBody>
      </p:sp>
      <p:sp>
        <p:nvSpPr>
          <p:cNvPr id="588812" name="Text Box 12"/>
          <p:cNvSpPr txBox="1">
            <a:spLocks noChangeArrowheads="1"/>
          </p:cNvSpPr>
          <p:nvPr/>
        </p:nvSpPr>
        <p:spPr bwMode="auto">
          <a:xfrm>
            <a:off x="5577285" y="2692400"/>
            <a:ext cx="1092067" cy="304800"/>
          </a:xfrm>
          <a:prstGeom prst="rect">
            <a:avLst/>
          </a:prstGeom>
          <a:noFill/>
          <a:ln w="9525">
            <a:noFill/>
            <a:miter lim="800000"/>
            <a:headEnd/>
            <a:tailEnd/>
          </a:ln>
          <a:effectLst/>
        </p:spPr>
        <p:txBody>
          <a:bodyPr>
            <a:spAutoFit/>
          </a:bodyPr>
          <a:lstStyle/>
          <a:p>
            <a:pPr algn="ctr">
              <a:spcBef>
                <a:spcPct val="50000"/>
              </a:spcBef>
              <a:buClrTx/>
              <a:buSzTx/>
              <a:buFontTx/>
              <a:buNone/>
            </a:pPr>
            <a:r>
              <a:rPr lang="en-GB" sz="1400" b="1">
                <a:solidFill>
                  <a:srgbClr val="000000"/>
                </a:solidFill>
              </a:rPr>
              <a:t>where</a:t>
            </a:r>
          </a:p>
        </p:txBody>
      </p:sp>
      <p:sp>
        <p:nvSpPr>
          <p:cNvPr id="588813" name="Text Box 13"/>
          <p:cNvSpPr txBox="1">
            <a:spLocks noChangeArrowheads="1"/>
          </p:cNvSpPr>
          <p:nvPr/>
        </p:nvSpPr>
        <p:spPr bwMode="auto">
          <a:xfrm>
            <a:off x="5890287" y="3668713"/>
            <a:ext cx="3197092" cy="304800"/>
          </a:xfrm>
          <a:prstGeom prst="rect">
            <a:avLst/>
          </a:prstGeom>
          <a:noFill/>
          <a:ln w="9525">
            <a:noFill/>
            <a:miter lim="800000"/>
            <a:headEnd/>
            <a:tailEnd/>
          </a:ln>
          <a:effectLst/>
        </p:spPr>
        <p:txBody>
          <a:bodyPr>
            <a:spAutoFit/>
          </a:bodyPr>
          <a:lstStyle/>
          <a:p>
            <a:pPr algn="ctr">
              <a:spcBef>
                <a:spcPct val="50000"/>
              </a:spcBef>
              <a:buClrTx/>
              <a:buSzTx/>
              <a:buFontTx/>
              <a:buNone/>
            </a:pPr>
            <a:r>
              <a:rPr lang="en-GB" sz="1400" b="1">
                <a:solidFill>
                  <a:srgbClr val="000000"/>
                </a:solidFill>
              </a:rPr>
              <a:t>AR power spectral density</a:t>
            </a:r>
          </a:p>
        </p:txBody>
      </p:sp>
      <p:sp>
        <p:nvSpPr>
          <p:cNvPr id="588814" name="Line 14"/>
          <p:cNvSpPr>
            <a:spLocks noChangeShapeType="1"/>
          </p:cNvSpPr>
          <p:nvPr/>
        </p:nvSpPr>
        <p:spPr bwMode="auto">
          <a:xfrm flipV="1">
            <a:off x="8229204" y="3068638"/>
            <a:ext cx="233892" cy="647700"/>
          </a:xfrm>
          <a:prstGeom prst="line">
            <a:avLst/>
          </a:prstGeom>
          <a:noFill/>
          <a:ln w="28575">
            <a:solidFill>
              <a:srgbClr val="DA5126"/>
            </a:solidFill>
            <a:round/>
            <a:headEnd/>
            <a:tailEnd type="triangle" w="med" len="med"/>
          </a:ln>
          <a:effectLst/>
        </p:spPr>
        <p:txBody>
          <a:bodyPr/>
          <a:lstStyle/>
          <a:p>
            <a:endParaRPr lang="it-IT"/>
          </a:p>
        </p:txBody>
      </p:sp>
      <p:sp>
        <p:nvSpPr>
          <p:cNvPr id="588815" name="Text Box 15"/>
          <p:cNvSpPr txBox="1">
            <a:spLocks noChangeArrowheads="1"/>
          </p:cNvSpPr>
          <p:nvPr/>
        </p:nvSpPr>
        <p:spPr bwMode="auto">
          <a:xfrm>
            <a:off x="5264283" y="1108075"/>
            <a:ext cx="4213490" cy="304800"/>
          </a:xfrm>
          <a:prstGeom prst="rect">
            <a:avLst/>
          </a:prstGeom>
          <a:noFill/>
          <a:ln w="9525">
            <a:noFill/>
            <a:miter lim="800000"/>
            <a:headEnd/>
            <a:tailEnd/>
          </a:ln>
          <a:effectLst/>
        </p:spPr>
        <p:txBody>
          <a:bodyPr>
            <a:spAutoFit/>
          </a:bodyPr>
          <a:lstStyle/>
          <a:p>
            <a:pPr algn="ctr">
              <a:spcBef>
                <a:spcPct val="50000"/>
              </a:spcBef>
              <a:buClrTx/>
              <a:buSzTx/>
              <a:buFontTx/>
              <a:buNone/>
            </a:pPr>
            <a:r>
              <a:rPr lang="en-GB" sz="1400" b="1">
                <a:solidFill>
                  <a:srgbClr val="000000"/>
                </a:solidFill>
              </a:rPr>
              <a:t>AR(3) estimated Doppler centroid</a:t>
            </a:r>
          </a:p>
        </p:txBody>
      </p:sp>
      <p:sp>
        <p:nvSpPr>
          <p:cNvPr id="588816" name="Text Box 16"/>
          <p:cNvSpPr txBox="1">
            <a:spLocks noChangeArrowheads="1"/>
          </p:cNvSpPr>
          <p:nvPr/>
        </p:nvSpPr>
        <p:spPr bwMode="auto">
          <a:xfrm>
            <a:off x="1379274" y="4437063"/>
            <a:ext cx="3197093" cy="304800"/>
          </a:xfrm>
          <a:prstGeom prst="rect">
            <a:avLst/>
          </a:prstGeom>
          <a:noFill/>
          <a:ln w="9525">
            <a:noFill/>
            <a:miter lim="800000"/>
            <a:headEnd/>
            <a:tailEnd/>
          </a:ln>
          <a:effectLst/>
        </p:spPr>
        <p:txBody>
          <a:bodyPr>
            <a:spAutoFit/>
          </a:bodyPr>
          <a:lstStyle/>
          <a:p>
            <a:pPr algn="ctr">
              <a:spcBef>
                <a:spcPct val="50000"/>
              </a:spcBef>
              <a:buClrTx/>
              <a:buSzTx/>
              <a:buFontTx/>
              <a:buNone/>
            </a:pPr>
            <a:r>
              <a:rPr lang="en-GB" sz="1400" b="1">
                <a:solidFill>
                  <a:srgbClr val="000000"/>
                </a:solidFill>
              </a:rPr>
              <a:t>AR(3) estimated bandwidth</a:t>
            </a:r>
          </a:p>
        </p:txBody>
      </p:sp>
      <p:sp>
        <p:nvSpPr>
          <p:cNvPr id="18" name="Segnaposto numero diapositiva 17"/>
          <p:cNvSpPr>
            <a:spLocks noGrp="1"/>
          </p:cNvSpPr>
          <p:nvPr>
            <p:ph type="sldNum" sz="quarter" idx="12"/>
          </p:nvPr>
        </p:nvSpPr>
        <p:spPr/>
        <p:txBody>
          <a:bodyPr/>
          <a:lstStyle/>
          <a:p>
            <a:fld id="{6294C92D-0306-4E69-9CD3-20855E849650}" type="slidenum">
              <a:rPr kumimoji="0" lang="en-US" smtClean="0"/>
              <a:pPr/>
              <a:t>100</a:t>
            </a:fld>
            <a:endParaRPr kumimoji="0"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9827" name="Picture 3" descr="Picture6"/>
          <p:cNvPicPr>
            <a:picLocks noChangeAspect="1" noChangeArrowheads="1"/>
          </p:cNvPicPr>
          <p:nvPr/>
        </p:nvPicPr>
        <p:blipFill>
          <a:blip r:embed="rId2"/>
          <a:srcRect/>
          <a:stretch>
            <a:fillRect/>
          </a:stretch>
        </p:blipFill>
        <p:spPr bwMode="auto">
          <a:xfrm>
            <a:off x="271727" y="260350"/>
            <a:ext cx="5152496" cy="3676650"/>
          </a:xfrm>
          <a:prstGeom prst="rect">
            <a:avLst/>
          </a:prstGeom>
          <a:noFill/>
        </p:spPr>
      </p:pic>
      <p:pic>
        <p:nvPicPr>
          <p:cNvPr id="589828" name="Picture 4" descr="Picture7"/>
          <p:cNvPicPr>
            <a:picLocks noChangeAspect="1" noChangeArrowheads="1"/>
          </p:cNvPicPr>
          <p:nvPr/>
        </p:nvPicPr>
        <p:blipFill>
          <a:blip r:embed="rId3"/>
          <a:srcRect/>
          <a:stretch>
            <a:fillRect/>
          </a:stretch>
        </p:blipFill>
        <p:spPr bwMode="auto">
          <a:xfrm>
            <a:off x="4715669" y="3065463"/>
            <a:ext cx="5152496" cy="3676650"/>
          </a:xfrm>
          <a:prstGeom prst="rect">
            <a:avLst/>
          </a:prstGeom>
          <a:noFill/>
        </p:spPr>
      </p:pic>
      <p:sp>
        <p:nvSpPr>
          <p:cNvPr id="589829" name="Text Box 5"/>
          <p:cNvSpPr txBox="1">
            <a:spLocks noChangeArrowheads="1"/>
          </p:cNvSpPr>
          <p:nvPr/>
        </p:nvSpPr>
        <p:spPr bwMode="auto">
          <a:xfrm>
            <a:off x="412750" y="4860926"/>
            <a:ext cx="4044950" cy="701675"/>
          </a:xfrm>
          <a:prstGeom prst="rect">
            <a:avLst/>
          </a:prstGeom>
          <a:solidFill>
            <a:srgbClr val="EDFCB6"/>
          </a:solidFill>
          <a:ln w="9525" algn="ctr">
            <a:solidFill>
              <a:schemeClr val="tx1"/>
            </a:solidFill>
            <a:miter lim="800000"/>
            <a:headEnd/>
            <a:tailEnd/>
          </a:ln>
          <a:effectLst/>
        </p:spPr>
        <p:txBody>
          <a:bodyPr wrap="none" anchor="ctr"/>
          <a:lstStyle/>
          <a:p>
            <a:pPr algn="ctr">
              <a:spcBef>
                <a:spcPct val="0"/>
              </a:spcBef>
              <a:buClrTx/>
              <a:buSzTx/>
              <a:buFontTx/>
              <a:buNone/>
            </a:pPr>
            <a:r>
              <a:rPr lang="en-GB" sz="1800"/>
              <a:t>Good fitting of the non-stationary</a:t>
            </a:r>
          </a:p>
          <a:p>
            <a:pPr algn="ctr">
              <a:spcBef>
                <a:spcPct val="0"/>
              </a:spcBef>
              <a:buClrTx/>
              <a:buSzTx/>
              <a:buFontTx/>
              <a:buNone/>
            </a:pPr>
            <a:r>
              <a:rPr lang="en-GB" sz="1800"/>
              <a:t> AR(3) model</a:t>
            </a:r>
          </a:p>
        </p:txBody>
      </p:sp>
      <p:sp>
        <p:nvSpPr>
          <p:cNvPr id="589830" name="AutoShape 6"/>
          <p:cNvSpPr>
            <a:spLocks noChangeArrowheads="1"/>
          </p:cNvSpPr>
          <p:nvPr/>
        </p:nvSpPr>
        <p:spPr bwMode="auto">
          <a:xfrm>
            <a:off x="5577285" y="1268413"/>
            <a:ext cx="4134379" cy="1223962"/>
          </a:xfrm>
          <a:prstGeom prst="roundRect">
            <a:avLst>
              <a:gd name="adj" fmla="val 16667"/>
            </a:avLst>
          </a:prstGeom>
          <a:solidFill>
            <a:srgbClr val="FFFFFF"/>
          </a:solidFill>
          <a:ln w="9525">
            <a:solidFill>
              <a:schemeClr val="bg2"/>
            </a:solidFill>
            <a:round/>
            <a:headEnd/>
            <a:tailEnd/>
          </a:ln>
          <a:effectLst/>
        </p:spPr>
        <p:txBody>
          <a:bodyPr wrap="none" anchor="ctr"/>
          <a:lstStyle/>
          <a:p>
            <a:pPr algn="ctr">
              <a:spcBef>
                <a:spcPct val="0"/>
              </a:spcBef>
              <a:buClrTx/>
              <a:buSzTx/>
              <a:buFontTx/>
              <a:buNone/>
            </a:pPr>
            <a:endParaRPr lang="en-GB" sz="1800"/>
          </a:p>
        </p:txBody>
      </p:sp>
      <p:sp>
        <p:nvSpPr>
          <p:cNvPr id="589831" name="Text Box 7"/>
          <p:cNvSpPr txBox="1">
            <a:spLocks noChangeArrowheads="1"/>
          </p:cNvSpPr>
          <p:nvPr/>
        </p:nvSpPr>
        <p:spPr bwMode="auto">
          <a:xfrm>
            <a:off x="5733786" y="1268414"/>
            <a:ext cx="3821377" cy="1190625"/>
          </a:xfrm>
          <a:prstGeom prst="rect">
            <a:avLst/>
          </a:prstGeom>
          <a:noFill/>
          <a:ln w="9525">
            <a:noFill/>
            <a:miter lim="800000"/>
            <a:headEnd/>
            <a:tailEnd/>
          </a:ln>
          <a:effectLst/>
        </p:spPr>
        <p:txBody>
          <a:bodyPr>
            <a:spAutoFit/>
          </a:bodyPr>
          <a:lstStyle/>
          <a:p>
            <a:pPr algn="ctr">
              <a:spcBef>
                <a:spcPct val="50000"/>
              </a:spcBef>
              <a:buClrTx/>
              <a:buSzTx/>
              <a:buFontTx/>
              <a:buNone/>
            </a:pPr>
            <a:r>
              <a:rPr lang="en-GB" sz="1800">
                <a:solidFill>
                  <a:srgbClr val="000000"/>
                </a:solidFill>
              </a:rPr>
              <a:t>Comparison between parameters non-parametrically and parametrically estimated</a:t>
            </a:r>
            <a:r>
              <a:rPr lang="en-GB" sz="1800">
                <a:solidFill>
                  <a:srgbClr val="FFFFFF"/>
                </a:solidFill>
              </a:rPr>
              <a:t> </a:t>
            </a:r>
            <a:r>
              <a:rPr lang="en-GB" sz="1800">
                <a:solidFill>
                  <a:srgbClr val="000000"/>
                </a:solidFill>
              </a:rPr>
              <a:t>by AR modelling</a:t>
            </a:r>
          </a:p>
        </p:txBody>
      </p:sp>
      <p:sp>
        <p:nvSpPr>
          <p:cNvPr id="589832" name="Text Box 8"/>
          <p:cNvSpPr txBox="1">
            <a:spLocks noChangeArrowheads="1"/>
          </p:cNvSpPr>
          <p:nvPr/>
        </p:nvSpPr>
        <p:spPr bwMode="auto">
          <a:xfrm>
            <a:off x="6512851" y="260350"/>
            <a:ext cx="3004476" cy="519113"/>
          </a:xfrm>
          <a:prstGeom prst="rect">
            <a:avLst/>
          </a:prstGeom>
          <a:noFill/>
          <a:ln w="9525">
            <a:noFill/>
            <a:miter lim="800000"/>
            <a:headEnd/>
            <a:tailEnd/>
          </a:ln>
          <a:effectLst/>
        </p:spPr>
        <p:txBody>
          <a:bodyPr>
            <a:spAutoFit/>
          </a:bodyPr>
          <a:lstStyle/>
          <a:p>
            <a:pPr>
              <a:spcBef>
                <a:spcPct val="50000"/>
              </a:spcBef>
            </a:pPr>
            <a:r>
              <a:rPr lang="en-GB" sz="2800" b="1" dirty="0">
                <a:solidFill>
                  <a:schemeClr val="accent1">
                    <a:lumMod val="50000"/>
                  </a:schemeClr>
                </a:solidFill>
                <a:effectLst>
                  <a:outerShdw blurRad="38100" dist="38100" dir="2700000" algn="tl">
                    <a:srgbClr val="C0C0C0"/>
                  </a:outerShdw>
                </a:effectLst>
                <a:cs typeface="Times New Roman" pitchFamily="18" charset="0"/>
              </a:rPr>
              <a:t>AR modelling</a:t>
            </a:r>
          </a:p>
        </p:txBody>
      </p:sp>
      <p:sp>
        <p:nvSpPr>
          <p:cNvPr id="10" name="Segnaposto numero diapositiva 9"/>
          <p:cNvSpPr>
            <a:spLocks noGrp="1"/>
          </p:cNvSpPr>
          <p:nvPr>
            <p:ph type="sldNum" sz="quarter" idx="12"/>
          </p:nvPr>
        </p:nvSpPr>
        <p:spPr/>
        <p:txBody>
          <a:bodyPr/>
          <a:lstStyle/>
          <a:p>
            <a:fld id="{6294C92D-0306-4E69-9CD3-20855E849650}" type="slidenum">
              <a:rPr kumimoji="0" lang="en-US" smtClean="0"/>
              <a:pPr/>
              <a:t>101</a:t>
            </a:fld>
            <a:endParaRPr kumimoji="0"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0850" name="Picture 2" descr="Picture8"/>
          <p:cNvPicPr>
            <a:picLocks noChangeAspect="1" noChangeArrowheads="1"/>
          </p:cNvPicPr>
          <p:nvPr/>
        </p:nvPicPr>
        <p:blipFill>
          <a:blip r:embed="rId2"/>
          <a:srcRect/>
          <a:stretch>
            <a:fillRect/>
          </a:stretch>
        </p:blipFill>
        <p:spPr bwMode="auto">
          <a:xfrm>
            <a:off x="443446" y="328613"/>
            <a:ext cx="5152496" cy="3676650"/>
          </a:xfrm>
          <a:prstGeom prst="rect">
            <a:avLst/>
          </a:prstGeom>
          <a:noFill/>
        </p:spPr>
      </p:pic>
      <p:sp>
        <p:nvSpPr>
          <p:cNvPr id="590851" name="Text Box 3"/>
          <p:cNvSpPr txBox="1">
            <a:spLocks noChangeArrowheads="1"/>
          </p:cNvSpPr>
          <p:nvPr/>
        </p:nvSpPr>
        <p:spPr bwMode="auto">
          <a:xfrm>
            <a:off x="6784578" y="188913"/>
            <a:ext cx="3004476" cy="519112"/>
          </a:xfrm>
          <a:prstGeom prst="rect">
            <a:avLst/>
          </a:prstGeom>
          <a:noFill/>
          <a:ln w="9525">
            <a:noFill/>
            <a:miter lim="800000"/>
            <a:headEnd/>
            <a:tailEnd/>
          </a:ln>
          <a:effectLst/>
        </p:spPr>
        <p:txBody>
          <a:bodyPr>
            <a:spAutoFit/>
          </a:bodyPr>
          <a:lstStyle/>
          <a:p>
            <a:pPr>
              <a:spcBef>
                <a:spcPct val="50000"/>
              </a:spcBef>
              <a:buClrTx/>
              <a:buSzTx/>
              <a:buFontTx/>
              <a:buNone/>
            </a:pPr>
            <a:r>
              <a:rPr lang="en-GB" sz="2800" b="1" dirty="0">
                <a:solidFill>
                  <a:schemeClr val="accent1">
                    <a:lumMod val="50000"/>
                  </a:schemeClr>
                </a:solidFill>
                <a:effectLst>
                  <a:outerShdw blurRad="38100" dist="38100" dir="2700000" algn="tl">
                    <a:srgbClr val="C0C0C0"/>
                  </a:outerShdw>
                </a:effectLst>
                <a:cs typeface="Times New Roman" pitchFamily="18" charset="0"/>
              </a:rPr>
              <a:t>AR modelling</a:t>
            </a:r>
          </a:p>
        </p:txBody>
      </p:sp>
      <p:sp>
        <p:nvSpPr>
          <p:cNvPr id="590852" name="AutoShape 4"/>
          <p:cNvSpPr>
            <a:spLocks noChangeArrowheads="1"/>
          </p:cNvSpPr>
          <p:nvPr/>
        </p:nvSpPr>
        <p:spPr bwMode="auto">
          <a:xfrm>
            <a:off x="5733785" y="1268413"/>
            <a:ext cx="3900488" cy="1223962"/>
          </a:xfrm>
          <a:prstGeom prst="roundRect">
            <a:avLst>
              <a:gd name="adj" fmla="val 16667"/>
            </a:avLst>
          </a:prstGeom>
          <a:solidFill>
            <a:srgbClr val="FFFFFF"/>
          </a:solidFill>
          <a:ln w="9525">
            <a:solidFill>
              <a:srgbClr val="FFFFFF"/>
            </a:solidFill>
            <a:round/>
            <a:headEnd/>
            <a:tailEnd/>
          </a:ln>
          <a:effectLst/>
        </p:spPr>
        <p:txBody>
          <a:bodyPr wrap="none" anchor="ctr"/>
          <a:lstStyle/>
          <a:p>
            <a:pPr algn="ctr">
              <a:spcBef>
                <a:spcPct val="0"/>
              </a:spcBef>
              <a:buClrTx/>
              <a:buSzTx/>
              <a:buFontTx/>
              <a:buNone/>
            </a:pPr>
            <a:endParaRPr lang="en-GB" sz="1800"/>
          </a:p>
        </p:txBody>
      </p:sp>
      <p:sp>
        <p:nvSpPr>
          <p:cNvPr id="590853" name="Text Box 5"/>
          <p:cNvSpPr txBox="1">
            <a:spLocks noChangeArrowheads="1"/>
          </p:cNvSpPr>
          <p:nvPr/>
        </p:nvSpPr>
        <p:spPr bwMode="auto">
          <a:xfrm>
            <a:off x="5654675" y="1484314"/>
            <a:ext cx="3508375" cy="701675"/>
          </a:xfrm>
          <a:prstGeom prst="rect">
            <a:avLst/>
          </a:prstGeom>
          <a:noFill/>
          <a:ln w="9525">
            <a:noFill/>
            <a:miter lim="800000"/>
            <a:headEnd/>
            <a:tailEnd/>
          </a:ln>
          <a:effectLst/>
        </p:spPr>
        <p:txBody>
          <a:bodyPr>
            <a:spAutoFit/>
          </a:bodyPr>
          <a:lstStyle/>
          <a:p>
            <a:pPr algn="ctr">
              <a:spcBef>
                <a:spcPct val="50000"/>
              </a:spcBef>
              <a:buClrTx/>
              <a:buSzTx/>
              <a:buFontTx/>
              <a:buNone/>
            </a:pPr>
            <a:r>
              <a:rPr lang="en-GB" sz="2000">
                <a:solidFill>
                  <a:srgbClr val="000000"/>
                </a:solidFill>
              </a:rPr>
              <a:t>The frequency of 1st pole is periodic as the texture</a:t>
            </a:r>
          </a:p>
        </p:txBody>
      </p:sp>
      <p:sp>
        <p:nvSpPr>
          <p:cNvPr id="590854" name="AutoShape 6"/>
          <p:cNvSpPr>
            <a:spLocks noChangeArrowheads="1"/>
          </p:cNvSpPr>
          <p:nvPr/>
        </p:nvSpPr>
        <p:spPr bwMode="auto">
          <a:xfrm>
            <a:off x="428229" y="4437064"/>
            <a:ext cx="3589205" cy="1963737"/>
          </a:xfrm>
          <a:prstGeom prst="roundRect">
            <a:avLst>
              <a:gd name="adj" fmla="val 16667"/>
            </a:avLst>
          </a:prstGeom>
          <a:solidFill>
            <a:srgbClr val="EDFCB6"/>
          </a:solidFill>
          <a:ln w="9525" algn="ctr">
            <a:solidFill>
              <a:schemeClr val="tx1"/>
            </a:solidFill>
            <a:round/>
            <a:headEnd/>
            <a:tailEnd/>
          </a:ln>
          <a:effectLst/>
        </p:spPr>
        <p:txBody>
          <a:bodyPr wrap="none" anchor="ctr"/>
          <a:lstStyle/>
          <a:p>
            <a:pPr algn="ctr">
              <a:spcBef>
                <a:spcPct val="0"/>
              </a:spcBef>
              <a:buClrTx/>
              <a:buSzTx/>
              <a:buFontTx/>
              <a:buNone/>
            </a:pPr>
            <a:endParaRPr lang="en-GB" sz="1800"/>
          </a:p>
        </p:txBody>
      </p:sp>
      <p:sp>
        <p:nvSpPr>
          <p:cNvPr id="590855" name="Text Box 7"/>
          <p:cNvSpPr txBox="1">
            <a:spLocks noChangeArrowheads="1"/>
          </p:cNvSpPr>
          <p:nvPr/>
        </p:nvSpPr>
        <p:spPr bwMode="auto">
          <a:xfrm>
            <a:off x="577851" y="4652964"/>
            <a:ext cx="3197093" cy="1323439"/>
          </a:xfrm>
          <a:prstGeom prst="rect">
            <a:avLst/>
          </a:prstGeom>
          <a:noFill/>
          <a:ln w="9525">
            <a:noFill/>
            <a:miter lim="800000"/>
            <a:headEnd/>
            <a:tailEnd/>
          </a:ln>
          <a:effectLst/>
        </p:spPr>
        <p:txBody>
          <a:bodyPr>
            <a:spAutoFit/>
          </a:bodyPr>
          <a:lstStyle/>
          <a:p>
            <a:pPr algn="ctr">
              <a:spcBef>
                <a:spcPct val="50000"/>
              </a:spcBef>
              <a:buClrTx/>
              <a:buSzTx/>
              <a:buFontTx/>
              <a:buNone/>
            </a:pPr>
            <a:r>
              <a:rPr lang="en-GB" sz="2000">
                <a:solidFill>
                  <a:srgbClr val="000000"/>
                </a:solidFill>
              </a:rPr>
              <a:t>The frequency of 2nd pole is almost constant when the texture is maximum and noisy elsewhere</a:t>
            </a:r>
          </a:p>
        </p:txBody>
      </p:sp>
      <p:pic>
        <p:nvPicPr>
          <p:cNvPr id="590856" name="Picture 8" descr="Picture9"/>
          <p:cNvPicPr>
            <a:picLocks noChangeAspect="1" noChangeArrowheads="1"/>
          </p:cNvPicPr>
          <p:nvPr/>
        </p:nvPicPr>
        <p:blipFill>
          <a:blip r:embed="rId3"/>
          <a:srcRect/>
          <a:stretch>
            <a:fillRect/>
          </a:stretch>
        </p:blipFill>
        <p:spPr bwMode="auto">
          <a:xfrm>
            <a:off x="4715669" y="3136900"/>
            <a:ext cx="5152496" cy="3676650"/>
          </a:xfrm>
          <a:prstGeom prst="rect">
            <a:avLst/>
          </a:prstGeom>
          <a:noFill/>
        </p:spPr>
      </p:pic>
      <p:sp>
        <p:nvSpPr>
          <p:cNvPr id="10" name="Segnaposto numero diapositiva 9"/>
          <p:cNvSpPr>
            <a:spLocks noGrp="1"/>
          </p:cNvSpPr>
          <p:nvPr>
            <p:ph type="sldNum" sz="quarter" idx="12"/>
          </p:nvPr>
        </p:nvSpPr>
        <p:spPr/>
        <p:txBody>
          <a:bodyPr/>
          <a:lstStyle/>
          <a:p>
            <a:fld id="{6294C92D-0306-4E69-9CD3-20855E849650}" type="slidenum">
              <a:rPr kumimoji="0" lang="en-US" smtClean="0"/>
              <a:pPr/>
              <a:t>102</a:t>
            </a:fld>
            <a:endParaRPr kumimoji="0" 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AutoShape 2"/>
          <p:cNvSpPr>
            <a:spLocks noChangeArrowheads="1"/>
          </p:cNvSpPr>
          <p:nvPr/>
        </p:nvSpPr>
        <p:spPr bwMode="auto">
          <a:xfrm>
            <a:off x="857282" y="457200"/>
            <a:ext cx="8667750" cy="5029200"/>
          </a:xfrm>
          <a:prstGeom prst="foldedCorner">
            <a:avLst>
              <a:gd name="adj" fmla="val 12500"/>
            </a:avLst>
          </a:prstGeom>
          <a:solidFill>
            <a:srgbClr val="FFFFFF"/>
          </a:solidFill>
          <a:ln w="12700">
            <a:solidFill>
              <a:srgbClr val="000099"/>
            </a:solidFill>
            <a:round/>
            <a:headEnd/>
            <a:tailEnd/>
          </a:ln>
          <a:effectLst/>
        </p:spPr>
        <p:txBody>
          <a:bodyPr wrap="none" anchor="ctr"/>
          <a:lstStyle/>
          <a:p>
            <a:pPr algn="ctr" eaLnBrk="0" hangingPunct="0">
              <a:spcBef>
                <a:spcPct val="0"/>
              </a:spcBef>
              <a:buClrTx/>
              <a:buSzTx/>
              <a:buFontTx/>
              <a:buNone/>
            </a:pPr>
            <a:endParaRPr lang="en-GB" sz="2400">
              <a:solidFill>
                <a:srgbClr val="B3409D"/>
              </a:solidFill>
            </a:endParaRPr>
          </a:p>
        </p:txBody>
      </p:sp>
      <p:sp>
        <p:nvSpPr>
          <p:cNvPr id="591875" name="Text Box 3"/>
          <p:cNvSpPr txBox="1">
            <a:spLocks noChangeArrowheads="1"/>
          </p:cNvSpPr>
          <p:nvPr/>
        </p:nvSpPr>
        <p:spPr bwMode="auto">
          <a:xfrm>
            <a:off x="1022383" y="1295400"/>
            <a:ext cx="8354748" cy="3564053"/>
          </a:xfrm>
          <a:prstGeom prst="rect">
            <a:avLst/>
          </a:prstGeom>
          <a:noFill/>
          <a:ln w="9525">
            <a:noFill/>
            <a:miter lim="800000"/>
            <a:headEnd/>
            <a:tailEnd/>
          </a:ln>
          <a:effectLst/>
        </p:spPr>
        <p:txBody>
          <a:bodyPr>
            <a:spAutoFit/>
          </a:bodyPr>
          <a:lstStyle/>
          <a:p>
            <a:pPr marL="342900" indent="-342900" algn="just">
              <a:lnSpc>
                <a:spcPct val="120000"/>
              </a:lnSpc>
              <a:spcBef>
                <a:spcPct val="50000"/>
              </a:spcBef>
              <a:buClrTx/>
              <a:buSzTx/>
              <a:buFont typeface="Wingdings" pitchFamily="2" charset="2"/>
              <a:buChar char="ü"/>
            </a:pPr>
            <a:r>
              <a:rPr lang="en-GB" sz="2400"/>
              <a:t> Long waves modulate in amplitude and in frequency small-scale structure scattering. </a:t>
            </a:r>
          </a:p>
          <a:p>
            <a:pPr marL="342900" indent="-342900" algn="just">
              <a:lnSpc>
                <a:spcPct val="120000"/>
              </a:lnSpc>
              <a:spcBef>
                <a:spcPct val="50000"/>
              </a:spcBef>
              <a:buClrTx/>
              <a:buSzTx/>
              <a:buFont typeface="Wingdings" pitchFamily="2" charset="2"/>
              <a:buChar char="ü"/>
            </a:pPr>
            <a:r>
              <a:rPr lang="en-GB" sz="2400"/>
              <a:t> Texture, Doppler centroid and bandwidth show same periodicity as long waves: texture and speckle are not independent.</a:t>
            </a:r>
          </a:p>
          <a:p>
            <a:pPr marL="342900" indent="-342900" algn="just">
              <a:lnSpc>
                <a:spcPct val="120000"/>
              </a:lnSpc>
              <a:spcBef>
                <a:spcPct val="50000"/>
              </a:spcBef>
              <a:buClrTx/>
              <a:buSzTx/>
              <a:buFont typeface="Wingdings" pitchFamily="2" charset="2"/>
              <a:buChar char="ü"/>
            </a:pPr>
            <a:r>
              <a:rPr lang="en-GB" sz="2400"/>
              <a:t> Non-stationary AR(3) modelling shows good fitting with data and seems to capture physical phenomena.</a:t>
            </a:r>
          </a:p>
        </p:txBody>
      </p:sp>
      <p:sp>
        <p:nvSpPr>
          <p:cNvPr id="591876" name="Text Box 4"/>
          <p:cNvSpPr txBox="1">
            <a:spLocks noChangeArrowheads="1"/>
          </p:cNvSpPr>
          <p:nvPr/>
        </p:nvSpPr>
        <p:spPr bwMode="auto">
          <a:xfrm>
            <a:off x="1411056" y="765175"/>
            <a:ext cx="7783777" cy="523220"/>
          </a:xfrm>
          <a:prstGeom prst="rect">
            <a:avLst/>
          </a:prstGeom>
          <a:noFill/>
          <a:ln w="9525">
            <a:noFill/>
            <a:miter lim="800000"/>
            <a:headEnd/>
            <a:tailEnd/>
          </a:ln>
          <a:effectLst/>
        </p:spPr>
        <p:txBody>
          <a:bodyPr>
            <a:spAutoFit/>
          </a:bodyPr>
          <a:lstStyle/>
          <a:p>
            <a:pPr>
              <a:spcBef>
                <a:spcPct val="50000"/>
              </a:spcBef>
            </a:pPr>
            <a:r>
              <a:rPr lang="en-GB" sz="2800" b="1" dirty="0">
                <a:solidFill>
                  <a:schemeClr val="accent1">
                    <a:lumMod val="50000"/>
                  </a:schemeClr>
                </a:solidFill>
                <a:effectLst>
                  <a:outerShdw blurRad="38100" dist="38100" dir="2700000" algn="tl">
                    <a:srgbClr val="C0C0C0"/>
                  </a:outerShdw>
                </a:effectLst>
                <a:cs typeface="Times New Roman" pitchFamily="18" charset="0"/>
              </a:rPr>
              <a:t>Remarks (more details in [**])</a:t>
            </a:r>
          </a:p>
        </p:txBody>
      </p:sp>
      <p:sp>
        <p:nvSpPr>
          <p:cNvPr id="591878" name="Rectangle 6"/>
          <p:cNvSpPr>
            <a:spLocks noChangeArrowheads="1"/>
          </p:cNvSpPr>
          <p:nvPr/>
        </p:nvSpPr>
        <p:spPr bwMode="auto">
          <a:xfrm>
            <a:off x="1238224" y="5715000"/>
            <a:ext cx="8286808" cy="923330"/>
          </a:xfrm>
          <a:prstGeom prst="rect">
            <a:avLst/>
          </a:prstGeom>
          <a:noFill/>
          <a:ln w="9525" algn="ctr">
            <a:noFill/>
            <a:miter lim="800000"/>
            <a:headEnd/>
            <a:tailEnd/>
          </a:ln>
          <a:effectLst/>
        </p:spPr>
        <p:txBody>
          <a:bodyPr wrap="square" anchor="ctr">
            <a:spAutoFit/>
          </a:bodyPr>
          <a:lstStyle/>
          <a:p>
            <a:pPr algn="justLow">
              <a:spcBef>
                <a:spcPct val="0"/>
              </a:spcBef>
              <a:buClrTx/>
              <a:buSzTx/>
              <a:buFontTx/>
              <a:buNone/>
              <a:tabLst>
                <a:tab pos="279400" algn="l"/>
                <a:tab pos="449263" algn="r"/>
                <a:tab pos="5292725" algn="r"/>
              </a:tabLst>
            </a:pPr>
            <a:r>
              <a:rPr lang="en-GB" dirty="0">
                <a:cs typeface="Times New Roman" pitchFamily="18" charset="0"/>
              </a:rPr>
              <a:t>[**]    M. Greco, F. </a:t>
            </a:r>
            <a:r>
              <a:rPr lang="en-GB" dirty="0" err="1">
                <a:cs typeface="Times New Roman" pitchFamily="18" charset="0"/>
              </a:rPr>
              <a:t>Gini</a:t>
            </a:r>
            <a:r>
              <a:rPr lang="en-GB" dirty="0">
                <a:cs typeface="Times New Roman" pitchFamily="18" charset="0"/>
              </a:rPr>
              <a:t>, “Sea clutter non-</a:t>
            </a:r>
            <a:r>
              <a:rPr lang="en-GB" dirty="0" err="1">
                <a:cs typeface="Times New Roman" pitchFamily="18" charset="0"/>
              </a:rPr>
              <a:t>stationarity</a:t>
            </a:r>
            <a:r>
              <a:rPr lang="en-GB" dirty="0">
                <a:cs typeface="Times New Roman" pitchFamily="18" charset="0"/>
              </a:rPr>
              <a:t>: the influence of long-waves”, Chap. 5 of </a:t>
            </a:r>
            <a:r>
              <a:rPr lang="en-US" i="1" dirty="0">
                <a:cs typeface="Times New Roman" pitchFamily="18" charset="0"/>
              </a:rPr>
              <a:t>Adaptive radar signal processing</a:t>
            </a:r>
            <a:r>
              <a:rPr lang="en-US" dirty="0">
                <a:cs typeface="Times New Roman" pitchFamily="18" charset="0"/>
              </a:rPr>
              <a:t>, Simon </a:t>
            </a:r>
            <a:r>
              <a:rPr lang="en-US" dirty="0" err="1">
                <a:cs typeface="Times New Roman" pitchFamily="18" charset="0"/>
              </a:rPr>
              <a:t>Haykin</a:t>
            </a:r>
            <a:r>
              <a:rPr lang="en-US" dirty="0">
                <a:cs typeface="Times New Roman" pitchFamily="18" charset="0"/>
              </a:rPr>
              <a:t> editor, John Wiley &amp; Sons, Inc., Hoboken, New Jersey, 2007.</a:t>
            </a:r>
          </a:p>
        </p:txBody>
      </p:sp>
      <p:sp>
        <p:nvSpPr>
          <p:cNvPr id="7" name="Segnaposto numero diapositiva 6"/>
          <p:cNvSpPr>
            <a:spLocks noGrp="1"/>
          </p:cNvSpPr>
          <p:nvPr>
            <p:ph type="sldNum" sz="quarter" idx="12"/>
          </p:nvPr>
        </p:nvSpPr>
        <p:spPr/>
        <p:txBody>
          <a:bodyPr/>
          <a:lstStyle/>
          <a:p>
            <a:fld id="{6294C92D-0306-4E69-9CD3-20855E849650}" type="slidenum">
              <a:rPr kumimoji="0" lang="en-US" smtClean="0"/>
              <a:pPr/>
              <a:t>103</a:t>
            </a:fld>
            <a:endParaRPr kumimoji="0" 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AutoShape 2"/>
          <p:cNvSpPr>
            <a:spLocks noChangeArrowheads="1"/>
          </p:cNvSpPr>
          <p:nvPr/>
        </p:nvSpPr>
        <p:spPr bwMode="auto">
          <a:xfrm>
            <a:off x="1676798" y="2349500"/>
            <a:ext cx="6629796" cy="1511300"/>
          </a:xfrm>
          <a:prstGeom prst="roundRect">
            <a:avLst>
              <a:gd name="adj" fmla="val 16667"/>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endParaRPr lang="it-IT"/>
          </a:p>
        </p:txBody>
      </p:sp>
      <p:sp>
        <p:nvSpPr>
          <p:cNvPr id="599043" name="Rectangle 3"/>
          <p:cNvSpPr>
            <a:spLocks noChangeArrowheads="1"/>
          </p:cNvSpPr>
          <p:nvPr/>
        </p:nvSpPr>
        <p:spPr bwMode="auto">
          <a:xfrm>
            <a:off x="2142860" y="2727326"/>
            <a:ext cx="5929842" cy="770084"/>
          </a:xfrm>
          <a:prstGeom prst="rect">
            <a:avLst/>
          </a:prstGeom>
          <a:noFill/>
          <a:ln w="9525">
            <a:noFill/>
            <a:miter lim="800000"/>
            <a:headEnd/>
            <a:tailEnd/>
          </a:ln>
          <a:effectLst/>
        </p:spPr>
        <p:txBody>
          <a:bodyPr lIns="92075" tIns="46038" rIns="92075" bIns="46038">
            <a:spAutoFit/>
          </a:bodyPr>
          <a:lstStyle/>
          <a:p>
            <a:pPr algn="ctr" defTabSz="762000" eaLnBrk="0" hangingPunct="0">
              <a:spcBef>
                <a:spcPct val="0"/>
              </a:spcBef>
              <a:buClrTx/>
              <a:buSzTx/>
              <a:buFontTx/>
              <a:buNone/>
            </a:pPr>
            <a:r>
              <a:rPr lang="en-GB" sz="4400" b="1" dirty="0">
                <a:solidFill>
                  <a:schemeClr val="accent1">
                    <a:lumMod val="50000"/>
                  </a:schemeClr>
                </a:solidFill>
                <a:effectLst>
                  <a:outerShdw blurRad="38100" dist="38100" dir="2700000" algn="tl">
                    <a:srgbClr val="C0C0C0"/>
                  </a:outerShdw>
                </a:effectLst>
                <a:latin typeface="+mj-lt"/>
              </a:rPr>
              <a:t>Ground clutter data</a:t>
            </a:r>
          </a:p>
        </p:txBody>
      </p:sp>
      <p:sp>
        <p:nvSpPr>
          <p:cNvPr id="6" name="Rectangle 28"/>
          <p:cNvSpPr>
            <a:spLocks noChangeArrowheads="1"/>
          </p:cNvSpPr>
          <p:nvPr/>
        </p:nvSpPr>
        <p:spPr bwMode="auto">
          <a:xfrm>
            <a:off x="3952868" y="6429397"/>
            <a:ext cx="4875644" cy="276999"/>
          </a:xfrm>
          <a:prstGeom prst="rect">
            <a:avLst/>
          </a:prstGeom>
          <a:noFill/>
          <a:ln w="9525" algn="ctr">
            <a:noFill/>
            <a:miter lim="800000"/>
            <a:headEnd/>
            <a:tailEnd/>
          </a:ln>
        </p:spPr>
        <p:txBody>
          <a:bodyPr wrap="square" lIns="18000" tIns="0" rIns="18000" bIns="0" anchor="ctr">
            <a:spAutoFit/>
          </a:bodyPr>
          <a:lstStyle/>
          <a:p>
            <a:pPr algn="ctr">
              <a:spcBef>
                <a:spcPct val="0"/>
              </a:spcBef>
            </a:pPr>
            <a:r>
              <a:rPr lang="it-IT" b="1" dirty="0" smtClean="0">
                <a:latin typeface="Segoe UI" pitchFamily="34" charset="0"/>
                <a:ea typeface="Segoe UI" pitchFamily="34" charset="0"/>
                <a:cs typeface="Segoe UI" pitchFamily="34" charset="0"/>
              </a:rPr>
              <a:t>EGO Workshop 2012</a:t>
            </a:r>
            <a:r>
              <a:rPr lang="en-US" dirty="0" smtClean="0">
                <a:latin typeface="Segoe UI" pitchFamily="34" charset="0"/>
                <a:ea typeface="Segoe UI" pitchFamily="34" charset="0"/>
                <a:cs typeface="Segoe UI" pitchFamily="34" charset="0"/>
              </a:rPr>
              <a:t> - </a:t>
            </a:r>
            <a:r>
              <a:rPr lang="en-US" sz="1400" dirty="0" smtClean="0">
                <a:latin typeface="Segoe UI" pitchFamily="34" charset="0"/>
                <a:ea typeface="Segoe UI" pitchFamily="34" charset="0"/>
                <a:cs typeface="Segoe UI" pitchFamily="34" charset="0"/>
              </a:rPr>
              <a:t>October 15-17, 2012 – </a:t>
            </a:r>
            <a:r>
              <a:rPr lang="en-US" sz="1400" dirty="0" err="1" smtClean="0">
                <a:latin typeface="Segoe UI" pitchFamily="34" charset="0"/>
                <a:ea typeface="Segoe UI" pitchFamily="34" charset="0"/>
                <a:cs typeface="Segoe UI" pitchFamily="34" charset="0"/>
              </a:rPr>
              <a:t>Cascina</a:t>
            </a:r>
            <a:endParaRPr lang="it-IT" sz="1400" dirty="0">
              <a:latin typeface="Segoe UI" pitchFamily="34" charset="0"/>
              <a:ea typeface="Segoe UI" pitchFamily="34" charset="0"/>
              <a:cs typeface="Segoe UI" pitchFamily="34"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0066" name="AutoShape 2"/>
          <p:cNvSpPr>
            <a:spLocks noChangeArrowheads="1"/>
          </p:cNvSpPr>
          <p:nvPr/>
        </p:nvSpPr>
        <p:spPr bwMode="auto">
          <a:xfrm>
            <a:off x="1256274" y="914400"/>
            <a:ext cx="8268758" cy="3886200"/>
          </a:xfrm>
          <a:prstGeom prst="roundRect">
            <a:avLst>
              <a:gd name="adj" fmla="val 12495"/>
            </a:avLst>
          </a:prstGeom>
          <a:solidFill>
            <a:srgbClr val="EDFCB6"/>
          </a:solidFill>
          <a:ln w="9525" algn="ctr">
            <a:solidFill>
              <a:schemeClr val="tx1"/>
            </a:solidFill>
            <a:round/>
            <a:headEnd/>
            <a:tailEnd/>
          </a:ln>
          <a:effectLst/>
        </p:spPr>
        <p:txBody>
          <a:bodyPr wrap="none" anchor="ctr"/>
          <a:lstStyle/>
          <a:p>
            <a:endParaRPr lang="it-IT"/>
          </a:p>
        </p:txBody>
      </p:sp>
      <p:sp>
        <p:nvSpPr>
          <p:cNvPr id="600067" name="Rectangle 3"/>
          <p:cNvSpPr>
            <a:spLocks noGrp="1" noChangeArrowheads="1"/>
          </p:cNvSpPr>
          <p:nvPr>
            <p:ph type="body" idx="1"/>
          </p:nvPr>
        </p:nvSpPr>
        <p:spPr>
          <a:xfrm>
            <a:off x="1999224" y="1360488"/>
            <a:ext cx="7020190" cy="2936831"/>
          </a:xfrm>
          <a:noFill/>
          <a:ln/>
        </p:spPr>
        <p:txBody>
          <a:bodyPr lIns="58738" tIns="23813" rIns="58738" bIns="23813">
            <a:spAutoFit/>
          </a:bodyPr>
          <a:lstStyle/>
          <a:p>
            <a:pPr marL="212725" indent="-212725" defTabSz="141288">
              <a:lnSpc>
                <a:spcPct val="115000"/>
              </a:lnSpc>
              <a:spcBef>
                <a:spcPct val="47000"/>
              </a:spcBef>
            </a:pPr>
            <a:r>
              <a:rPr lang="en-GB" sz="2800"/>
              <a:t> </a:t>
            </a:r>
            <a:r>
              <a:rPr lang="en-GB" sz="2400"/>
              <a:t>Measurement instrumentation</a:t>
            </a:r>
          </a:p>
          <a:p>
            <a:pPr marL="212725" indent="-212725" defTabSz="141288">
              <a:lnSpc>
                <a:spcPct val="115000"/>
              </a:lnSpc>
              <a:spcBef>
                <a:spcPct val="47000"/>
              </a:spcBef>
            </a:pPr>
            <a:r>
              <a:rPr lang="en-GB" sz="2400"/>
              <a:t> Analysis of I and Q clutter components</a:t>
            </a:r>
          </a:p>
          <a:p>
            <a:pPr marL="212725" indent="-212725" defTabSz="141288">
              <a:lnSpc>
                <a:spcPct val="115000"/>
              </a:lnSpc>
              <a:spcBef>
                <a:spcPct val="47000"/>
              </a:spcBef>
            </a:pPr>
            <a:r>
              <a:rPr lang="en-GB" sz="2400"/>
              <a:t> Azimuth and range spectral analysis</a:t>
            </a:r>
          </a:p>
          <a:p>
            <a:pPr marL="212725" indent="-212725" defTabSz="141288">
              <a:lnSpc>
                <a:spcPct val="115000"/>
              </a:lnSpc>
              <a:spcBef>
                <a:spcPct val="47000"/>
              </a:spcBef>
            </a:pPr>
            <a:r>
              <a:rPr lang="en-GB" sz="2400"/>
              <a:t> Amplitude PDF analysis</a:t>
            </a:r>
          </a:p>
          <a:p>
            <a:pPr marL="212725" indent="-212725" defTabSz="141288">
              <a:lnSpc>
                <a:spcPct val="115000"/>
              </a:lnSpc>
              <a:spcBef>
                <a:spcPct val="47000"/>
              </a:spcBef>
            </a:pPr>
            <a:r>
              <a:rPr lang="en-GB" sz="2400"/>
              <a:t> Modified KS test</a:t>
            </a:r>
          </a:p>
        </p:txBody>
      </p:sp>
      <p:sp>
        <p:nvSpPr>
          <p:cNvPr id="600068" name="Rectangle 4"/>
          <p:cNvSpPr>
            <a:spLocks noChangeArrowheads="1"/>
          </p:cNvSpPr>
          <p:nvPr/>
        </p:nvSpPr>
        <p:spPr bwMode="auto">
          <a:xfrm>
            <a:off x="2080313" y="220664"/>
            <a:ext cx="4871911" cy="444482"/>
          </a:xfrm>
          <a:prstGeom prst="rect">
            <a:avLst/>
          </a:prstGeom>
          <a:noFill/>
          <a:ln w="12700">
            <a:noFill/>
            <a:miter lim="800000"/>
            <a:headEnd/>
            <a:tailEnd/>
          </a:ln>
          <a:effectLst/>
        </p:spPr>
        <p:txBody>
          <a:bodyPr wrap="none" lIns="58738" tIns="23813" rIns="58738" bIns="23813">
            <a:spAutoFit/>
          </a:bodyPr>
          <a:lstStyle/>
          <a:p>
            <a:pPr>
              <a:lnSpc>
                <a:spcPct val="92000"/>
              </a:lnSpc>
              <a:spcBef>
                <a:spcPct val="50000"/>
              </a:spcBef>
              <a:buClrTx/>
              <a:buSzTx/>
              <a:buFontTx/>
              <a:buNone/>
            </a:pPr>
            <a:r>
              <a:rPr lang="en-GB" sz="2800" b="1" dirty="0">
                <a:solidFill>
                  <a:schemeClr val="accent1">
                    <a:lumMod val="50000"/>
                  </a:schemeClr>
                </a:solidFill>
                <a:effectLst>
                  <a:outerShdw blurRad="38100" dist="38100" dir="2700000" algn="tl">
                    <a:srgbClr val="C0C0C0"/>
                  </a:outerShdw>
                </a:effectLst>
                <a:cs typeface="Times New Roman" pitchFamily="18" charset="0"/>
              </a:rPr>
              <a:t>Ground clutter data analysis</a:t>
            </a:r>
          </a:p>
        </p:txBody>
      </p:sp>
      <p:sp>
        <p:nvSpPr>
          <p:cNvPr id="600070" name="Rectangle 6"/>
          <p:cNvSpPr>
            <a:spLocks noChangeArrowheads="1"/>
          </p:cNvSpPr>
          <p:nvPr/>
        </p:nvSpPr>
        <p:spPr bwMode="auto">
          <a:xfrm>
            <a:off x="1033468" y="4800601"/>
            <a:ext cx="8491564" cy="1814513"/>
          </a:xfrm>
          <a:prstGeom prst="rect">
            <a:avLst/>
          </a:prstGeom>
          <a:noFill/>
          <a:ln w="9525" algn="ctr">
            <a:noFill/>
            <a:miter lim="800000"/>
            <a:headEnd/>
            <a:tailEnd/>
          </a:ln>
          <a:effectLst/>
        </p:spPr>
        <p:txBody>
          <a:bodyPr wrap="square">
            <a:spAutoFit/>
          </a:bodyPr>
          <a:lstStyle/>
          <a:p>
            <a:pPr marL="342900" indent="-342900">
              <a:lnSpc>
                <a:spcPct val="110000"/>
              </a:lnSpc>
              <a:buFont typeface="Wingdings" pitchFamily="2" charset="2"/>
              <a:buNone/>
            </a:pPr>
            <a:r>
              <a:rPr lang="it-IT" sz="2800" dirty="0"/>
              <a:t>	</a:t>
            </a:r>
            <a:r>
              <a:rPr lang="it-IT" sz="1400" dirty="0"/>
              <a:t>[Bil99]	  </a:t>
            </a:r>
            <a:r>
              <a:rPr lang="it-IT" sz="1400" dirty="0" err="1"/>
              <a:t>J.B.Billingsley</a:t>
            </a:r>
            <a:r>
              <a:rPr lang="it-IT" sz="1400" dirty="0"/>
              <a:t>, </a:t>
            </a:r>
            <a:r>
              <a:rPr lang="it-IT" sz="1400" dirty="0" err="1"/>
              <a:t>A.Farina</a:t>
            </a:r>
            <a:r>
              <a:rPr lang="it-IT" sz="1400" dirty="0"/>
              <a:t>, </a:t>
            </a:r>
            <a:r>
              <a:rPr lang="it-IT" sz="1400" dirty="0" err="1"/>
              <a:t>F.Gini</a:t>
            </a:r>
            <a:r>
              <a:rPr lang="it-IT" sz="1400" dirty="0"/>
              <a:t>, M. Greco, </a:t>
            </a:r>
            <a:r>
              <a:rPr lang="it-IT" sz="1400" dirty="0" err="1"/>
              <a:t>L.Verrazzani</a:t>
            </a:r>
            <a:r>
              <a:rPr lang="it-IT" sz="1400" dirty="0"/>
              <a:t> "</a:t>
            </a:r>
            <a:r>
              <a:rPr lang="it-IT" sz="1400" dirty="0" err="1"/>
              <a:t>Statistical</a:t>
            </a:r>
            <a:r>
              <a:rPr lang="it-IT" sz="1400" dirty="0"/>
              <a:t> </a:t>
            </a:r>
            <a:r>
              <a:rPr lang="it-IT" sz="1400" dirty="0" err="1"/>
              <a:t>Analyses</a:t>
            </a:r>
            <a:r>
              <a:rPr lang="it-IT" sz="1400" dirty="0"/>
              <a:t> </a:t>
            </a:r>
            <a:r>
              <a:rPr lang="it-IT" sz="1400" dirty="0" err="1"/>
              <a:t>of</a:t>
            </a:r>
            <a:r>
              <a:rPr lang="it-IT" sz="1400" dirty="0"/>
              <a:t> </a:t>
            </a:r>
            <a:r>
              <a:rPr lang="it-IT" sz="1400" dirty="0" err="1"/>
              <a:t>Measured</a:t>
            </a:r>
            <a:r>
              <a:rPr lang="it-IT" sz="1400" dirty="0"/>
              <a:t/>
            </a:r>
            <a:br>
              <a:rPr lang="it-IT" sz="1400" dirty="0"/>
            </a:br>
            <a:r>
              <a:rPr lang="it-IT" sz="1400" dirty="0"/>
              <a:t>             Radar Ground </a:t>
            </a:r>
            <a:r>
              <a:rPr lang="it-IT" sz="1400" dirty="0" err="1"/>
              <a:t>Clutter</a:t>
            </a:r>
            <a:r>
              <a:rPr lang="it-IT" sz="1400" dirty="0"/>
              <a:t> Data," </a:t>
            </a:r>
            <a:r>
              <a:rPr lang="it-IT" sz="1400" i="1" dirty="0"/>
              <a:t>IEEE Trans. on AES</a:t>
            </a:r>
            <a:r>
              <a:rPr lang="it-IT" sz="1400" dirty="0"/>
              <a:t>, Vol. 35, No. 2, pp.579-593, </a:t>
            </a:r>
            <a:r>
              <a:rPr lang="it-IT" sz="1400" dirty="0" err="1"/>
              <a:t>April</a:t>
            </a:r>
            <a:r>
              <a:rPr lang="it-IT" sz="1400" dirty="0"/>
              <a:t> 1999.</a:t>
            </a:r>
          </a:p>
          <a:p>
            <a:pPr marL="342900" indent="-342900">
              <a:lnSpc>
                <a:spcPct val="110000"/>
              </a:lnSpc>
              <a:buFont typeface="Wingdings" pitchFamily="2" charset="2"/>
              <a:buNone/>
            </a:pPr>
            <a:r>
              <a:rPr lang="it-IT" sz="1400" dirty="0"/>
              <a:t>	[Gre01]  M. Greco, F. </a:t>
            </a:r>
            <a:r>
              <a:rPr lang="it-IT" sz="1400" dirty="0" err="1"/>
              <a:t>Gini</a:t>
            </a:r>
            <a:r>
              <a:rPr lang="it-IT" sz="1400" dirty="0"/>
              <a:t>, A. Farina, and J. B. </a:t>
            </a:r>
            <a:r>
              <a:rPr lang="it-IT" sz="1400" dirty="0" err="1"/>
              <a:t>Billingsley</a:t>
            </a:r>
            <a:r>
              <a:rPr lang="it-IT" sz="1400" dirty="0"/>
              <a:t>, “</a:t>
            </a:r>
            <a:r>
              <a:rPr lang="it-IT" sz="1400" dirty="0" err="1"/>
              <a:t>Validation</a:t>
            </a:r>
            <a:r>
              <a:rPr lang="it-IT" sz="1400" dirty="0"/>
              <a:t> </a:t>
            </a:r>
            <a:r>
              <a:rPr lang="it-IT" sz="1400" dirty="0" err="1"/>
              <a:t>of</a:t>
            </a:r>
            <a:r>
              <a:rPr lang="it-IT" sz="1400" dirty="0"/>
              <a:t> </a:t>
            </a:r>
            <a:r>
              <a:rPr lang="it-IT" sz="1400" dirty="0" err="1"/>
              <a:t>Windblown</a:t>
            </a:r>
            <a:r>
              <a:rPr lang="it-IT" sz="1400" dirty="0"/>
              <a:t> Radar Ground</a:t>
            </a:r>
            <a:br>
              <a:rPr lang="it-IT" sz="1400" dirty="0"/>
            </a:br>
            <a:r>
              <a:rPr lang="it-IT" sz="1400" dirty="0"/>
              <a:t>             </a:t>
            </a:r>
            <a:r>
              <a:rPr lang="it-IT" sz="1400" dirty="0" err="1"/>
              <a:t>Clutter</a:t>
            </a:r>
            <a:r>
              <a:rPr lang="it-IT" sz="1400" dirty="0"/>
              <a:t> </a:t>
            </a:r>
            <a:r>
              <a:rPr lang="it-IT" sz="1400" dirty="0" err="1"/>
              <a:t>Spectral</a:t>
            </a:r>
            <a:r>
              <a:rPr lang="it-IT" sz="1400" dirty="0"/>
              <a:t> </a:t>
            </a:r>
            <a:r>
              <a:rPr lang="it-IT" sz="1400" dirty="0" err="1"/>
              <a:t>Shape</a:t>
            </a:r>
            <a:r>
              <a:rPr lang="it-IT" sz="1400" dirty="0"/>
              <a:t>,” </a:t>
            </a:r>
            <a:r>
              <a:rPr lang="it-IT" sz="1400" i="1" dirty="0"/>
              <a:t>IEEE Trans. on AES</a:t>
            </a:r>
            <a:r>
              <a:rPr lang="it-IT" sz="1400" dirty="0"/>
              <a:t>, Vol. 37, No. 2, pp.538-548, </a:t>
            </a:r>
            <a:r>
              <a:rPr lang="it-IT" sz="1400" dirty="0" err="1"/>
              <a:t>April</a:t>
            </a:r>
            <a:r>
              <a:rPr lang="it-IT" sz="1400" dirty="0"/>
              <a:t> 2001.</a:t>
            </a:r>
          </a:p>
          <a:p>
            <a:pPr marL="342900" indent="-342900">
              <a:lnSpc>
                <a:spcPct val="110000"/>
              </a:lnSpc>
              <a:buFont typeface="Wingdings" pitchFamily="2" charset="2"/>
              <a:buNone/>
            </a:pPr>
            <a:r>
              <a:rPr lang="it-IT" sz="1400" dirty="0"/>
              <a:t>	[Lom01] P. Lombardo, M. Greco, F. </a:t>
            </a:r>
            <a:r>
              <a:rPr lang="it-IT" sz="1400" dirty="0" err="1"/>
              <a:t>Gini</a:t>
            </a:r>
            <a:r>
              <a:rPr lang="it-IT" sz="1400" dirty="0"/>
              <a:t>, A. Farina, </a:t>
            </a:r>
            <a:r>
              <a:rPr lang="it-IT" sz="1400" dirty="0" err="1"/>
              <a:t>J.B.</a:t>
            </a:r>
            <a:r>
              <a:rPr lang="it-IT" sz="1400" dirty="0"/>
              <a:t> </a:t>
            </a:r>
            <a:r>
              <a:rPr lang="it-IT" sz="1400" dirty="0" err="1"/>
              <a:t>Billingsley</a:t>
            </a:r>
            <a:r>
              <a:rPr lang="it-IT" sz="1400" dirty="0"/>
              <a:t>, “Impact </a:t>
            </a:r>
            <a:r>
              <a:rPr lang="it-IT" sz="1400" dirty="0" err="1"/>
              <a:t>of</a:t>
            </a:r>
            <a:r>
              <a:rPr lang="it-IT" sz="1400" dirty="0"/>
              <a:t> </a:t>
            </a:r>
            <a:r>
              <a:rPr lang="it-IT" sz="1400" dirty="0" err="1"/>
              <a:t>Clutter</a:t>
            </a:r>
            <a:r>
              <a:rPr lang="it-IT" sz="1400" dirty="0"/>
              <a:t> </a:t>
            </a:r>
            <a:r>
              <a:rPr lang="it-IT" sz="1400" dirty="0" err="1"/>
              <a:t>Spectra</a:t>
            </a:r>
            <a:r>
              <a:rPr lang="it-IT" sz="1400" dirty="0"/>
              <a:t> on </a:t>
            </a:r>
            <a:br>
              <a:rPr lang="it-IT" sz="1400" dirty="0"/>
            </a:br>
            <a:r>
              <a:rPr lang="it-IT" sz="1400" dirty="0"/>
              <a:t>             Radar Performance </a:t>
            </a:r>
            <a:r>
              <a:rPr lang="it-IT" sz="1400" dirty="0" err="1"/>
              <a:t>Prediction</a:t>
            </a:r>
            <a:r>
              <a:rPr lang="it-IT" sz="1400" dirty="0"/>
              <a:t>”, </a:t>
            </a:r>
            <a:r>
              <a:rPr lang="it-IT" sz="1400" i="1" dirty="0"/>
              <a:t>IEEE Trans. on AES</a:t>
            </a:r>
            <a:r>
              <a:rPr lang="it-IT" sz="1400" dirty="0"/>
              <a:t>, Vol. 37, No. 3, pp.1022-1038, </a:t>
            </a:r>
            <a:r>
              <a:rPr lang="it-IT" sz="1400" dirty="0" err="1"/>
              <a:t>July</a:t>
            </a:r>
            <a:r>
              <a:rPr lang="it-IT" sz="1400" dirty="0"/>
              <a:t> 2001. </a:t>
            </a:r>
          </a:p>
        </p:txBody>
      </p:sp>
      <p:sp>
        <p:nvSpPr>
          <p:cNvPr id="6" name="Segnaposto numero diapositiva 5"/>
          <p:cNvSpPr>
            <a:spLocks noGrp="1"/>
          </p:cNvSpPr>
          <p:nvPr>
            <p:ph type="sldNum" sz="quarter" idx="12"/>
          </p:nvPr>
        </p:nvSpPr>
        <p:spPr/>
        <p:txBody>
          <a:bodyPr/>
          <a:lstStyle/>
          <a:p>
            <a:fld id="{6294C92D-0306-4E69-9CD3-20855E849650}" type="slidenum">
              <a:rPr kumimoji="0" lang="en-US" smtClean="0"/>
              <a:pPr/>
              <a:t>105</a:t>
            </a:fld>
            <a:endParaRPr kumimoji="0" lang="en-US"/>
          </a:p>
        </p:txBody>
      </p:sp>
    </p:spTree>
  </p:cSld>
  <p:clrMapOvr>
    <a:masterClrMapping/>
  </p:clrMapOvr>
  <p:transition advTm="5000"/>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ChangeArrowheads="1"/>
          </p:cNvSpPr>
          <p:nvPr/>
        </p:nvSpPr>
        <p:spPr bwMode="auto">
          <a:xfrm>
            <a:off x="1786236" y="809626"/>
            <a:ext cx="6748463" cy="790575"/>
          </a:xfrm>
          <a:prstGeom prst="rect">
            <a:avLst/>
          </a:prstGeom>
          <a:solidFill>
            <a:schemeClr val="bg1">
              <a:alpha val="41000"/>
            </a:schemeClr>
          </a:solidFill>
          <a:ln w="12700">
            <a:noFill/>
            <a:miter lim="800000"/>
            <a:headEnd/>
            <a:tailEnd/>
          </a:ln>
          <a:effectLst/>
        </p:spPr>
        <p:txBody>
          <a:bodyPr lIns="90488" tIns="44450" rIns="90488" bIns="44450">
            <a:spAutoFit/>
          </a:bodyPr>
          <a:lstStyle/>
          <a:p>
            <a:pPr algn="ctr" defTabSz="762000" eaLnBrk="0" hangingPunct="0">
              <a:lnSpc>
                <a:spcPct val="90000"/>
              </a:lnSpc>
              <a:spcBef>
                <a:spcPct val="50000"/>
              </a:spcBef>
              <a:buClrTx/>
              <a:buSzTx/>
              <a:buFontTx/>
              <a:buNone/>
            </a:pPr>
            <a:r>
              <a:rPr lang="it-IT" sz="2000" b="1" u="sng">
                <a:effectLst>
                  <a:outerShdw blurRad="38100" dist="38100" dir="2700000" algn="tl">
                    <a:srgbClr val="C0C0C0"/>
                  </a:outerShdw>
                </a:effectLst>
              </a:rPr>
              <a:t>PHASE ONE radar parameters </a:t>
            </a:r>
          </a:p>
          <a:p>
            <a:pPr algn="ctr" defTabSz="762000" eaLnBrk="0" hangingPunct="0">
              <a:lnSpc>
                <a:spcPct val="90000"/>
              </a:lnSpc>
              <a:spcBef>
                <a:spcPct val="50000"/>
              </a:spcBef>
              <a:buClrTx/>
              <a:buSzTx/>
              <a:buFontTx/>
              <a:buNone/>
            </a:pPr>
            <a:r>
              <a:rPr lang="it-IT" sz="2000" b="1">
                <a:effectLst>
                  <a:outerShdw blurRad="38100" dist="38100" dir="2700000" algn="tl">
                    <a:srgbClr val="C0C0C0"/>
                  </a:outerShdw>
                </a:effectLst>
              </a:rPr>
              <a:t>Source: MIT-LL, courtesy Mr. J. B. Billingsley</a:t>
            </a:r>
          </a:p>
        </p:txBody>
      </p:sp>
      <p:sp>
        <p:nvSpPr>
          <p:cNvPr id="602115" name="AutoShape 3"/>
          <p:cNvSpPr>
            <a:spLocks noChangeArrowheads="1"/>
          </p:cNvSpPr>
          <p:nvPr/>
        </p:nvSpPr>
        <p:spPr bwMode="auto">
          <a:xfrm>
            <a:off x="971055" y="1676400"/>
            <a:ext cx="8839729" cy="4724400"/>
          </a:xfrm>
          <a:prstGeom prst="roundRect">
            <a:avLst>
              <a:gd name="adj" fmla="val 12495"/>
            </a:avLst>
          </a:prstGeom>
          <a:solidFill>
            <a:srgbClr val="CCD8EA"/>
          </a:solidFill>
          <a:ln w="12700">
            <a:noFill/>
            <a:round/>
            <a:headEnd/>
            <a:tailEnd/>
          </a:ln>
          <a:effectLst/>
        </p:spPr>
        <p:txBody>
          <a:bodyPr wrap="none" anchor="ctr"/>
          <a:lstStyle/>
          <a:p>
            <a:endParaRPr lang="it-IT"/>
          </a:p>
        </p:txBody>
      </p:sp>
      <p:sp>
        <p:nvSpPr>
          <p:cNvPr id="602116" name="Rectangle 4"/>
          <p:cNvSpPr>
            <a:spLocks noChangeArrowheads="1"/>
          </p:cNvSpPr>
          <p:nvPr/>
        </p:nvSpPr>
        <p:spPr bwMode="auto">
          <a:xfrm>
            <a:off x="649909" y="214290"/>
            <a:ext cx="8875123" cy="387864"/>
          </a:xfrm>
          <a:prstGeom prst="rect">
            <a:avLst/>
          </a:prstGeom>
          <a:noFill/>
          <a:ln w="12700">
            <a:noFill/>
            <a:miter lim="800000"/>
            <a:headEnd/>
            <a:tailEnd/>
          </a:ln>
          <a:effectLst/>
        </p:spPr>
        <p:txBody>
          <a:bodyPr wrap="none" lIns="58738" tIns="23813" rIns="58738" bIns="23813">
            <a:spAutoFit/>
          </a:bodyPr>
          <a:lstStyle/>
          <a:p>
            <a:pPr>
              <a:lnSpc>
                <a:spcPct val="92000"/>
              </a:lnSpc>
              <a:spcBef>
                <a:spcPct val="50000"/>
              </a:spcBef>
            </a:pPr>
            <a:r>
              <a:rPr lang="it-IT" sz="2400" b="1" dirty="0">
                <a:solidFill>
                  <a:schemeClr val="accent1">
                    <a:lumMod val="50000"/>
                  </a:schemeClr>
                </a:solidFill>
                <a:effectLst>
                  <a:outerShdw blurRad="38100" dist="38100" dir="2700000" algn="tl">
                    <a:srgbClr val="C0C0C0"/>
                  </a:outerShdw>
                </a:effectLst>
                <a:cs typeface="Times New Roman" pitchFamily="18" charset="0"/>
              </a:rPr>
              <a:t>Data </a:t>
            </a:r>
            <a:r>
              <a:rPr lang="it-IT" sz="2400" b="1" dirty="0" err="1">
                <a:solidFill>
                  <a:schemeClr val="accent1">
                    <a:lumMod val="50000"/>
                  </a:schemeClr>
                </a:solidFill>
                <a:effectLst>
                  <a:outerShdw blurRad="38100" dist="38100" dir="2700000" algn="tl">
                    <a:srgbClr val="C0C0C0"/>
                  </a:outerShdw>
                </a:effectLst>
                <a:cs typeface="Times New Roman" pitchFamily="18" charset="0"/>
              </a:rPr>
              <a:t>recorded</a:t>
            </a:r>
            <a:r>
              <a:rPr lang="it-IT" sz="2400" b="1" dirty="0">
                <a:solidFill>
                  <a:schemeClr val="accent1">
                    <a:lumMod val="50000"/>
                  </a:schemeClr>
                </a:solidFill>
                <a:effectLst>
                  <a:outerShdw blurRad="38100" dist="38100" dir="2700000" algn="tl">
                    <a:srgbClr val="C0C0C0"/>
                  </a:outerShdw>
                </a:effectLst>
                <a:cs typeface="Times New Roman" pitchFamily="18" charset="0"/>
              </a:rPr>
              <a:t> at </a:t>
            </a:r>
            <a:r>
              <a:rPr lang="it-IT" sz="2400" b="1" dirty="0" err="1">
                <a:solidFill>
                  <a:schemeClr val="accent1">
                    <a:lumMod val="50000"/>
                  </a:schemeClr>
                </a:solidFill>
                <a:effectLst>
                  <a:outerShdw blurRad="38100" dist="38100" dir="2700000" algn="tl">
                    <a:srgbClr val="C0C0C0"/>
                  </a:outerShdw>
                </a:effectLst>
                <a:cs typeface="Times New Roman" pitchFamily="18" charset="0"/>
              </a:rPr>
              <a:t>Wolseley</a:t>
            </a:r>
            <a:r>
              <a:rPr lang="it-IT" sz="2400" b="1" dirty="0">
                <a:solidFill>
                  <a:schemeClr val="accent1">
                    <a:lumMod val="50000"/>
                  </a:schemeClr>
                </a:solidFill>
                <a:effectLst>
                  <a:outerShdw blurRad="38100" dist="38100" dir="2700000" algn="tl">
                    <a:srgbClr val="C0C0C0"/>
                  </a:outerShdw>
                </a:effectLst>
                <a:cs typeface="Times New Roman" pitchFamily="18" charset="0"/>
              </a:rPr>
              <a:t> site </a:t>
            </a:r>
            <a:r>
              <a:rPr lang="it-IT" sz="2400" b="1" dirty="0" err="1">
                <a:solidFill>
                  <a:schemeClr val="accent1">
                    <a:lumMod val="50000"/>
                  </a:schemeClr>
                </a:solidFill>
                <a:effectLst>
                  <a:outerShdw blurRad="38100" dist="38100" dir="2700000" algn="tl">
                    <a:srgbClr val="C0C0C0"/>
                  </a:outerShdw>
                </a:effectLst>
                <a:cs typeface="Times New Roman" pitchFamily="18" charset="0"/>
              </a:rPr>
              <a:t>with</a:t>
            </a:r>
            <a:r>
              <a:rPr lang="it-IT" sz="2400" b="1" dirty="0">
                <a:solidFill>
                  <a:schemeClr val="accent1">
                    <a:lumMod val="50000"/>
                  </a:schemeClr>
                </a:solidFill>
                <a:effectLst>
                  <a:outerShdw blurRad="38100" dist="38100" dir="2700000" algn="tl">
                    <a:srgbClr val="C0C0C0"/>
                  </a:outerShdw>
                </a:effectLst>
                <a:cs typeface="Times New Roman" pitchFamily="18" charset="0"/>
              </a:rPr>
              <a:t> MIT-LL </a:t>
            </a:r>
            <a:r>
              <a:rPr lang="it-IT" sz="2400" b="1" dirty="0" err="1">
                <a:solidFill>
                  <a:schemeClr val="accent1">
                    <a:lumMod val="50000"/>
                  </a:schemeClr>
                </a:solidFill>
                <a:effectLst>
                  <a:outerShdw blurRad="38100" dist="38100" dir="2700000" algn="tl">
                    <a:srgbClr val="C0C0C0"/>
                  </a:outerShdw>
                </a:effectLst>
                <a:cs typeface="Times New Roman" pitchFamily="18" charset="0"/>
              </a:rPr>
              <a:t>Phase</a:t>
            </a:r>
            <a:r>
              <a:rPr lang="it-IT" sz="2400" b="1" dirty="0">
                <a:solidFill>
                  <a:schemeClr val="accent1">
                    <a:lumMod val="50000"/>
                  </a:schemeClr>
                </a:solidFill>
                <a:effectLst>
                  <a:outerShdw blurRad="38100" dist="38100" dir="2700000" algn="tl">
                    <a:srgbClr val="C0C0C0"/>
                  </a:outerShdw>
                </a:effectLst>
                <a:cs typeface="Times New Roman" pitchFamily="18" charset="0"/>
              </a:rPr>
              <a:t> </a:t>
            </a:r>
            <a:r>
              <a:rPr lang="it-IT" sz="2400" b="1" dirty="0" err="1">
                <a:solidFill>
                  <a:schemeClr val="accent1">
                    <a:lumMod val="50000"/>
                  </a:schemeClr>
                </a:solidFill>
                <a:effectLst>
                  <a:outerShdw blurRad="38100" dist="38100" dir="2700000" algn="tl">
                    <a:srgbClr val="C0C0C0"/>
                  </a:outerShdw>
                </a:effectLst>
                <a:cs typeface="Times New Roman" pitchFamily="18" charset="0"/>
              </a:rPr>
              <a:t>One</a:t>
            </a:r>
            <a:r>
              <a:rPr lang="it-IT" sz="2400" b="1" dirty="0">
                <a:solidFill>
                  <a:schemeClr val="accent1">
                    <a:lumMod val="50000"/>
                  </a:schemeClr>
                </a:solidFill>
                <a:effectLst>
                  <a:outerShdw blurRad="38100" dist="38100" dir="2700000" algn="tl">
                    <a:srgbClr val="C0C0C0"/>
                  </a:outerShdw>
                </a:effectLst>
                <a:cs typeface="Times New Roman" pitchFamily="18" charset="0"/>
              </a:rPr>
              <a:t> radar </a:t>
            </a:r>
          </a:p>
        </p:txBody>
      </p:sp>
      <p:sp>
        <p:nvSpPr>
          <p:cNvPr id="602117" name="Rectangle 5"/>
          <p:cNvSpPr>
            <a:spLocks noChangeArrowheads="1"/>
          </p:cNvSpPr>
          <p:nvPr/>
        </p:nvSpPr>
        <p:spPr bwMode="auto">
          <a:xfrm>
            <a:off x="1395844" y="1828800"/>
            <a:ext cx="8138054" cy="4375150"/>
          </a:xfrm>
          <a:prstGeom prst="rect">
            <a:avLst/>
          </a:prstGeom>
          <a:noFill/>
          <a:ln w="50800">
            <a:noFill/>
            <a:miter lim="800000"/>
            <a:headEnd/>
            <a:tailEnd/>
          </a:ln>
          <a:effectLst/>
        </p:spPr>
        <p:txBody>
          <a:bodyPr lIns="90488" tIns="44450" rIns="90488" bIns="44450">
            <a:spAutoFit/>
          </a:bodyPr>
          <a:lstStyle/>
          <a:p>
            <a:pPr defTabSz="762000" eaLnBrk="0" hangingPunct="0">
              <a:lnSpc>
                <a:spcPct val="130000"/>
              </a:lnSpc>
              <a:spcBef>
                <a:spcPct val="0"/>
              </a:spcBef>
              <a:buClrTx/>
              <a:buSzTx/>
              <a:buFontTx/>
              <a:buNone/>
            </a:pPr>
            <a:r>
              <a:rPr lang="it-IT" sz="1800" b="1"/>
              <a:t>• Frequency Band (MHz)	VHF    UHF     L-Band    S-Band    X-Band</a:t>
            </a:r>
          </a:p>
          <a:p>
            <a:pPr marL="2286000" lvl="4" defTabSz="762000" eaLnBrk="0" hangingPunct="0">
              <a:lnSpc>
                <a:spcPct val="130000"/>
              </a:lnSpc>
              <a:spcBef>
                <a:spcPct val="0"/>
              </a:spcBef>
              <a:buClrTx/>
              <a:buSzTx/>
              <a:buFontTx/>
              <a:buNone/>
            </a:pPr>
            <a:r>
              <a:rPr lang="it-IT" sz="1800" b="1"/>
              <a:t>              165       435        1230         3240           9200 </a:t>
            </a:r>
            <a:endParaRPr lang="en-GB" sz="1800" b="1"/>
          </a:p>
          <a:p>
            <a:pPr defTabSz="762000" eaLnBrk="0" hangingPunct="0">
              <a:lnSpc>
                <a:spcPct val="130000"/>
              </a:lnSpc>
              <a:spcBef>
                <a:spcPct val="0"/>
              </a:spcBef>
              <a:buClrTx/>
              <a:buSzTx/>
              <a:buFontTx/>
              <a:buNone/>
            </a:pPr>
            <a:r>
              <a:rPr lang="it-IT" sz="1800" b="1"/>
              <a:t>• </a:t>
            </a:r>
            <a:r>
              <a:rPr lang="en-GB" sz="1800" b="1"/>
              <a:t>PRF				 500 Hz</a:t>
            </a:r>
          </a:p>
          <a:p>
            <a:pPr defTabSz="762000" eaLnBrk="0" hangingPunct="0">
              <a:lnSpc>
                <a:spcPct val="130000"/>
              </a:lnSpc>
              <a:spcBef>
                <a:spcPct val="0"/>
              </a:spcBef>
              <a:buClrTx/>
              <a:buSzTx/>
              <a:buFontTx/>
              <a:buNone/>
            </a:pPr>
            <a:r>
              <a:rPr lang="it-IT" sz="1800" b="1"/>
              <a:t>• Polari</a:t>
            </a:r>
            <a:r>
              <a:rPr lang="en-GB" sz="1800" b="1"/>
              <a:t>z</a:t>
            </a:r>
            <a:r>
              <a:rPr lang="it-IT" sz="1800" b="1"/>
              <a:t>ation (TX/RX)	</a:t>
            </a:r>
            <a:r>
              <a:rPr lang="en-GB" sz="1800" b="1"/>
              <a:t>              </a:t>
            </a:r>
            <a:r>
              <a:rPr lang="it-IT" sz="1800" b="1"/>
              <a:t>VV or HH</a:t>
            </a:r>
          </a:p>
          <a:p>
            <a:pPr defTabSz="762000" eaLnBrk="0" hangingPunct="0">
              <a:lnSpc>
                <a:spcPct val="130000"/>
              </a:lnSpc>
              <a:spcBef>
                <a:spcPct val="0"/>
              </a:spcBef>
              <a:buClrTx/>
              <a:buSzTx/>
              <a:buFontTx/>
              <a:buNone/>
            </a:pPr>
            <a:r>
              <a:rPr lang="it-IT" sz="1800" b="1"/>
              <a:t>•Range Resolution	              150, 36, 15 m</a:t>
            </a:r>
          </a:p>
          <a:p>
            <a:pPr defTabSz="762000" eaLnBrk="0" hangingPunct="0">
              <a:lnSpc>
                <a:spcPct val="130000"/>
              </a:lnSpc>
              <a:spcBef>
                <a:spcPct val="0"/>
              </a:spcBef>
              <a:buClrTx/>
              <a:buSzTx/>
              <a:buFontTx/>
              <a:buNone/>
            </a:pPr>
            <a:r>
              <a:rPr lang="it-IT" sz="1800" b="1"/>
              <a:t>•Azimuth Resolution             	</a:t>
            </a:r>
            <a:r>
              <a:rPr lang="en-GB" sz="1800" b="1"/>
              <a:t>  </a:t>
            </a:r>
            <a:r>
              <a:rPr lang="it-IT" sz="1800" b="1"/>
              <a:t>13°         5°          </a:t>
            </a:r>
            <a:r>
              <a:rPr lang="en-GB" sz="1800" b="1"/>
              <a:t> </a:t>
            </a:r>
            <a:r>
              <a:rPr lang="it-IT" sz="1800" b="1"/>
              <a:t>3°             1°            </a:t>
            </a:r>
            <a:r>
              <a:rPr lang="en-GB" sz="1800" b="1"/>
              <a:t>     </a:t>
            </a:r>
            <a:r>
              <a:rPr lang="it-IT" sz="1800" b="1"/>
              <a:t>1°</a:t>
            </a:r>
          </a:p>
          <a:p>
            <a:pPr defTabSz="762000" eaLnBrk="0" hangingPunct="0">
              <a:lnSpc>
                <a:spcPct val="130000"/>
              </a:lnSpc>
              <a:spcBef>
                <a:spcPct val="0"/>
              </a:spcBef>
              <a:buClrTx/>
              <a:buSzTx/>
              <a:buFontTx/>
              <a:buNone/>
            </a:pPr>
            <a:r>
              <a:rPr lang="it-IT" sz="1800" b="1"/>
              <a:t>•Peak Power	                           10 KW  (50 KW  at X-Band)</a:t>
            </a:r>
          </a:p>
          <a:p>
            <a:pPr defTabSz="762000" eaLnBrk="0" hangingPunct="0">
              <a:lnSpc>
                <a:spcPct val="130000"/>
              </a:lnSpc>
              <a:spcBef>
                <a:spcPct val="0"/>
              </a:spcBef>
              <a:buClrTx/>
              <a:buSzTx/>
              <a:buFontTx/>
              <a:buNone/>
            </a:pPr>
            <a:r>
              <a:rPr lang="it-IT" sz="1800" b="1"/>
              <a:t>•Antenna Control	              Step or Scan through Azimuth Sector</a:t>
            </a:r>
          </a:p>
          <a:p>
            <a:pPr defTabSz="762000" eaLnBrk="0" hangingPunct="0">
              <a:lnSpc>
                <a:spcPct val="130000"/>
              </a:lnSpc>
              <a:spcBef>
                <a:spcPct val="0"/>
              </a:spcBef>
              <a:buClrTx/>
              <a:buSzTx/>
              <a:buFontTx/>
              <a:buNone/>
            </a:pPr>
            <a:r>
              <a:rPr lang="it-IT" sz="1800" b="1"/>
              <a:t>•Tower Height	                           60´ or 100´</a:t>
            </a:r>
          </a:p>
          <a:p>
            <a:pPr defTabSz="762000" eaLnBrk="0" hangingPunct="0">
              <a:lnSpc>
                <a:spcPct val="130000"/>
              </a:lnSpc>
              <a:spcBef>
                <a:spcPct val="0"/>
              </a:spcBef>
              <a:buClrTx/>
              <a:buSzTx/>
              <a:buFontTx/>
              <a:buNone/>
            </a:pPr>
            <a:r>
              <a:rPr lang="it-IT" sz="1800" b="1"/>
              <a:t>•10 Km Sensitivity	              -60 dB</a:t>
            </a:r>
          </a:p>
          <a:p>
            <a:pPr defTabSz="762000" eaLnBrk="0" hangingPunct="0">
              <a:lnSpc>
                <a:spcPct val="130000"/>
              </a:lnSpc>
              <a:spcBef>
                <a:spcPct val="0"/>
              </a:spcBef>
              <a:buClrTx/>
              <a:buSzTx/>
              <a:buFontTx/>
              <a:buNone/>
            </a:pPr>
            <a:r>
              <a:rPr lang="it-IT" sz="1800" b="1"/>
              <a:t>•Amount of Data	              25 Tapes/Site</a:t>
            </a:r>
          </a:p>
          <a:p>
            <a:pPr defTabSz="762000" eaLnBrk="0" hangingPunct="0">
              <a:lnSpc>
                <a:spcPct val="130000"/>
              </a:lnSpc>
              <a:spcBef>
                <a:spcPct val="0"/>
              </a:spcBef>
              <a:buClrTx/>
              <a:buSzTx/>
              <a:buFontTx/>
              <a:buNone/>
            </a:pPr>
            <a:r>
              <a:rPr lang="it-IT" sz="1800" b="1"/>
              <a:t>•Acquisition Time	              2 Weeks/Site</a:t>
            </a:r>
          </a:p>
        </p:txBody>
      </p:sp>
      <p:sp>
        <p:nvSpPr>
          <p:cNvPr id="6" name="Segnaposto numero diapositiva 5"/>
          <p:cNvSpPr>
            <a:spLocks noGrp="1"/>
          </p:cNvSpPr>
          <p:nvPr>
            <p:ph type="sldNum" sz="quarter" idx="12"/>
          </p:nvPr>
        </p:nvSpPr>
        <p:spPr/>
        <p:txBody>
          <a:bodyPr/>
          <a:lstStyle/>
          <a:p>
            <a:fld id="{6294C92D-0306-4E69-9CD3-20855E849650}" type="slidenum">
              <a:rPr kumimoji="0" lang="en-US" smtClean="0"/>
              <a:pPr/>
              <a:t>106</a:t>
            </a:fld>
            <a:endParaRPr kumimoji="0" lang="en-US"/>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ChangeArrowheads="1"/>
          </p:cNvSpPr>
          <p:nvPr/>
        </p:nvSpPr>
        <p:spPr bwMode="auto">
          <a:xfrm>
            <a:off x="4787901" y="914400"/>
            <a:ext cx="4758664" cy="1441450"/>
          </a:xfrm>
          <a:prstGeom prst="rect">
            <a:avLst/>
          </a:prstGeom>
          <a:solidFill>
            <a:srgbClr val="EDFCB6"/>
          </a:solidFill>
          <a:ln w="9525" algn="ctr">
            <a:solidFill>
              <a:schemeClr val="tx1"/>
            </a:solidFill>
            <a:miter lim="800000"/>
            <a:headEnd/>
            <a:tailEnd/>
          </a:ln>
          <a:effectLst/>
        </p:spPr>
        <p:txBody>
          <a:bodyPr wrap="none" anchor="ctr"/>
          <a:lstStyle/>
          <a:p>
            <a:endParaRPr lang="it-IT"/>
          </a:p>
        </p:txBody>
      </p:sp>
      <p:pic>
        <p:nvPicPr>
          <p:cNvPr id="604163" name="Picture 3"/>
          <p:cNvPicPr>
            <a:picLocks noChangeArrowheads="1"/>
          </p:cNvPicPr>
          <p:nvPr/>
        </p:nvPicPr>
        <p:blipFill>
          <a:blip r:embed="rId3"/>
          <a:srcRect/>
          <a:stretch>
            <a:fillRect/>
          </a:stretch>
        </p:blipFill>
        <p:spPr bwMode="auto">
          <a:xfrm>
            <a:off x="116946" y="746125"/>
            <a:ext cx="4667515" cy="3810000"/>
          </a:xfrm>
          <a:prstGeom prst="rect">
            <a:avLst/>
          </a:prstGeom>
          <a:noFill/>
          <a:ln w="12700">
            <a:noFill/>
            <a:miter lim="800000"/>
            <a:headEnd/>
            <a:tailEnd/>
          </a:ln>
          <a:effectLst/>
        </p:spPr>
      </p:pic>
      <p:pic>
        <p:nvPicPr>
          <p:cNvPr id="604164" name="Picture 4"/>
          <p:cNvPicPr>
            <a:picLocks noChangeArrowheads="1"/>
          </p:cNvPicPr>
          <p:nvPr/>
        </p:nvPicPr>
        <p:blipFill>
          <a:blip r:embed="rId4"/>
          <a:srcRect/>
          <a:stretch>
            <a:fillRect/>
          </a:stretch>
        </p:blipFill>
        <p:spPr bwMode="auto">
          <a:xfrm>
            <a:off x="5200650" y="2463800"/>
            <a:ext cx="4354513" cy="4318000"/>
          </a:xfrm>
          <a:prstGeom prst="rect">
            <a:avLst/>
          </a:prstGeom>
          <a:noFill/>
          <a:ln w="50800">
            <a:noFill/>
            <a:miter lim="800000"/>
            <a:headEnd/>
            <a:tailEnd/>
          </a:ln>
          <a:effectLst/>
        </p:spPr>
      </p:pic>
      <p:sp>
        <p:nvSpPr>
          <p:cNvPr id="604165" name="Rectangle 5"/>
          <p:cNvSpPr>
            <a:spLocks noChangeArrowheads="1"/>
          </p:cNvSpPr>
          <p:nvPr/>
        </p:nvSpPr>
        <p:spPr bwMode="auto">
          <a:xfrm>
            <a:off x="3236649" y="863600"/>
            <a:ext cx="447239" cy="255968"/>
          </a:xfrm>
          <a:prstGeom prst="rect">
            <a:avLst/>
          </a:prstGeom>
          <a:noFill/>
          <a:ln w="50800">
            <a:noFill/>
            <a:miter lim="800000"/>
            <a:headEnd/>
            <a:tailEnd/>
          </a:ln>
          <a:effectLst/>
        </p:spPr>
        <p:txBody>
          <a:bodyPr wrap="none" lIns="90488" tIns="44450" rIns="90488" bIns="44450">
            <a:spAutoFit/>
          </a:bodyPr>
          <a:lstStyle/>
          <a:p>
            <a:pPr defTabSz="762000" eaLnBrk="0" hangingPunct="0">
              <a:lnSpc>
                <a:spcPct val="90000"/>
              </a:lnSpc>
              <a:spcBef>
                <a:spcPct val="0"/>
              </a:spcBef>
              <a:buClrTx/>
              <a:buSzTx/>
              <a:buFontTx/>
              <a:buNone/>
            </a:pPr>
            <a:r>
              <a:rPr lang="it-IT" sz="1200" b="1"/>
              <a:t>703</a:t>
            </a:r>
          </a:p>
        </p:txBody>
      </p:sp>
      <p:sp>
        <p:nvSpPr>
          <p:cNvPr id="604166" name="Rectangle 6"/>
          <p:cNvSpPr>
            <a:spLocks noChangeArrowheads="1"/>
          </p:cNvSpPr>
          <p:nvPr/>
        </p:nvSpPr>
        <p:spPr bwMode="auto">
          <a:xfrm>
            <a:off x="4426744" y="3044825"/>
            <a:ext cx="270909" cy="255968"/>
          </a:xfrm>
          <a:prstGeom prst="rect">
            <a:avLst/>
          </a:prstGeom>
          <a:noFill/>
          <a:ln w="50800">
            <a:noFill/>
            <a:miter lim="800000"/>
            <a:headEnd/>
            <a:tailEnd/>
          </a:ln>
          <a:effectLst/>
        </p:spPr>
        <p:txBody>
          <a:bodyPr wrap="none" lIns="90488" tIns="44450" rIns="90488" bIns="44450">
            <a:spAutoFit/>
          </a:bodyPr>
          <a:lstStyle/>
          <a:p>
            <a:pPr defTabSz="762000" eaLnBrk="0" hangingPunct="0">
              <a:lnSpc>
                <a:spcPct val="90000"/>
              </a:lnSpc>
              <a:spcBef>
                <a:spcPct val="0"/>
              </a:spcBef>
              <a:buClrTx/>
              <a:buSzTx/>
              <a:buFontTx/>
              <a:buNone/>
            </a:pPr>
            <a:r>
              <a:rPr lang="it-IT" sz="1200" b="1"/>
              <a:t>1</a:t>
            </a:r>
          </a:p>
        </p:txBody>
      </p:sp>
      <p:sp>
        <p:nvSpPr>
          <p:cNvPr id="604167" name="Rectangle 7"/>
          <p:cNvSpPr>
            <a:spLocks noChangeArrowheads="1"/>
          </p:cNvSpPr>
          <p:nvPr/>
        </p:nvSpPr>
        <p:spPr bwMode="auto">
          <a:xfrm>
            <a:off x="4251326" y="3371850"/>
            <a:ext cx="270909" cy="255968"/>
          </a:xfrm>
          <a:prstGeom prst="rect">
            <a:avLst/>
          </a:prstGeom>
          <a:noFill/>
          <a:ln w="50800">
            <a:noFill/>
            <a:miter lim="800000"/>
            <a:headEnd/>
            <a:tailEnd/>
          </a:ln>
          <a:effectLst/>
        </p:spPr>
        <p:txBody>
          <a:bodyPr wrap="none" lIns="90488" tIns="44450" rIns="90488" bIns="44450">
            <a:spAutoFit/>
          </a:bodyPr>
          <a:lstStyle/>
          <a:p>
            <a:pPr defTabSz="762000" eaLnBrk="0" hangingPunct="0">
              <a:lnSpc>
                <a:spcPct val="90000"/>
              </a:lnSpc>
              <a:spcBef>
                <a:spcPct val="0"/>
              </a:spcBef>
              <a:buClrTx/>
              <a:buSzTx/>
              <a:buFontTx/>
              <a:buNone/>
            </a:pPr>
            <a:r>
              <a:rPr lang="it-IT" sz="1200" b="1"/>
              <a:t>1</a:t>
            </a:r>
          </a:p>
        </p:txBody>
      </p:sp>
      <p:sp>
        <p:nvSpPr>
          <p:cNvPr id="604168" name="Rectangle 8"/>
          <p:cNvSpPr>
            <a:spLocks noChangeArrowheads="1"/>
          </p:cNvSpPr>
          <p:nvPr/>
        </p:nvSpPr>
        <p:spPr bwMode="auto">
          <a:xfrm>
            <a:off x="1520297" y="4441825"/>
            <a:ext cx="447239" cy="255968"/>
          </a:xfrm>
          <a:prstGeom prst="rect">
            <a:avLst/>
          </a:prstGeom>
          <a:noFill/>
          <a:ln w="50800">
            <a:noFill/>
            <a:miter lim="800000"/>
            <a:headEnd/>
            <a:tailEnd/>
          </a:ln>
          <a:effectLst/>
        </p:spPr>
        <p:txBody>
          <a:bodyPr wrap="none" lIns="90488" tIns="44450" rIns="90488" bIns="44450">
            <a:spAutoFit/>
          </a:bodyPr>
          <a:lstStyle/>
          <a:p>
            <a:pPr defTabSz="762000" eaLnBrk="0" hangingPunct="0">
              <a:lnSpc>
                <a:spcPct val="90000"/>
              </a:lnSpc>
              <a:spcBef>
                <a:spcPct val="0"/>
              </a:spcBef>
              <a:buClrTx/>
              <a:buSzTx/>
              <a:buFontTx/>
              <a:buNone/>
            </a:pPr>
            <a:r>
              <a:rPr lang="it-IT" sz="1200" b="1"/>
              <a:t>316</a:t>
            </a:r>
          </a:p>
        </p:txBody>
      </p:sp>
      <p:sp>
        <p:nvSpPr>
          <p:cNvPr id="604169" name="Rectangle 9"/>
          <p:cNvSpPr>
            <a:spLocks noChangeArrowheads="1"/>
          </p:cNvSpPr>
          <p:nvPr/>
        </p:nvSpPr>
        <p:spPr bwMode="auto">
          <a:xfrm>
            <a:off x="3802461" y="1695450"/>
            <a:ext cx="764634" cy="255968"/>
          </a:xfrm>
          <a:prstGeom prst="rect">
            <a:avLst/>
          </a:prstGeom>
          <a:noFill/>
          <a:ln w="50800">
            <a:noFill/>
            <a:miter lim="800000"/>
            <a:headEnd/>
            <a:tailEnd/>
          </a:ln>
          <a:effectLst/>
        </p:spPr>
        <p:txBody>
          <a:bodyPr wrap="none" lIns="90488" tIns="44450" rIns="90488" bIns="44450">
            <a:spAutoFit/>
          </a:bodyPr>
          <a:lstStyle/>
          <a:p>
            <a:pPr defTabSz="762000" eaLnBrk="0" hangingPunct="0">
              <a:lnSpc>
                <a:spcPct val="90000"/>
              </a:lnSpc>
              <a:spcBef>
                <a:spcPct val="0"/>
              </a:spcBef>
              <a:buClrTx/>
              <a:buSzTx/>
              <a:buFontTx/>
              <a:buNone/>
            </a:pPr>
            <a:r>
              <a:rPr lang="it-IT" sz="1200" b="1"/>
              <a:t>azimuth</a:t>
            </a:r>
          </a:p>
        </p:txBody>
      </p:sp>
      <p:sp>
        <p:nvSpPr>
          <p:cNvPr id="604170" name="Rectangle 10"/>
          <p:cNvSpPr>
            <a:spLocks noChangeArrowheads="1"/>
          </p:cNvSpPr>
          <p:nvPr/>
        </p:nvSpPr>
        <p:spPr bwMode="auto">
          <a:xfrm>
            <a:off x="3095625" y="3860800"/>
            <a:ext cx="597922" cy="255968"/>
          </a:xfrm>
          <a:prstGeom prst="rect">
            <a:avLst/>
          </a:prstGeom>
          <a:noFill/>
          <a:ln w="50800">
            <a:noFill/>
            <a:miter lim="800000"/>
            <a:headEnd/>
            <a:tailEnd/>
          </a:ln>
          <a:effectLst/>
        </p:spPr>
        <p:txBody>
          <a:bodyPr wrap="none" lIns="90488" tIns="44450" rIns="90488" bIns="44450">
            <a:spAutoFit/>
          </a:bodyPr>
          <a:lstStyle/>
          <a:p>
            <a:pPr defTabSz="762000" eaLnBrk="0" hangingPunct="0">
              <a:lnSpc>
                <a:spcPct val="90000"/>
              </a:lnSpc>
              <a:spcBef>
                <a:spcPct val="0"/>
              </a:spcBef>
              <a:buClrTx/>
              <a:buSzTx/>
              <a:buFontTx/>
              <a:buNone/>
            </a:pPr>
            <a:r>
              <a:rPr lang="it-IT" sz="1200" b="1"/>
              <a:t>range</a:t>
            </a:r>
          </a:p>
        </p:txBody>
      </p:sp>
      <p:sp>
        <p:nvSpPr>
          <p:cNvPr id="604171" name="Rectangle 11"/>
          <p:cNvSpPr>
            <a:spLocks noChangeArrowheads="1"/>
          </p:cNvSpPr>
          <p:nvPr/>
        </p:nvSpPr>
        <p:spPr bwMode="auto">
          <a:xfrm>
            <a:off x="271727" y="4606926"/>
            <a:ext cx="4609042" cy="1946275"/>
          </a:xfrm>
          <a:prstGeom prst="rect">
            <a:avLst/>
          </a:prstGeom>
          <a:noFill/>
          <a:ln w="50800">
            <a:noFill/>
            <a:miter lim="800000"/>
            <a:headEnd/>
            <a:tailEnd/>
          </a:ln>
          <a:effectLst/>
        </p:spPr>
        <p:txBody>
          <a:bodyPr lIns="90488" tIns="44450" rIns="90488" bIns="44450">
            <a:spAutoFit/>
          </a:bodyPr>
          <a:lstStyle/>
          <a:p>
            <a:pPr defTabSz="762000" eaLnBrk="0" hangingPunct="0">
              <a:lnSpc>
                <a:spcPct val="90000"/>
              </a:lnSpc>
              <a:spcBef>
                <a:spcPct val="0"/>
              </a:spcBef>
              <a:buClrTx/>
              <a:buSzTx/>
              <a:buFontTx/>
              <a:buNone/>
            </a:pPr>
            <a:r>
              <a:rPr lang="it-IT" sz="1800">
                <a:solidFill>
                  <a:srgbClr val="990000"/>
                </a:solidFill>
              </a:rPr>
              <a:t>VV polari</a:t>
            </a:r>
            <a:r>
              <a:rPr lang="en-GB" sz="1800">
                <a:solidFill>
                  <a:srgbClr val="990000"/>
                </a:solidFill>
              </a:rPr>
              <a:t>z</a:t>
            </a:r>
            <a:r>
              <a:rPr lang="it-IT" sz="1800">
                <a:solidFill>
                  <a:srgbClr val="990000"/>
                </a:solidFill>
              </a:rPr>
              <a:t>ation</a:t>
            </a:r>
          </a:p>
          <a:p>
            <a:pPr defTabSz="762000" eaLnBrk="0" hangingPunct="0">
              <a:lnSpc>
                <a:spcPct val="90000"/>
              </a:lnSpc>
              <a:spcBef>
                <a:spcPct val="0"/>
              </a:spcBef>
              <a:buClrTx/>
              <a:buSzTx/>
              <a:buFontTx/>
              <a:buNone/>
            </a:pPr>
            <a:endParaRPr lang="it-IT" sz="1800" u="sng"/>
          </a:p>
          <a:p>
            <a:pPr defTabSz="762000" eaLnBrk="0" hangingPunct="0">
              <a:lnSpc>
                <a:spcPct val="90000"/>
              </a:lnSpc>
              <a:spcBef>
                <a:spcPct val="0"/>
              </a:spcBef>
              <a:buClrTx/>
              <a:buSzTx/>
              <a:buFontTx/>
              <a:buNone/>
            </a:pPr>
            <a:r>
              <a:rPr lang="it-IT" sz="1800" u="sng"/>
              <a:t>Black areas</a:t>
            </a:r>
            <a:r>
              <a:rPr lang="it-IT" sz="1800"/>
              <a:t>: high reflectivity</a:t>
            </a:r>
          </a:p>
          <a:p>
            <a:pPr defTabSz="762000" eaLnBrk="0" hangingPunct="0">
              <a:lnSpc>
                <a:spcPct val="90000"/>
              </a:lnSpc>
              <a:spcBef>
                <a:spcPct val="0"/>
              </a:spcBef>
              <a:buClrTx/>
              <a:buSzTx/>
              <a:buFontTx/>
              <a:buNone/>
            </a:pPr>
            <a:r>
              <a:rPr lang="it-IT" sz="1800"/>
              <a:t>(buildings, fencelines, trees, bushes aligned along roads)</a:t>
            </a:r>
          </a:p>
          <a:p>
            <a:pPr defTabSz="762000" eaLnBrk="0" hangingPunct="0">
              <a:lnSpc>
                <a:spcPct val="45000"/>
              </a:lnSpc>
              <a:spcBef>
                <a:spcPct val="0"/>
              </a:spcBef>
              <a:buClrTx/>
              <a:buSzTx/>
              <a:buFontTx/>
              <a:buNone/>
            </a:pPr>
            <a:endParaRPr lang="it-IT" sz="1800"/>
          </a:p>
          <a:p>
            <a:pPr defTabSz="762000" eaLnBrk="0" hangingPunct="0">
              <a:lnSpc>
                <a:spcPct val="90000"/>
              </a:lnSpc>
              <a:spcBef>
                <a:spcPct val="0"/>
              </a:spcBef>
              <a:buClrTx/>
              <a:buSzTx/>
              <a:buFontTx/>
              <a:buNone/>
            </a:pPr>
            <a:r>
              <a:rPr lang="it-IT" sz="1800" u="sng"/>
              <a:t>White areas</a:t>
            </a:r>
            <a:r>
              <a:rPr lang="it-IT" sz="1800"/>
              <a:t>: low reflectivity </a:t>
            </a:r>
          </a:p>
          <a:p>
            <a:pPr defTabSz="762000" eaLnBrk="0" hangingPunct="0">
              <a:lnSpc>
                <a:spcPct val="90000"/>
              </a:lnSpc>
              <a:spcBef>
                <a:spcPct val="0"/>
              </a:spcBef>
              <a:buClrTx/>
              <a:buSzTx/>
              <a:buFontTx/>
              <a:buNone/>
            </a:pPr>
            <a:r>
              <a:rPr lang="it-IT" sz="1800"/>
              <a:t>(field surfaces)</a:t>
            </a:r>
          </a:p>
        </p:txBody>
      </p:sp>
      <p:sp>
        <p:nvSpPr>
          <p:cNvPr id="604172" name="Rectangle 12"/>
          <p:cNvSpPr>
            <a:spLocks noChangeArrowheads="1"/>
          </p:cNvSpPr>
          <p:nvPr/>
        </p:nvSpPr>
        <p:spPr bwMode="auto">
          <a:xfrm>
            <a:off x="2982119" y="4179888"/>
            <a:ext cx="1802482" cy="339067"/>
          </a:xfrm>
          <a:prstGeom prst="rect">
            <a:avLst/>
          </a:prstGeom>
          <a:noFill/>
          <a:ln w="50800">
            <a:noFill/>
            <a:miter lim="800000"/>
            <a:headEnd/>
            <a:tailEnd/>
          </a:ln>
          <a:effectLst/>
        </p:spPr>
        <p:txBody>
          <a:bodyPr wrap="none" lIns="90488" tIns="44450" rIns="90488" bIns="44450">
            <a:spAutoFit/>
          </a:bodyPr>
          <a:lstStyle/>
          <a:p>
            <a:pPr algn="ctr" defTabSz="762000" eaLnBrk="0" hangingPunct="0">
              <a:lnSpc>
                <a:spcPct val="90000"/>
              </a:lnSpc>
              <a:spcBef>
                <a:spcPct val="0"/>
              </a:spcBef>
              <a:buClrTx/>
              <a:buSzTx/>
              <a:buFontTx/>
              <a:buNone/>
            </a:pPr>
            <a:r>
              <a:rPr lang="it-IT" sz="1800" b="1" u="sng">
                <a:effectLst>
                  <a:outerShdw blurRad="38100" dist="38100" dir="2700000" algn="tl">
                    <a:srgbClr val="C0C0C0"/>
                  </a:outerShdw>
                </a:effectLst>
              </a:rPr>
              <a:t>3D clutter map</a:t>
            </a:r>
          </a:p>
        </p:txBody>
      </p:sp>
      <p:sp>
        <p:nvSpPr>
          <p:cNvPr id="604173" name="Rectangle 13"/>
          <p:cNvSpPr>
            <a:spLocks noChangeArrowheads="1"/>
          </p:cNvSpPr>
          <p:nvPr/>
        </p:nvSpPr>
        <p:spPr bwMode="auto">
          <a:xfrm>
            <a:off x="6779420" y="2422525"/>
            <a:ext cx="1866602" cy="339067"/>
          </a:xfrm>
          <a:prstGeom prst="rect">
            <a:avLst/>
          </a:prstGeom>
          <a:noFill/>
          <a:ln w="50800">
            <a:noFill/>
            <a:miter lim="800000"/>
            <a:headEnd/>
            <a:tailEnd/>
          </a:ln>
          <a:effectLst/>
        </p:spPr>
        <p:txBody>
          <a:bodyPr wrap="none" lIns="90488" tIns="44450" rIns="90488" bIns="44450">
            <a:spAutoFit/>
          </a:bodyPr>
          <a:lstStyle/>
          <a:p>
            <a:pPr algn="ctr" defTabSz="762000" eaLnBrk="0" hangingPunct="0">
              <a:lnSpc>
                <a:spcPct val="90000"/>
              </a:lnSpc>
              <a:spcBef>
                <a:spcPct val="0"/>
              </a:spcBef>
              <a:buClrTx/>
              <a:buSzTx/>
              <a:buFontTx/>
              <a:buNone/>
            </a:pPr>
            <a:r>
              <a:rPr lang="it-IT" sz="1800" b="1" u="sng">
                <a:effectLst>
                  <a:outerShdw blurRad="38100" dist="38100" dir="2700000" algn="tl">
                    <a:srgbClr val="C0C0C0"/>
                  </a:outerShdw>
                </a:effectLst>
              </a:rPr>
              <a:t>2D clutter map </a:t>
            </a:r>
          </a:p>
        </p:txBody>
      </p:sp>
      <p:sp>
        <p:nvSpPr>
          <p:cNvPr id="604174" name="Rectangle 14"/>
          <p:cNvSpPr>
            <a:spLocks noChangeArrowheads="1"/>
          </p:cNvSpPr>
          <p:nvPr/>
        </p:nvSpPr>
        <p:spPr bwMode="auto">
          <a:xfrm>
            <a:off x="5264283" y="1093788"/>
            <a:ext cx="4146417" cy="1308563"/>
          </a:xfrm>
          <a:prstGeom prst="rect">
            <a:avLst/>
          </a:prstGeom>
          <a:noFill/>
          <a:ln w="50800">
            <a:noFill/>
            <a:miter lim="800000"/>
            <a:headEnd/>
            <a:tailEnd/>
          </a:ln>
          <a:effectLst/>
        </p:spPr>
        <p:txBody>
          <a:bodyPr lIns="90488" tIns="44450" rIns="90488" bIns="44450">
            <a:spAutoFit/>
          </a:bodyPr>
          <a:lstStyle/>
          <a:p>
            <a:pPr algn="just" defTabSz="762000" eaLnBrk="0" hangingPunct="0">
              <a:lnSpc>
                <a:spcPct val="110000"/>
              </a:lnSpc>
              <a:spcBef>
                <a:spcPct val="0"/>
              </a:spcBef>
              <a:buClrTx/>
              <a:buSzTx/>
              <a:buFontTx/>
              <a:buNone/>
            </a:pPr>
            <a:r>
              <a:rPr lang="it-IT" b="1"/>
              <a:t>The illuminated area was covered by agricultural crops (83%), deciduous trees (11%), lakes (4%), and rural farm buildings (2%).</a:t>
            </a:r>
          </a:p>
        </p:txBody>
      </p:sp>
      <p:sp>
        <p:nvSpPr>
          <p:cNvPr id="604175" name="Line 15"/>
          <p:cNvSpPr>
            <a:spLocks noChangeShapeType="1"/>
          </p:cNvSpPr>
          <p:nvPr/>
        </p:nvSpPr>
        <p:spPr bwMode="auto">
          <a:xfrm>
            <a:off x="5639197" y="2760663"/>
            <a:ext cx="3300280" cy="0"/>
          </a:xfrm>
          <a:prstGeom prst="line">
            <a:avLst/>
          </a:prstGeom>
          <a:noFill/>
          <a:ln w="12700">
            <a:solidFill>
              <a:schemeClr val="tx1"/>
            </a:solidFill>
            <a:round/>
            <a:headEnd/>
            <a:tailEnd/>
          </a:ln>
          <a:effectLst/>
        </p:spPr>
        <p:txBody>
          <a:bodyPr/>
          <a:lstStyle/>
          <a:p>
            <a:endParaRPr lang="it-IT"/>
          </a:p>
        </p:txBody>
      </p:sp>
      <p:sp>
        <p:nvSpPr>
          <p:cNvPr id="604176" name="Line 16"/>
          <p:cNvSpPr>
            <a:spLocks noChangeShapeType="1"/>
          </p:cNvSpPr>
          <p:nvPr/>
        </p:nvSpPr>
        <p:spPr bwMode="auto">
          <a:xfrm>
            <a:off x="5649516" y="2773363"/>
            <a:ext cx="0" cy="3429000"/>
          </a:xfrm>
          <a:prstGeom prst="line">
            <a:avLst/>
          </a:prstGeom>
          <a:noFill/>
          <a:ln w="12700">
            <a:solidFill>
              <a:schemeClr val="tx1"/>
            </a:solidFill>
            <a:round/>
            <a:headEnd/>
            <a:tailEnd/>
          </a:ln>
          <a:effectLst/>
        </p:spPr>
        <p:txBody>
          <a:bodyPr/>
          <a:lstStyle/>
          <a:p>
            <a:endParaRPr lang="it-IT"/>
          </a:p>
        </p:txBody>
      </p:sp>
      <p:sp>
        <p:nvSpPr>
          <p:cNvPr id="604177" name="Rectangle 17"/>
          <p:cNvSpPr>
            <a:spLocks noChangeArrowheads="1"/>
          </p:cNvSpPr>
          <p:nvPr/>
        </p:nvSpPr>
        <p:spPr bwMode="auto">
          <a:xfrm>
            <a:off x="452406" y="247650"/>
            <a:ext cx="9411295" cy="444482"/>
          </a:xfrm>
          <a:prstGeom prst="rect">
            <a:avLst/>
          </a:prstGeom>
          <a:noFill/>
          <a:ln w="12700">
            <a:noFill/>
            <a:miter lim="800000"/>
            <a:headEnd/>
            <a:tailEnd/>
          </a:ln>
          <a:effectLst/>
        </p:spPr>
        <p:txBody>
          <a:bodyPr wrap="none" lIns="58738" tIns="23813" rIns="58738" bIns="23813">
            <a:spAutoFit/>
          </a:bodyPr>
          <a:lstStyle/>
          <a:p>
            <a:pPr>
              <a:lnSpc>
                <a:spcPct val="92000"/>
              </a:lnSpc>
              <a:spcBef>
                <a:spcPct val="50000"/>
              </a:spcBef>
              <a:buClrTx/>
              <a:buSzTx/>
              <a:buFontTx/>
              <a:buNone/>
            </a:pPr>
            <a:r>
              <a:rPr lang="it-IT" sz="2800" b="1" dirty="0" err="1">
                <a:solidFill>
                  <a:schemeClr val="accent1">
                    <a:lumMod val="50000"/>
                  </a:schemeClr>
                </a:solidFill>
                <a:effectLst>
                  <a:outerShdw blurRad="38100" dist="38100" dir="2700000" algn="tl">
                    <a:srgbClr val="C0C0C0"/>
                  </a:outerShdw>
                </a:effectLst>
                <a:cs typeface="Times New Roman" pitchFamily="18" charset="0"/>
              </a:rPr>
              <a:t>X-band</a:t>
            </a:r>
            <a:r>
              <a:rPr lang="it-IT" sz="2800" b="1" dirty="0">
                <a:solidFill>
                  <a:schemeClr val="accent1">
                    <a:lumMod val="50000"/>
                  </a:schemeClr>
                </a:solidFill>
                <a:effectLst>
                  <a:outerShdw blurRad="38100" dist="38100" dir="2700000" algn="tl">
                    <a:srgbClr val="C0C0C0"/>
                  </a:outerShdw>
                </a:effectLst>
                <a:cs typeface="Times New Roman" pitchFamily="18" charset="0"/>
              </a:rPr>
              <a:t> </a:t>
            </a:r>
            <a:r>
              <a:rPr lang="it-IT" sz="2800" b="1" dirty="0" err="1">
                <a:solidFill>
                  <a:schemeClr val="accent1">
                    <a:lumMod val="50000"/>
                  </a:schemeClr>
                </a:solidFill>
                <a:effectLst>
                  <a:outerShdw blurRad="38100" dist="38100" dir="2700000" algn="tl">
                    <a:srgbClr val="C0C0C0"/>
                  </a:outerShdw>
                </a:effectLst>
                <a:cs typeface="Times New Roman" pitchFamily="18" charset="0"/>
              </a:rPr>
              <a:t>ground</a:t>
            </a:r>
            <a:r>
              <a:rPr lang="it-IT" sz="2800" b="1" dirty="0">
                <a:solidFill>
                  <a:schemeClr val="accent1">
                    <a:lumMod val="50000"/>
                  </a:schemeClr>
                </a:solidFill>
                <a:effectLst>
                  <a:outerShdw blurRad="38100" dist="38100" dir="2700000" algn="tl">
                    <a:srgbClr val="C0C0C0"/>
                  </a:outerShdw>
                </a:effectLst>
                <a:cs typeface="Times New Roman" pitchFamily="18" charset="0"/>
              </a:rPr>
              <a:t> </a:t>
            </a:r>
            <a:r>
              <a:rPr lang="it-IT" sz="2800" b="1" dirty="0" err="1">
                <a:solidFill>
                  <a:schemeClr val="accent1">
                    <a:lumMod val="50000"/>
                  </a:schemeClr>
                </a:solidFill>
                <a:effectLst>
                  <a:outerShdw blurRad="38100" dist="38100" dir="2700000" algn="tl">
                    <a:srgbClr val="C0C0C0"/>
                  </a:outerShdw>
                </a:effectLst>
                <a:cs typeface="Times New Roman" pitchFamily="18" charset="0"/>
              </a:rPr>
              <a:t>clutter</a:t>
            </a:r>
            <a:r>
              <a:rPr lang="it-IT" sz="2800" b="1" dirty="0">
                <a:solidFill>
                  <a:schemeClr val="accent1">
                    <a:lumMod val="50000"/>
                  </a:schemeClr>
                </a:solidFill>
                <a:effectLst>
                  <a:outerShdw blurRad="38100" dist="38100" dir="2700000" algn="tl">
                    <a:srgbClr val="C0C0C0"/>
                  </a:outerShdw>
                </a:effectLst>
                <a:cs typeface="Times New Roman" pitchFamily="18" charset="0"/>
              </a:rPr>
              <a:t> data in open </a:t>
            </a:r>
            <a:r>
              <a:rPr lang="it-IT" sz="2800" b="1" dirty="0" err="1">
                <a:solidFill>
                  <a:schemeClr val="accent1">
                    <a:lumMod val="50000"/>
                  </a:schemeClr>
                </a:solidFill>
                <a:effectLst>
                  <a:outerShdw blurRad="38100" dist="38100" dir="2700000" algn="tl">
                    <a:srgbClr val="C0C0C0"/>
                  </a:outerShdw>
                </a:effectLst>
                <a:cs typeface="Times New Roman" pitchFamily="18" charset="0"/>
              </a:rPr>
              <a:t>agricultural</a:t>
            </a:r>
            <a:r>
              <a:rPr lang="it-IT" sz="2800" b="1" dirty="0">
                <a:solidFill>
                  <a:schemeClr val="accent1">
                    <a:lumMod val="50000"/>
                  </a:schemeClr>
                </a:solidFill>
                <a:effectLst>
                  <a:outerShdw blurRad="38100" dist="38100" dir="2700000" algn="tl">
                    <a:srgbClr val="C0C0C0"/>
                  </a:outerShdw>
                </a:effectLst>
                <a:cs typeface="Times New Roman" pitchFamily="18" charset="0"/>
              </a:rPr>
              <a:t> </a:t>
            </a:r>
            <a:r>
              <a:rPr lang="it-IT" sz="2800" b="1" dirty="0" err="1">
                <a:solidFill>
                  <a:schemeClr val="accent1">
                    <a:lumMod val="50000"/>
                  </a:schemeClr>
                </a:solidFill>
                <a:effectLst>
                  <a:outerShdw blurRad="38100" dist="38100" dir="2700000" algn="tl">
                    <a:srgbClr val="C0C0C0"/>
                  </a:outerShdw>
                </a:effectLst>
                <a:cs typeface="Times New Roman" pitchFamily="18" charset="0"/>
              </a:rPr>
              <a:t>terrain</a:t>
            </a:r>
            <a:endParaRPr lang="it-IT" sz="2800" b="1" dirty="0">
              <a:solidFill>
                <a:schemeClr val="accent1">
                  <a:lumMod val="50000"/>
                </a:schemeClr>
              </a:solidFill>
              <a:effectLst>
                <a:outerShdw blurRad="38100" dist="38100" dir="2700000" algn="tl">
                  <a:srgbClr val="C0C0C0"/>
                </a:outerShdw>
              </a:effectLst>
              <a:cs typeface="Times New Roman" pitchFamily="18" charset="0"/>
            </a:endParaRPr>
          </a:p>
        </p:txBody>
      </p:sp>
      <p:sp>
        <p:nvSpPr>
          <p:cNvPr id="604178" name="AutoShape 18"/>
          <p:cNvSpPr>
            <a:spLocks noChangeArrowheads="1"/>
          </p:cNvSpPr>
          <p:nvPr/>
        </p:nvSpPr>
        <p:spPr bwMode="auto">
          <a:xfrm>
            <a:off x="4562608" y="4699000"/>
            <a:ext cx="1014677" cy="1168400"/>
          </a:xfrm>
          <a:prstGeom prst="rightArrow">
            <a:avLst>
              <a:gd name="adj1" fmla="val 75000"/>
              <a:gd name="adj2" fmla="val 50005"/>
            </a:avLst>
          </a:prstGeom>
          <a:gradFill rotWithShape="0">
            <a:gsLst>
              <a:gs pos="0">
                <a:srgbClr val="FCFEB9"/>
              </a:gs>
              <a:gs pos="50000">
                <a:srgbClr val="FCFEB9">
                  <a:gamma/>
                  <a:shade val="29804"/>
                  <a:invGamma/>
                </a:srgbClr>
              </a:gs>
              <a:gs pos="100000">
                <a:srgbClr val="FCFEB9"/>
              </a:gs>
            </a:gsLst>
            <a:lin ang="2700000" scaled="1"/>
          </a:gradFill>
          <a:ln w="50800">
            <a:noFill/>
            <a:miter lim="800000"/>
            <a:headEnd/>
            <a:tailEnd/>
          </a:ln>
          <a:effectLst/>
        </p:spPr>
        <p:txBody>
          <a:bodyPr wrap="none" anchor="ctr"/>
          <a:lstStyle/>
          <a:p>
            <a:endParaRPr lang="it-IT"/>
          </a:p>
        </p:txBody>
      </p:sp>
      <p:sp>
        <p:nvSpPr>
          <p:cNvPr id="19" name="Segnaposto numero diapositiva 18"/>
          <p:cNvSpPr>
            <a:spLocks noGrp="1"/>
          </p:cNvSpPr>
          <p:nvPr>
            <p:ph type="sldNum" sz="quarter" idx="12"/>
          </p:nvPr>
        </p:nvSpPr>
        <p:spPr/>
        <p:txBody>
          <a:bodyPr/>
          <a:lstStyle/>
          <a:p>
            <a:fld id="{6294C92D-0306-4E69-9CD3-20855E849650}" type="slidenum">
              <a:rPr kumimoji="0" lang="en-US" smtClean="0"/>
              <a:pPr/>
              <a:t>107</a:t>
            </a:fld>
            <a:endParaRPr kumimoji="0" lang="en-US"/>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AutoShape 2"/>
          <p:cNvSpPr>
            <a:spLocks noChangeArrowheads="1"/>
          </p:cNvSpPr>
          <p:nvPr/>
        </p:nvSpPr>
        <p:spPr bwMode="auto">
          <a:xfrm>
            <a:off x="3585766" y="981076"/>
            <a:ext cx="5812896" cy="1655763"/>
          </a:xfrm>
          <a:prstGeom prst="roundRect">
            <a:avLst>
              <a:gd name="adj" fmla="val 12495"/>
            </a:avLst>
          </a:prstGeom>
          <a:solidFill>
            <a:srgbClr val="EDFCB6"/>
          </a:solidFill>
          <a:ln w="9525" algn="ctr">
            <a:solidFill>
              <a:schemeClr val="tx1"/>
            </a:solidFill>
            <a:round/>
            <a:headEnd/>
            <a:tailEnd/>
          </a:ln>
          <a:effectLst/>
        </p:spPr>
        <p:txBody>
          <a:bodyPr wrap="none" anchor="ctr"/>
          <a:lstStyle/>
          <a:p>
            <a:endParaRPr lang="it-IT"/>
          </a:p>
        </p:txBody>
      </p:sp>
      <p:sp>
        <p:nvSpPr>
          <p:cNvPr id="606211" name="Rectangle 3"/>
          <p:cNvSpPr>
            <a:spLocks noChangeArrowheads="1"/>
          </p:cNvSpPr>
          <p:nvPr/>
        </p:nvSpPr>
        <p:spPr bwMode="auto">
          <a:xfrm>
            <a:off x="1207294" y="1268414"/>
            <a:ext cx="2029354" cy="1036637"/>
          </a:xfrm>
          <a:prstGeom prst="rect">
            <a:avLst/>
          </a:prstGeom>
          <a:noFill/>
          <a:ln w="50800">
            <a:noFill/>
            <a:miter lim="800000"/>
            <a:headEnd/>
            <a:tailEnd/>
          </a:ln>
          <a:effectLst/>
        </p:spPr>
        <p:txBody>
          <a:bodyPr lIns="90488" tIns="44450" rIns="90488" bIns="44450">
            <a:spAutoFit/>
          </a:bodyPr>
          <a:lstStyle/>
          <a:p>
            <a:pPr defTabSz="762000" eaLnBrk="0" hangingPunct="0">
              <a:lnSpc>
                <a:spcPct val="115000"/>
              </a:lnSpc>
              <a:spcBef>
                <a:spcPct val="47000"/>
              </a:spcBef>
              <a:buClrTx/>
              <a:buSzTx/>
              <a:buFontTx/>
              <a:buNone/>
            </a:pPr>
            <a:r>
              <a:rPr lang="it-IT" sz="1800" dirty="0" err="1">
                <a:effectLst>
                  <a:outerShdw blurRad="38100" dist="38100" dir="2700000" algn="tl">
                    <a:srgbClr val="C0C0C0"/>
                  </a:outerShdw>
                </a:effectLst>
              </a:rPr>
              <a:t>Analysis</a:t>
            </a:r>
            <a:r>
              <a:rPr lang="it-IT" sz="1800" dirty="0">
                <a:effectLst>
                  <a:outerShdw blurRad="38100" dist="38100" dir="2700000" algn="tl">
                    <a:srgbClr val="C0C0C0"/>
                  </a:outerShdw>
                </a:effectLst>
              </a:rPr>
              <a:t> </a:t>
            </a:r>
            <a:r>
              <a:rPr lang="it-IT" sz="1800" dirty="0" err="1">
                <a:effectLst>
                  <a:outerShdw blurRad="38100" dist="38100" dir="2700000" algn="tl">
                    <a:srgbClr val="C0C0C0"/>
                  </a:outerShdw>
                </a:effectLst>
              </a:rPr>
              <a:t>of</a:t>
            </a:r>
            <a:r>
              <a:rPr lang="it-IT" sz="1800" dirty="0">
                <a:effectLst>
                  <a:outerShdw blurRad="38100" dist="38100" dir="2700000" algn="tl">
                    <a:srgbClr val="C0C0C0"/>
                  </a:outerShdw>
                </a:effectLst>
              </a:rPr>
              <a:t> I and Q </a:t>
            </a:r>
            <a:r>
              <a:rPr lang="it-IT" sz="1800" dirty="0" err="1">
                <a:effectLst>
                  <a:outerShdw blurRad="38100" dist="38100" dir="2700000" algn="tl">
                    <a:srgbClr val="C0C0C0"/>
                  </a:outerShdw>
                </a:effectLst>
              </a:rPr>
              <a:t>clutter</a:t>
            </a:r>
            <a:r>
              <a:rPr lang="it-IT" sz="1800" dirty="0">
                <a:effectLst>
                  <a:outerShdw blurRad="38100" dist="38100" dir="2700000" algn="tl">
                    <a:srgbClr val="C0C0C0"/>
                  </a:outerShdw>
                </a:effectLst>
              </a:rPr>
              <a:t> </a:t>
            </a:r>
            <a:r>
              <a:rPr lang="it-IT" sz="1800" dirty="0" err="1">
                <a:effectLst>
                  <a:outerShdw blurRad="38100" dist="38100" dir="2700000" algn="tl">
                    <a:srgbClr val="C0C0C0"/>
                  </a:outerShdw>
                </a:effectLst>
              </a:rPr>
              <a:t>components</a:t>
            </a:r>
            <a:endParaRPr lang="it-IT" sz="1800" dirty="0">
              <a:effectLst>
                <a:outerShdw blurRad="38100" dist="38100" dir="2700000" algn="tl">
                  <a:srgbClr val="C0C0C0"/>
                </a:outerShdw>
              </a:effectLst>
            </a:endParaRPr>
          </a:p>
        </p:txBody>
      </p:sp>
      <p:pic>
        <p:nvPicPr>
          <p:cNvPr id="606212" name="Picture 4"/>
          <p:cNvPicPr>
            <a:picLocks noChangeArrowheads="1"/>
          </p:cNvPicPr>
          <p:nvPr/>
        </p:nvPicPr>
        <p:blipFill>
          <a:blip r:embed="rId3"/>
          <a:srcRect/>
          <a:stretch>
            <a:fillRect/>
          </a:stretch>
        </p:blipFill>
        <p:spPr bwMode="auto">
          <a:xfrm>
            <a:off x="3879851" y="1524000"/>
            <a:ext cx="2234010" cy="952500"/>
          </a:xfrm>
          <a:prstGeom prst="rect">
            <a:avLst/>
          </a:prstGeom>
          <a:noFill/>
          <a:ln w="50800">
            <a:noFill/>
            <a:miter lim="800000"/>
            <a:headEnd/>
            <a:tailEnd/>
          </a:ln>
          <a:effectLst/>
        </p:spPr>
      </p:pic>
      <p:pic>
        <p:nvPicPr>
          <p:cNvPr id="606213" name="Picture 5"/>
          <p:cNvPicPr>
            <a:picLocks noChangeArrowheads="1"/>
          </p:cNvPicPr>
          <p:nvPr/>
        </p:nvPicPr>
        <p:blipFill>
          <a:blip r:embed="rId4"/>
          <a:srcRect/>
          <a:stretch>
            <a:fillRect/>
          </a:stretch>
        </p:blipFill>
        <p:spPr bwMode="auto">
          <a:xfrm>
            <a:off x="6686550" y="1524000"/>
            <a:ext cx="2438665" cy="952500"/>
          </a:xfrm>
          <a:prstGeom prst="rect">
            <a:avLst/>
          </a:prstGeom>
          <a:noFill/>
          <a:ln w="50800">
            <a:noFill/>
            <a:miter lim="800000"/>
            <a:headEnd/>
            <a:tailEnd/>
          </a:ln>
          <a:effectLst/>
        </p:spPr>
      </p:pic>
      <p:sp>
        <p:nvSpPr>
          <p:cNvPr id="606214" name="Rectangle 6"/>
          <p:cNvSpPr>
            <a:spLocks noChangeArrowheads="1"/>
          </p:cNvSpPr>
          <p:nvPr/>
        </p:nvSpPr>
        <p:spPr bwMode="auto">
          <a:xfrm>
            <a:off x="4474898" y="1049339"/>
            <a:ext cx="1351333" cy="366767"/>
          </a:xfrm>
          <a:prstGeom prst="rect">
            <a:avLst/>
          </a:prstGeom>
          <a:noFill/>
          <a:ln w="50800">
            <a:noFill/>
            <a:miter lim="800000"/>
            <a:headEnd/>
            <a:tailEnd/>
          </a:ln>
          <a:effectLst/>
        </p:spPr>
        <p:txBody>
          <a:bodyPr wrap="none" lIns="90488" tIns="44450" rIns="90488" bIns="44450">
            <a:spAutoFit/>
          </a:bodyPr>
          <a:lstStyle/>
          <a:p>
            <a:pPr defTabSz="762000" eaLnBrk="0" hangingPunct="0">
              <a:lnSpc>
                <a:spcPct val="90000"/>
              </a:lnSpc>
              <a:spcBef>
                <a:spcPct val="0"/>
              </a:spcBef>
              <a:buClrTx/>
              <a:buSzTx/>
              <a:buFontTx/>
              <a:buNone/>
            </a:pPr>
            <a:r>
              <a:rPr lang="it-IT" sz="2000" b="1"/>
              <a:t>Skewness</a:t>
            </a:r>
          </a:p>
        </p:txBody>
      </p:sp>
      <p:pic>
        <p:nvPicPr>
          <p:cNvPr id="606215" name="Picture 7"/>
          <p:cNvPicPr>
            <a:picLocks noChangeArrowheads="1"/>
          </p:cNvPicPr>
          <p:nvPr/>
        </p:nvPicPr>
        <p:blipFill>
          <a:blip r:embed="rId5"/>
          <a:srcRect/>
          <a:stretch>
            <a:fillRect/>
          </a:stretch>
        </p:blipFill>
        <p:spPr bwMode="auto">
          <a:xfrm>
            <a:off x="4237599" y="3241675"/>
            <a:ext cx="5358871" cy="2730500"/>
          </a:xfrm>
          <a:prstGeom prst="rect">
            <a:avLst/>
          </a:prstGeom>
          <a:solidFill>
            <a:srgbClr val="EAF6FC"/>
          </a:solidFill>
          <a:ln w="50800">
            <a:noFill/>
            <a:miter lim="800000"/>
            <a:headEnd/>
            <a:tailEnd/>
          </a:ln>
          <a:effectLst/>
        </p:spPr>
      </p:pic>
      <p:sp>
        <p:nvSpPr>
          <p:cNvPr id="606216" name="Rectangle 8"/>
          <p:cNvSpPr>
            <a:spLocks noChangeArrowheads="1"/>
          </p:cNvSpPr>
          <p:nvPr/>
        </p:nvSpPr>
        <p:spPr bwMode="auto">
          <a:xfrm>
            <a:off x="7329753" y="1054100"/>
            <a:ext cx="1178209" cy="366767"/>
          </a:xfrm>
          <a:prstGeom prst="rect">
            <a:avLst/>
          </a:prstGeom>
          <a:noFill/>
          <a:ln w="50800">
            <a:noFill/>
            <a:miter lim="800000"/>
            <a:headEnd/>
            <a:tailEnd/>
          </a:ln>
          <a:effectLst/>
        </p:spPr>
        <p:txBody>
          <a:bodyPr wrap="none" lIns="90488" tIns="44450" rIns="90488" bIns="44450">
            <a:spAutoFit/>
          </a:bodyPr>
          <a:lstStyle/>
          <a:p>
            <a:pPr defTabSz="762000" eaLnBrk="0" hangingPunct="0">
              <a:lnSpc>
                <a:spcPct val="90000"/>
              </a:lnSpc>
              <a:spcBef>
                <a:spcPct val="0"/>
              </a:spcBef>
              <a:buClrTx/>
              <a:buSzTx/>
              <a:buFontTx/>
              <a:buNone/>
            </a:pPr>
            <a:r>
              <a:rPr lang="it-IT" sz="2000" b="1"/>
              <a:t>Kurtosis</a:t>
            </a:r>
          </a:p>
        </p:txBody>
      </p:sp>
      <p:sp>
        <p:nvSpPr>
          <p:cNvPr id="606220" name="Rectangle 12"/>
          <p:cNvSpPr>
            <a:spLocks noChangeArrowheads="1"/>
          </p:cNvSpPr>
          <p:nvPr/>
        </p:nvSpPr>
        <p:spPr bwMode="auto">
          <a:xfrm>
            <a:off x="3952115" y="6018214"/>
            <a:ext cx="5250349" cy="366767"/>
          </a:xfrm>
          <a:prstGeom prst="rect">
            <a:avLst/>
          </a:prstGeom>
          <a:noFill/>
          <a:ln w="50800">
            <a:noFill/>
            <a:miter lim="800000"/>
            <a:headEnd/>
            <a:tailEnd/>
          </a:ln>
          <a:effectLst/>
        </p:spPr>
        <p:txBody>
          <a:bodyPr wrap="none" lIns="90488" tIns="44450" rIns="90488" bIns="44450">
            <a:spAutoFit/>
          </a:bodyPr>
          <a:lstStyle/>
          <a:p>
            <a:pPr defTabSz="762000" eaLnBrk="0" hangingPunct="0">
              <a:lnSpc>
                <a:spcPct val="90000"/>
              </a:lnSpc>
              <a:spcBef>
                <a:spcPct val="0"/>
              </a:spcBef>
              <a:buClrTx/>
              <a:buSzTx/>
              <a:buFontTx/>
              <a:buNone/>
            </a:pPr>
            <a:r>
              <a:rPr lang="it-IT" sz="2000"/>
              <a:t>for Gaussian clutter: Skewness=0, Kurtosis=0</a:t>
            </a:r>
          </a:p>
        </p:txBody>
      </p:sp>
      <p:grpSp>
        <p:nvGrpSpPr>
          <p:cNvPr id="2" name="Group 17"/>
          <p:cNvGrpSpPr>
            <a:grpSpLocks/>
          </p:cNvGrpSpPr>
          <p:nvPr/>
        </p:nvGrpSpPr>
        <p:grpSpPr bwMode="auto">
          <a:xfrm>
            <a:off x="3327829" y="4419601"/>
            <a:ext cx="1073150" cy="1857375"/>
            <a:chOff x="1617" y="2766"/>
            <a:chExt cx="624" cy="1170"/>
          </a:xfrm>
        </p:grpSpPr>
        <p:sp>
          <p:nvSpPr>
            <p:cNvPr id="606217" name="Line 9"/>
            <p:cNvSpPr>
              <a:spLocks noChangeShapeType="1"/>
            </p:cNvSpPr>
            <p:nvPr/>
          </p:nvSpPr>
          <p:spPr bwMode="auto">
            <a:xfrm>
              <a:off x="1617" y="2766"/>
              <a:ext cx="624" cy="0"/>
            </a:xfrm>
            <a:prstGeom prst="line">
              <a:avLst/>
            </a:prstGeom>
            <a:noFill/>
            <a:ln w="50800">
              <a:solidFill>
                <a:schemeClr val="hlink"/>
              </a:solidFill>
              <a:round/>
              <a:headEnd/>
              <a:tailEnd type="triangle" w="med" len="med"/>
            </a:ln>
            <a:effectLst/>
          </p:spPr>
          <p:txBody>
            <a:bodyPr/>
            <a:lstStyle/>
            <a:p>
              <a:endParaRPr lang="it-IT"/>
            </a:p>
          </p:txBody>
        </p:sp>
        <p:sp>
          <p:nvSpPr>
            <p:cNvPr id="606218" name="Line 10"/>
            <p:cNvSpPr>
              <a:spLocks noChangeShapeType="1"/>
            </p:cNvSpPr>
            <p:nvPr/>
          </p:nvSpPr>
          <p:spPr bwMode="auto">
            <a:xfrm>
              <a:off x="1617" y="3520"/>
              <a:ext cx="624" cy="0"/>
            </a:xfrm>
            <a:prstGeom prst="line">
              <a:avLst/>
            </a:prstGeom>
            <a:noFill/>
            <a:ln w="50800">
              <a:solidFill>
                <a:schemeClr val="hlink"/>
              </a:solidFill>
              <a:round/>
              <a:headEnd/>
              <a:tailEnd type="triangle" w="med" len="med"/>
            </a:ln>
            <a:effectLst/>
          </p:spPr>
          <p:txBody>
            <a:bodyPr/>
            <a:lstStyle/>
            <a:p>
              <a:endParaRPr lang="it-IT"/>
            </a:p>
          </p:txBody>
        </p:sp>
        <p:sp>
          <p:nvSpPr>
            <p:cNvPr id="606219" name="Line 11"/>
            <p:cNvSpPr>
              <a:spLocks noChangeShapeType="1"/>
            </p:cNvSpPr>
            <p:nvPr/>
          </p:nvSpPr>
          <p:spPr bwMode="auto">
            <a:xfrm>
              <a:off x="1632" y="2766"/>
              <a:ext cx="0" cy="1168"/>
            </a:xfrm>
            <a:prstGeom prst="line">
              <a:avLst/>
            </a:prstGeom>
            <a:noFill/>
            <a:ln w="50800">
              <a:solidFill>
                <a:schemeClr val="hlink"/>
              </a:solidFill>
              <a:round/>
              <a:headEnd/>
              <a:tailEnd/>
            </a:ln>
            <a:effectLst/>
          </p:spPr>
          <p:txBody>
            <a:bodyPr/>
            <a:lstStyle/>
            <a:p>
              <a:endParaRPr lang="it-IT"/>
            </a:p>
          </p:txBody>
        </p:sp>
        <p:sp>
          <p:nvSpPr>
            <p:cNvPr id="606221" name="Line 13"/>
            <p:cNvSpPr>
              <a:spLocks noChangeShapeType="1"/>
            </p:cNvSpPr>
            <p:nvPr/>
          </p:nvSpPr>
          <p:spPr bwMode="auto">
            <a:xfrm>
              <a:off x="1632" y="3936"/>
              <a:ext cx="288" cy="0"/>
            </a:xfrm>
            <a:prstGeom prst="line">
              <a:avLst/>
            </a:prstGeom>
            <a:noFill/>
            <a:ln w="50800">
              <a:solidFill>
                <a:schemeClr val="hlink"/>
              </a:solidFill>
              <a:round/>
              <a:headEnd/>
              <a:tailEnd/>
            </a:ln>
            <a:effectLst/>
          </p:spPr>
          <p:txBody>
            <a:bodyPr/>
            <a:lstStyle/>
            <a:p>
              <a:endParaRPr lang="it-IT"/>
            </a:p>
          </p:txBody>
        </p:sp>
      </p:grpSp>
      <p:sp>
        <p:nvSpPr>
          <p:cNvPr id="606222" name="Rectangle 14"/>
          <p:cNvSpPr>
            <a:spLocks noChangeArrowheads="1"/>
          </p:cNvSpPr>
          <p:nvPr/>
        </p:nvSpPr>
        <p:spPr bwMode="auto">
          <a:xfrm>
            <a:off x="523844" y="4572008"/>
            <a:ext cx="2947723" cy="1336263"/>
          </a:xfrm>
          <a:prstGeom prst="rect">
            <a:avLst/>
          </a:prstGeom>
          <a:solidFill>
            <a:schemeClr val="bg1"/>
          </a:solidFill>
          <a:ln w="3175">
            <a:solidFill>
              <a:schemeClr val="tx1"/>
            </a:solidFill>
            <a:miter lim="800000"/>
            <a:headEnd/>
            <a:tailEnd/>
          </a:ln>
          <a:effectLst/>
        </p:spPr>
        <p:txBody>
          <a:bodyPr lIns="90488" tIns="44450" rIns="90488" bIns="44450">
            <a:spAutoFit/>
          </a:bodyPr>
          <a:lstStyle/>
          <a:p>
            <a:pPr algn="ctr" defTabSz="762000" eaLnBrk="0" hangingPunct="0">
              <a:lnSpc>
                <a:spcPct val="90000"/>
              </a:lnSpc>
              <a:spcBef>
                <a:spcPct val="0"/>
              </a:spcBef>
              <a:buClrTx/>
              <a:buSzTx/>
              <a:buFontTx/>
              <a:buNone/>
            </a:pPr>
            <a:r>
              <a:rPr lang="it-IT" dirty="0" err="1">
                <a:effectLst>
                  <a:outerShdw blurRad="38100" dist="38100" dir="2700000" algn="tl">
                    <a:srgbClr val="000000">
                      <a:alpha val="43137"/>
                    </a:srgbClr>
                  </a:outerShdw>
                </a:effectLst>
              </a:rPr>
              <a:t>Skewness</a:t>
            </a:r>
            <a:r>
              <a:rPr lang="it-IT" dirty="0">
                <a:effectLst>
                  <a:outerShdw blurRad="38100" dist="38100" dir="2700000" algn="tl">
                    <a:srgbClr val="000000">
                      <a:alpha val="43137"/>
                    </a:srgbClr>
                  </a:outerShdw>
                </a:effectLst>
              </a:rPr>
              <a:t> = </a:t>
            </a:r>
            <a:r>
              <a:rPr lang="it-IT" dirty="0" err="1">
                <a:effectLst>
                  <a:outerShdw blurRad="38100" dist="38100" dir="2700000" algn="tl">
                    <a:srgbClr val="000000">
                      <a:alpha val="43137"/>
                    </a:srgbClr>
                  </a:outerShdw>
                </a:effectLst>
              </a:rPr>
              <a:t>degree</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of</a:t>
            </a:r>
            <a:r>
              <a:rPr lang="it-IT" dirty="0">
                <a:effectLst>
                  <a:outerShdw blurRad="38100" dist="38100" dir="2700000" algn="tl">
                    <a:srgbClr val="000000">
                      <a:alpha val="43137"/>
                    </a:srgbClr>
                  </a:outerShdw>
                </a:effectLst>
              </a:rPr>
              <a:t> </a:t>
            </a:r>
            <a:r>
              <a:rPr lang="it-IT" dirty="0" err="1">
                <a:effectLst>
                  <a:outerShdw blurRad="38100" dist="38100" dir="2700000" algn="tl">
                    <a:srgbClr val="000000">
                      <a:alpha val="43137"/>
                    </a:srgbClr>
                  </a:outerShdw>
                </a:effectLst>
              </a:rPr>
              <a:t>asymmetry</a:t>
            </a:r>
            <a:endParaRPr lang="it-IT" dirty="0">
              <a:effectLst>
                <a:outerShdw blurRad="38100" dist="38100" dir="2700000" algn="tl">
                  <a:srgbClr val="000000">
                    <a:alpha val="43137"/>
                  </a:srgbClr>
                </a:outerShdw>
              </a:effectLst>
            </a:endParaRPr>
          </a:p>
          <a:p>
            <a:pPr algn="ctr" defTabSz="762000" eaLnBrk="0" hangingPunct="0">
              <a:lnSpc>
                <a:spcPct val="90000"/>
              </a:lnSpc>
              <a:spcBef>
                <a:spcPct val="0"/>
              </a:spcBef>
              <a:buClrTx/>
              <a:buSzTx/>
              <a:buFontTx/>
              <a:buNone/>
            </a:pPr>
            <a:r>
              <a:rPr lang="it-IT" dirty="0">
                <a:effectLst>
                  <a:outerShdw blurRad="38100" dist="38100" dir="2700000" algn="tl">
                    <a:srgbClr val="000000">
                      <a:alpha val="43137"/>
                    </a:srgbClr>
                  </a:outerShdw>
                </a:effectLst>
              </a:rPr>
              <a:t> </a:t>
            </a:r>
          </a:p>
          <a:p>
            <a:pPr algn="ctr" defTabSz="762000" eaLnBrk="0" hangingPunct="0">
              <a:lnSpc>
                <a:spcPct val="90000"/>
              </a:lnSpc>
              <a:spcBef>
                <a:spcPct val="0"/>
              </a:spcBef>
              <a:buClrTx/>
              <a:buSzTx/>
              <a:buFontTx/>
              <a:buNone/>
            </a:pPr>
            <a:r>
              <a:rPr lang="it-IT" dirty="0" err="1">
                <a:effectLst>
                  <a:outerShdw blurRad="38100" dist="38100" dir="2700000" algn="tl">
                    <a:srgbClr val="000000">
                      <a:alpha val="43137"/>
                    </a:srgbClr>
                  </a:outerShdw>
                </a:effectLst>
              </a:rPr>
              <a:t>Kurtosis</a:t>
            </a:r>
            <a:r>
              <a:rPr lang="it-IT" dirty="0">
                <a:effectLst>
                  <a:outerShdw blurRad="38100" dist="38100" dir="2700000" algn="tl">
                    <a:srgbClr val="000000">
                      <a:alpha val="43137"/>
                    </a:srgbClr>
                  </a:outerShdw>
                </a:effectLst>
              </a:rPr>
              <a:t> = relative </a:t>
            </a:r>
            <a:r>
              <a:rPr lang="it-IT" dirty="0" err="1">
                <a:effectLst>
                  <a:outerShdw blurRad="38100" dist="38100" dir="2700000" algn="tl">
                    <a:srgbClr val="000000">
                      <a:alpha val="43137"/>
                    </a:srgbClr>
                  </a:outerShdw>
                </a:effectLst>
              </a:rPr>
              <a:t>peakedness</a:t>
            </a:r>
            <a:r>
              <a:rPr lang="it-IT" dirty="0">
                <a:effectLst>
                  <a:outerShdw blurRad="38100" dist="38100" dir="2700000" algn="tl">
                    <a:srgbClr val="000000">
                      <a:alpha val="43137"/>
                    </a:srgbClr>
                  </a:outerShdw>
                </a:effectLst>
              </a:rPr>
              <a:t> or </a:t>
            </a:r>
            <a:r>
              <a:rPr lang="it-IT" dirty="0" err="1">
                <a:effectLst>
                  <a:outerShdw blurRad="38100" dist="38100" dir="2700000" algn="tl">
                    <a:srgbClr val="000000">
                      <a:alpha val="43137"/>
                    </a:srgbClr>
                  </a:outerShdw>
                </a:effectLst>
              </a:rPr>
              <a:t>flatness</a:t>
            </a:r>
            <a:endParaRPr lang="it-IT" dirty="0">
              <a:effectLst>
                <a:outerShdw blurRad="38100" dist="38100" dir="2700000" algn="tl">
                  <a:srgbClr val="000000">
                    <a:alpha val="43137"/>
                  </a:srgbClr>
                </a:outerShdw>
              </a:effectLst>
            </a:endParaRPr>
          </a:p>
        </p:txBody>
      </p:sp>
      <p:sp>
        <p:nvSpPr>
          <p:cNvPr id="606223" name="Rectangle 15"/>
          <p:cNvSpPr>
            <a:spLocks noChangeArrowheads="1"/>
          </p:cNvSpPr>
          <p:nvPr/>
        </p:nvSpPr>
        <p:spPr bwMode="auto">
          <a:xfrm>
            <a:off x="1452538" y="252414"/>
            <a:ext cx="8254247" cy="444482"/>
          </a:xfrm>
          <a:prstGeom prst="rect">
            <a:avLst/>
          </a:prstGeom>
          <a:noFill/>
          <a:ln w="12700">
            <a:noFill/>
            <a:miter lim="800000"/>
            <a:headEnd/>
            <a:tailEnd/>
          </a:ln>
          <a:effectLst/>
        </p:spPr>
        <p:txBody>
          <a:bodyPr wrap="none" lIns="58738" tIns="23813" rIns="58738" bIns="23813">
            <a:spAutoFit/>
          </a:bodyPr>
          <a:lstStyle/>
          <a:p>
            <a:pPr>
              <a:lnSpc>
                <a:spcPct val="92000"/>
              </a:lnSpc>
              <a:spcBef>
                <a:spcPct val="50000"/>
              </a:spcBef>
            </a:pPr>
            <a:r>
              <a:rPr lang="en-GB" sz="2800" b="1" dirty="0">
                <a:solidFill>
                  <a:schemeClr val="accent1">
                    <a:lumMod val="50000"/>
                  </a:schemeClr>
                </a:solidFill>
                <a:effectLst>
                  <a:outerShdw blurRad="38100" dist="38100" dir="2700000" algn="tl">
                    <a:srgbClr val="C0C0C0"/>
                  </a:outerShdw>
                </a:effectLst>
                <a:cs typeface="Times New Roman" pitchFamily="18" charset="0"/>
              </a:rPr>
              <a:t>Ground clutter data analysis: agricultural terrain</a:t>
            </a:r>
          </a:p>
        </p:txBody>
      </p:sp>
      <p:sp>
        <p:nvSpPr>
          <p:cNvPr id="17" name="Segnaposto numero diapositiva 16"/>
          <p:cNvSpPr>
            <a:spLocks noGrp="1"/>
          </p:cNvSpPr>
          <p:nvPr>
            <p:ph type="sldNum" sz="quarter" idx="12"/>
          </p:nvPr>
        </p:nvSpPr>
        <p:spPr/>
        <p:txBody>
          <a:bodyPr/>
          <a:lstStyle/>
          <a:p>
            <a:fld id="{6294C92D-0306-4E69-9CD3-20855E849650}" type="slidenum">
              <a:rPr kumimoji="0" lang="en-US" smtClean="0"/>
              <a:pPr/>
              <a:t>108</a:t>
            </a:fld>
            <a:endParaRPr kumimoji="0" lang="en-US"/>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60" name="Rectangle 4"/>
          <p:cNvSpPr>
            <a:spLocks noChangeArrowheads="1"/>
          </p:cNvSpPr>
          <p:nvPr/>
        </p:nvSpPr>
        <p:spPr bwMode="auto">
          <a:xfrm>
            <a:off x="4870749" y="1009651"/>
            <a:ext cx="5011473" cy="1533525"/>
          </a:xfrm>
          <a:prstGeom prst="rect">
            <a:avLst/>
          </a:prstGeom>
          <a:noFill/>
          <a:ln w="50800">
            <a:noFill/>
            <a:miter lim="800000"/>
            <a:headEnd/>
            <a:tailEnd/>
          </a:ln>
          <a:effectLst/>
        </p:spPr>
        <p:txBody>
          <a:bodyPr lIns="90488" tIns="44450" rIns="90488" bIns="44450">
            <a:spAutoFit/>
          </a:bodyPr>
          <a:lstStyle/>
          <a:p>
            <a:pPr algn="ctr" defTabSz="762000" eaLnBrk="0" hangingPunct="0">
              <a:lnSpc>
                <a:spcPct val="105000"/>
              </a:lnSpc>
              <a:spcBef>
                <a:spcPct val="0"/>
              </a:spcBef>
              <a:buClrTx/>
              <a:buSzTx/>
              <a:buFontTx/>
              <a:buNone/>
            </a:pPr>
            <a:r>
              <a:rPr lang="it-IT" sz="1800" dirty="0"/>
              <a:t>The </a:t>
            </a:r>
            <a:r>
              <a:rPr lang="it-IT" sz="1800" dirty="0" err="1"/>
              <a:t>analysis</a:t>
            </a:r>
            <a:r>
              <a:rPr lang="it-IT" sz="1800" dirty="0"/>
              <a:t>, </a:t>
            </a:r>
            <a:r>
              <a:rPr lang="it-IT" sz="1800" dirty="0" err="1"/>
              <a:t>performed</a:t>
            </a:r>
            <a:r>
              <a:rPr lang="it-IT" sz="1800" dirty="0"/>
              <a:t> on </a:t>
            </a:r>
            <a:r>
              <a:rPr lang="it-IT" sz="1800" dirty="0" err="1"/>
              <a:t>each</a:t>
            </a:r>
            <a:r>
              <a:rPr lang="it-IT" sz="1800" dirty="0"/>
              <a:t> </a:t>
            </a:r>
            <a:r>
              <a:rPr lang="it-IT" sz="1800" dirty="0" err="1"/>
              <a:t>range</a:t>
            </a:r>
            <a:r>
              <a:rPr lang="it-IT" sz="1800" dirty="0"/>
              <a:t> </a:t>
            </a:r>
            <a:r>
              <a:rPr lang="it-IT" sz="1800" dirty="0" err="1"/>
              <a:t>interval</a:t>
            </a:r>
            <a:r>
              <a:rPr lang="it-IT" sz="1800" dirty="0"/>
              <a:t> </a:t>
            </a:r>
            <a:r>
              <a:rPr lang="it-IT" sz="1800" dirty="0" err="1"/>
              <a:t>has</a:t>
            </a:r>
            <a:r>
              <a:rPr lang="it-IT" sz="1800" dirty="0"/>
              <a:t> </a:t>
            </a:r>
            <a:r>
              <a:rPr lang="it-IT" sz="1800" dirty="0" err="1"/>
              <a:t>shown</a:t>
            </a:r>
            <a:r>
              <a:rPr lang="it-IT" sz="1800" dirty="0"/>
              <a:t> </a:t>
            </a:r>
            <a:r>
              <a:rPr lang="it-IT" sz="1800" dirty="0" err="1"/>
              <a:t>that</a:t>
            </a:r>
            <a:r>
              <a:rPr lang="it-IT" sz="1800" dirty="0"/>
              <a:t> I and Q </a:t>
            </a:r>
            <a:r>
              <a:rPr lang="it-IT" sz="1800" dirty="0" err="1"/>
              <a:t>PDFs</a:t>
            </a:r>
            <a:r>
              <a:rPr lang="it-IT" sz="1800" dirty="0"/>
              <a:t> deviate </a:t>
            </a:r>
            <a:r>
              <a:rPr lang="it-IT" sz="1800" dirty="0" err="1"/>
              <a:t>considerably</a:t>
            </a:r>
            <a:r>
              <a:rPr lang="it-IT" sz="1800" dirty="0"/>
              <a:t> </a:t>
            </a:r>
            <a:r>
              <a:rPr lang="it-IT" sz="1800" dirty="0" err="1"/>
              <a:t>from</a:t>
            </a:r>
            <a:r>
              <a:rPr lang="it-IT" sz="1800" dirty="0"/>
              <a:t> </a:t>
            </a:r>
            <a:r>
              <a:rPr lang="it-IT" sz="1800" dirty="0" err="1"/>
              <a:t>Gaussian</a:t>
            </a:r>
            <a:r>
              <a:rPr lang="it-IT" sz="1800" dirty="0"/>
              <a:t>:</a:t>
            </a:r>
          </a:p>
          <a:p>
            <a:pPr algn="ctr" defTabSz="762000" eaLnBrk="0" hangingPunct="0">
              <a:lnSpc>
                <a:spcPct val="105000"/>
              </a:lnSpc>
              <a:spcBef>
                <a:spcPct val="0"/>
              </a:spcBef>
              <a:buClrTx/>
              <a:buSzTx/>
              <a:buFontTx/>
              <a:buNone/>
            </a:pPr>
            <a:r>
              <a:rPr lang="it-IT" sz="1800" b="1" dirty="0"/>
              <a:t>the </a:t>
            </a:r>
            <a:r>
              <a:rPr lang="it-IT" sz="1800" b="1" dirty="0" err="1"/>
              <a:t>clutter</a:t>
            </a:r>
            <a:r>
              <a:rPr lang="it-IT" sz="1800" b="1" dirty="0"/>
              <a:t> </a:t>
            </a:r>
            <a:r>
              <a:rPr lang="it-IT" sz="1800" b="1" dirty="0" err="1"/>
              <a:t>amplitude</a:t>
            </a:r>
            <a:r>
              <a:rPr lang="it-IT" sz="1800" b="1" dirty="0"/>
              <a:t> </a:t>
            </a:r>
            <a:r>
              <a:rPr lang="it-IT" sz="1800" b="1" dirty="0" err="1"/>
              <a:t>is</a:t>
            </a:r>
            <a:r>
              <a:rPr lang="it-IT" sz="1800" b="1" dirty="0"/>
              <a:t> </a:t>
            </a:r>
            <a:r>
              <a:rPr lang="it-IT" sz="1800" b="1" dirty="0" err="1"/>
              <a:t>not</a:t>
            </a:r>
            <a:r>
              <a:rPr lang="it-IT" sz="1800" b="1" dirty="0"/>
              <a:t> </a:t>
            </a:r>
            <a:r>
              <a:rPr lang="it-IT" sz="1800" b="1" dirty="0" err="1"/>
              <a:t>Rayleigh</a:t>
            </a:r>
            <a:r>
              <a:rPr lang="it-IT" sz="1800" b="1" dirty="0"/>
              <a:t> </a:t>
            </a:r>
            <a:r>
              <a:rPr lang="it-IT" sz="1800" b="1" dirty="0" err="1"/>
              <a:t>distributed</a:t>
            </a:r>
            <a:endParaRPr lang="it-IT" sz="1800" b="1" dirty="0"/>
          </a:p>
        </p:txBody>
      </p:sp>
      <p:sp>
        <p:nvSpPr>
          <p:cNvPr id="608261" name="Rectangle 5"/>
          <p:cNvSpPr>
            <a:spLocks noChangeArrowheads="1"/>
          </p:cNvSpPr>
          <p:nvPr/>
        </p:nvSpPr>
        <p:spPr bwMode="auto">
          <a:xfrm>
            <a:off x="1138109" y="4927600"/>
            <a:ext cx="4314957" cy="962315"/>
          </a:xfrm>
          <a:prstGeom prst="rect">
            <a:avLst/>
          </a:prstGeom>
          <a:noFill/>
          <a:ln w="50800">
            <a:noFill/>
            <a:miter lim="800000"/>
            <a:headEnd/>
            <a:tailEnd/>
          </a:ln>
          <a:effectLst/>
        </p:spPr>
        <p:txBody>
          <a:bodyPr lIns="90488" tIns="44450" rIns="90488" bIns="44450">
            <a:spAutoFit/>
          </a:bodyPr>
          <a:lstStyle/>
          <a:p>
            <a:pPr algn="ctr" defTabSz="762000" eaLnBrk="0" hangingPunct="0">
              <a:lnSpc>
                <a:spcPct val="105000"/>
              </a:lnSpc>
              <a:spcBef>
                <a:spcPct val="0"/>
              </a:spcBef>
              <a:buClrTx/>
              <a:buSzTx/>
              <a:buFontTx/>
              <a:buNone/>
            </a:pPr>
            <a:r>
              <a:rPr lang="it-IT" sz="1800" b="1" dirty="0"/>
              <a:t>The </a:t>
            </a:r>
            <a:r>
              <a:rPr lang="it-IT" sz="1800" b="1" dirty="0" err="1"/>
              <a:t>phase</a:t>
            </a:r>
            <a:r>
              <a:rPr lang="it-IT" sz="1800" b="1" dirty="0"/>
              <a:t> </a:t>
            </a:r>
            <a:r>
              <a:rPr lang="it-IT" sz="1800" b="1" dirty="0" err="1"/>
              <a:t>is</a:t>
            </a:r>
            <a:r>
              <a:rPr lang="it-IT" sz="1800" b="1" dirty="0"/>
              <a:t> </a:t>
            </a:r>
            <a:r>
              <a:rPr lang="it-IT" sz="1800" b="1" dirty="0" err="1"/>
              <a:t>uniformly</a:t>
            </a:r>
            <a:r>
              <a:rPr lang="it-IT" sz="1800" b="1" dirty="0"/>
              <a:t> </a:t>
            </a:r>
            <a:r>
              <a:rPr lang="it-IT" sz="1800" b="1" dirty="0" err="1"/>
              <a:t>distributed</a:t>
            </a:r>
            <a:r>
              <a:rPr lang="it-IT" sz="1800" b="1" dirty="0"/>
              <a:t> </a:t>
            </a:r>
          </a:p>
          <a:p>
            <a:pPr algn="ctr" defTabSz="762000" eaLnBrk="0" hangingPunct="0">
              <a:lnSpc>
                <a:spcPct val="105000"/>
              </a:lnSpc>
              <a:spcBef>
                <a:spcPct val="0"/>
              </a:spcBef>
              <a:buClrTx/>
              <a:buSzTx/>
              <a:buFontTx/>
              <a:buNone/>
            </a:pPr>
            <a:r>
              <a:rPr lang="it-IT" sz="1800" dirty="0"/>
              <a:t>(</a:t>
            </a:r>
            <a:r>
              <a:rPr lang="it-IT" sz="1800" dirty="0" err="1"/>
              <a:t>it</a:t>
            </a:r>
            <a:r>
              <a:rPr lang="it-IT" sz="1800" dirty="0"/>
              <a:t> </a:t>
            </a:r>
            <a:r>
              <a:rPr lang="it-IT" sz="1800" dirty="0" err="1"/>
              <a:t>may</a:t>
            </a:r>
            <a:r>
              <a:rPr lang="it-IT" sz="1800" dirty="0"/>
              <a:t> </a:t>
            </a:r>
            <a:r>
              <a:rPr lang="it-IT" sz="1800" dirty="0" err="1"/>
              <a:t>be</a:t>
            </a:r>
            <a:r>
              <a:rPr lang="it-IT" sz="1800" dirty="0"/>
              <a:t> </a:t>
            </a:r>
            <a:r>
              <a:rPr lang="it-IT" sz="1800" dirty="0" err="1"/>
              <a:t>not</a:t>
            </a:r>
            <a:r>
              <a:rPr lang="it-IT" sz="1800" dirty="0"/>
              <a:t> </a:t>
            </a:r>
            <a:r>
              <a:rPr lang="it-IT" sz="1800" dirty="0" err="1"/>
              <a:t>for</a:t>
            </a:r>
            <a:r>
              <a:rPr lang="it-IT" sz="1800" dirty="0"/>
              <a:t> DC offset, </a:t>
            </a:r>
            <a:r>
              <a:rPr lang="it-IT" sz="1800" dirty="0" err="1"/>
              <a:t>quantization</a:t>
            </a:r>
            <a:r>
              <a:rPr lang="it-IT" sz="1800" dirty="0"/>
              <a:t> </a:t>
            </a:r>
            <a:r>
              <a:rPr lang="it-IT" sz="1800" dirty="0" err="1"/>
              <a:t>effects</a:t>
            </a:r>
            <a:r>
              <a:rPr lang="it-IT" sz="1800" dirty="0"/>
              <a:t>, etc.)</a:t>
            </a:r>
          </a:p>
        </p:txBody>
      </p:sp>
      <p:pic>
        <p:nvPicPr>
          <p:cNvPr id="608262" name="Picture 6" descr="pippo"/>
          <p:cNvPicPr>
            <a:picLocks noChangeAspect="1" noChangeArrowheads="1"/>
          </p:cNvPicPr>
          <p:nvPr/>
        </p:nvPicPr>
        <p:blipFill>
          <a:blip r:embed="rId3"/>
          <a:srcRect/>
          <a:stretch>
            <a:fillRect/>
          </a:stretch>
        </p:blipFill>
        <p:spPr bwMode="auto">
          <a:xfrm>
            <a:off x="300170" y="838200"/>
            <a:ext cx="4724268" cy="3951288"/>
          </a:xfrm>
          <a:prstGeom prst="rect">
            <a:avLst/>
          </a:prstGeom>
          <a:solidFill>
            <a:schemeClr val="bg1"/>
          </a:solidFill>
        </p:spPr>
      </p:pic>
      <p:pic>
        <p:nvPicPr>
          <p:cNvPr id="608263" name="Picture 7" descr="pippo"/>
          <p:cNvPicPr>
            <a:picLocks noChangeAspect="1" noChangeArrowheads="1"/>
          </p:cNvPicPr>
          <p:nvPr/>
        </p:nvPicPr>
        <p:blipFill>
          <a:blip r:embed="rId4"/>
          <a:srcRect/>
          <a:stretch>
            <a:fillRect/>
          </a:stretch>
        </p:blipFill>
        <p:spPr bwMode="auto">
          <a:xfrm>
            <a:off x="5074478" y="2752748"/>
            <a:ext cx="4736306" cy="3962400"/>
          </a:xfrm>
          <a:prstGeom prst="rect">
            <a:avLst/>
          </a:prstGeom>
          <a:noFill/>
        </p:spPr>
      </p:pic>
      <p:sp>
        <p:nvSpPr>
          <p:cNvPr id="608264" name="Rectangle 8"/>
          <p:cNvSpPr>
            <a:spLocks noChangeArrowheads="1"/>
          </p:cNvSpPr>
          <p:nvPr/>
        </p:nvSpPr>
        <p:spPr bwMode="auto">
          <a:xfrm>
            <a:off x="4738686" y="142852"/>
            <a:ext cx="4871912" cy="444482"/>
          </a:xfrm>
          <a:prstGeom prst="rect">
            <a:avLst/>
          </a:prstGeom>
          <a:noFill/>
          <a:ln w="12700">
            <a:noFill/>
            <a:miter lim="800000"/>
            <a:headEnd/>
            <a:tailEnd/>
          </a:ln>
          <a:effectLst/>
        </p:spPr>
        <p:txBody>
          <a:bodyPr wrap="none" lIns="58738" tIns="23813" rIns="58738" bIns="23813">
            <a:spAutoFit/>
          </a:bodyPr>
          <a:lstStyle/>
          <a:p>
            <a:pPr>
              <a:lnSpc>
                <a:spcPct val="92000"/>
              </a:lnSpc>
              <a:spcBef>
                <a:spcPct val="50000"/>
              </a:spcBef>
              <a:buClrTx/>
              <a:buSzTx/>
              <a:buFontTx/>
              <a:buNone/>
            </a:pPr>
            <a:r>
              <a:rPr lang="en-GB" sz="2800" b="1" dirty="0">
                <a:solidFill>
                  <a:schemeClr val="accent1">
                    <a:lumMod val="50000"/>
                  </a:schemeClr>
                </a:solidFill>
                <a:effectLst>
                  <a:outerShdw blurRad="38100" dist="38100" dir="2700000" algn="tl">
                    <a:srgbClr val="C0C0C0"/>
                  </a:outerShdw>
                </a:effectLst>
                <a:cs typeface="Times New Roman" pitchFamily="18" charset="0"/>
              </a:rPr>
              <a:t>Ground clutter data analysis</a:t>
            </a:r>
          </a:p>
        </p:txBody>
      </p:sp>
      <p:sp>
        <p:nvSpPr>
          <p:cNvPr id="7" name="Segnaposto numero diapositiva 6"/>
          <p:cNvSpPr>
            <a:spLocks noGrp="1"/>
          </p:cNvSpPr>
          <p:nvPr>
            <p:ph type="sldNum" sz="quarter" idx="12"/>
          </p:nvPr>
        </p:nvSpPr>
        <p:spPr/>
        <p:txBody>
          <a:bodyPr/>
          <a:lstStyle/>
          <a:p>
            <a:fld id="{6294C92D-0306-4E69-9CD3-20855E849650}" type="slidenum">
              <a:rPr kumimoji="0" lang="en-US" smtClean="0"/>
              <a:pPr/>
              <a:t>109</a:t>
            </a:fld>
            <a:endParaRPr kumimoji="0" lang="en-US"/>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3" name="Rectangle 3"/>
          <p:cNvSpPr>
            <a:spLocks noGrp="1" noChangeArrowheads="1"/>
          </p:cNvSpPr>
          <p:nvPr>
            <p:ph type="title"/>
          </p:nvPr>
        </p:nvSpPr>
        <p:spPr bwMode="auto">
          <a:xfrm>
            <a:off x="1129904" y="188913"/>
            <a:ext cx="2696251" cy="585418"/>
          </a:xfrm>
          <a:ln cap="flat" algn="ctr">
            <a:miter lim="800000"/>
            <a:headEnd/>
            <a:tailEnd/>
          </a:ln>
        </p:spPr>
        <p:txBody>
          <a:bodyPr vert="horz" wrap="none" lIns="92075" tIns="46038" rIns="92075" bIns="46038" numCol="1" anchor="t" anchorCtr="0" compatLnSpc="1">
            <a:prstTxWarp prst="textNoShape">
              <a:avLst/>
            </a:prstTxWarp>
            <a:spAutoFit/>
          </a:bodyPr>
          <a:lstStyle/>
          <a:p>
            <a:pPr marL="342900" indent="-342900">
              <a:defRPr/>
            </a:pPr>
            <a:r>
              <a:rPr lang="it-IT"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Radar </a:t>
            </a:r>
            <a:r>
              <a:rPr lang="it-IT" sz="3200" b="1" dirty="0" err="1"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clutter</a:t>
            </a:r>
            <a:endParaRPr lang="it-IT"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endParaRPr>
          </a:p>
        </p:txBody>
      </p:sp>
      <p:sp>
        <p:nvSpPr>
          <p:cNvPr id="79876" name="Text Box 2"/>
          <p:cNvSpPr txBox="1">
            <a:spLocks noChangeArrowheads="1"/>
          </p:cNvSpPr>
          <p:nvPr/>
        </p:nvSpPr>
        <p:spPr bwMode="auto">
          <a:xfrm>
            <a:off x="1052512" y="4738689"/>
            <a:ext cx="8153533" cy="1172629"/>
          </a:xfrm>
          <a:prstGeom prst="rect">
            <a:avLst/>
          </a:prstGeom>
          <a:noFill/>
          <a:ln w="9525">
            <a:noFill/>
            <a:miter lim="800000"/>
            <a:headEnd/>
            <a:tailEnd/>
          </a:ln>
        </p:spPr>
        <p:txBody>
          <a:bodyPr>
            <a:spAutoFit/>
          </a:bodyPr>
          <a:lstStyle/>
          <a:p>
            <a:pPr algn="ctr" eaLnBrk="0" hangingPunct="0">
              <a:lnSpc>
                <a:spcPct val="130000"/>
              </a:lnSpc>
              <a:spcBef>
                <a:spcPct val="0"/>
              </a:spcBef>
              <a:buClr>
                <a:schemeClr val="tx1"/>
              </a:buClr>
              <a:buFont typeface="Wingdings" pitchFamily="2" charset="2"/>
              <a:buNone/>
            </a:pPr>
            <a:r>
              <a:rPr lang="en-US" dirty="0">
                <a:latin typeface="Segoe UI" pitchFamily="34" charset="0"/>
                <a:cs typeface="Segoe UI" pitchFamily="34" charset="0"/>
              </a:rPr>
              <a:t>The function of the </a:t>
            </a:r>
            <a:r>
              <a:rPr lang="en-US" b="1" dirty="0" smtClean="0">
                <a:latin typeface="Segoe UI" pitchFamily="34" charset="0"/>
                <a:cs typeface="Segoe UI" pitchFamily="34" charset="0"/>
              </a:rPr>
              <a:t>clutter model </a:t>
            </a:r>
            <a:r>
              <a:rPr lang="en-US" dirty="0" smtClean="0">
                <a:latin typeface="Segoe UI" pitchFamily="34" charset="0"/>
                <a:cs typeface="Segoe UI" pitchFamily="34" charset="0"/>
              </a:rPr>
              <a:t>is </a:t>
            </a:r>
            <a:r>
              <a:rPr lang="en-US" dirty="0">
                <a:latin typeface="Segoe UI" pitchFamily="34" charset="0"/>
                <a:cs typeface="Segoe UI" pitchFamily="34" charset="0"/>
              </a:rPr>
              <a:t>to define a consistent theory whereby a physical model results in an </a:t>
            </a:r>
            <a:r>
              <a:rPr lang="en-US" b="1" dirty="0">
                <a:latin typeface="Segoe UI" pitchFamily="34" charset="0"/>
                <a:cs typeface="Segoe UI" pitchFamily="34" charset="0"/>
              </a:rPr>
              <a:t>analytical model</a:t>
            </a:r>
            <a:r>
              <a:rPr lang="en-US" dirty="0">
                <a:latin typeface="Segoe UI" pitchFamily="34" charset="0"/>
                <a:cs typeface="Segoe UI" pitchFamily="34" charset="0"/>
              </a:rPr>
              <a:t> which can be used for </a:t>
            </a:r>
            <a:r>
              <a:rPr lang="en-US" b="1" dirty="0">
                <a:latin typeface="Segoe UI" pitchFamily="34" charset="0"/>
                <a:cs typeface="Segoe UI" pitchFamily="34" charset="0"/>
              </a:rPr>
              <a:t>radar design</a:t>
            </a:r>
            <a:r>
              <a:rPr lang="en-US" dirty="0">
                <a:latin typeface="Segoe UI" pitchFamily="34" charset="0"/>
                <a:cs typeface="Segoe UI" pitchFamily="34" charset="0"/>
              </a:rPr>
              <a:t> and </a:t>
            </a:r>
            <a:r>
              <a:rPr lang="en-US" b="1" dirty="0">
                <a:latin typeface="Segoe UI" pitchFamily="34" charset="0"/>
                <a:cs typeface="Segoe UI" pitchFamily="34" charset="0"/>
              </a:rPr>
              <a:t>performance analysis</a:t>
            </a:r>
            <a:r>
              <a:rPr lang="en-US" dirty="0">
                <a:latin typeface="Segoe UI" pitchFamily="34" charset="0"/>
                <a:cs typeface="Segoe UI" pitchFamily="34" charset="0"/>
              </a:rPr>
              <a:t>. </a:t>
            </a:r>
          </a:p>
        </p:txBody>
      </p:sp>
      <p:sp>
        <p:nvSpPr>
          <p:cNvPr id="79878" name="AutoShape 4"/>
          <p:cNvSpPr>
            <a:spLocks noChangeArrowheads="1"/>
          </p:cNvSpPr>
          <p:nvPr/>
        </p:nvSpPr>
        <p:spPr bwMode="auto">
          <a:xfrm>
            <a:off x="1547790" y="1139825"/>
            <a:ext cx="7971290" cy="2758202"/>
          </a:xfrm>
          <a:prstGeom prst="roundRect">
            <a:avLst>
              <a:gd name="adj" fmla="val 16667"/>
            </a:avLst>
          </a:prstGeom>
          <a:solidFill>
            <a:schemeClr val="accent5">
              <a:lumMod val="20000"/>
              <a:lumOff val="80000"/>
            </a:schemeClr>
          </a:solidFill>
          <a:ln w="12700">
            <a:solidFill>
              <a:schemeClr val="tx1"/>
            </a:solidFill>
            <a:round/>
            <a:headEnd/>
            <a:tailEnd/>
          </a:ln>
        </p:spPr>
        <p:txBody>
          <a:bodyPr wrap="square" lIns="0" tIns="0" rIns="0" bIns="0" anchor="ctr">
            <a:spAutoFit/>
          </a:bodyPr>
          <a:lstStyle/>
          <a:p>
            <a:pPr eaLnBrk="0" hangingPunct="0">
              <a:lnSpc>
                <a:spcPct val="150000"/>
              </a:lnSpc>
              <a:spcBef>
                <a:spcPct val="0"/>
              </a:spcBef>
              <a:buClr>
                <a:schemeClr val="tx1"/>
              </a:buClr>
              <a:buFont typeface="Wingdings" pitchFamily="2" charset="2"/>
              <a:buChar char="Ø"/>
            </a:pPr>
            <a:r>
              <a:rPr lang="en-US" b="1" u="sng" dirty="0">
                <a:latin typeface="Segoe UI" pitchFamily="34" charset="0"/>
                <a:cs typeface="Segoe UI" pitchFamily="34" charset="0"/>
              </a:rPr>
              <a:t> Radar clutter</a:t>
            </a:r>
            <a:r>
              <a:rPr lang="en-US" dirty="0">
                <a:latin typeface="Segoe UI" pitchFamily="34" charset="0"/>
                <a:cs typeface="Segoe UI" pitchFamily="34" charset="0"/>
              </a:rPr>
              <a:t> is defined as unwanted echoes, typically from the ground, sea, rain or other atmospheric phenomena. </a:t>
            </a:r>
          </a:p>
          <a:p>
            <a:pPr eaLnBrk="0" hangingPunct="0">
              <a:lnSpc>
                <a:spcPct val="150000"/>
              </a:lnSpc>
              <a:spcBef>
                <a:spcPct val="0"/>
              </a:spcBef>
              <a:buClr>
                <a:schemeClr val="tx1"/>
              </a:buClr>
              <a:buFont typeface="Wingdings" pitchFamily="2" charset="2"/>
              <a:buChar char="Ø"/>
            </a:pPr>
            <a:r>
              <a:rPr lang="en-US" dirty="0">
                <a:latin typeface="Segoe UI" pitchFamily="34" charset="0"/>
                <a:cs typeface="Segoe UI" pitchFamily="34" charset="0"/>
              </a:rPr>
              <a:t> These unwanted returns may affect the radar performance and can even obscure the target of interest. </a:t>
            </a:r>
          </a:p>
          <a:p>
            <a:pPr eaLnBrk="0" hangingPunct="0">
              <a:lnSpc>
                <a:spcPct val="150000"/>
              </a:lnSpc>
              <a:spcBef>
                <a:spcPct val="0"/>
              </a:spcBef>
              <a:buClr>
                <a:schemeClr val="tx1"/>
              </a:buClr>
              <a:buFont typeface="Wingdings" pitchFamily="2" charset="2"/>
              <a:buChar char="Ø"/>
            </a:pPr>
            <a:r>
              <a:rPr lang="en-US" dirty="0">
                <a:latin typeface="Segoe UI" pitchFamily="34" charset="0"/>
                <a:cs typeface="Segoe UI" pitchFamily="34" charset="0"/>
              </a:rPr>
              <a:t> Hence clutter returns must be taken into account in designing a radar system</a:t>
            </a:r>
            <a:r>
              <a:rPr lang="en-US" dirty="0">
                <a:latin typeface="Times New Roman" pitchFamily="18" charset="0"/>
              </a:rPr>
              <a:t>.</a:t>
            </a:r>
          </a:p>
        </p:txBody>
      </p:sp>
      <p:sp>
        <p:nvSpPr>
          <p:cNvPr id="79879" name="Rectangle 5"/>
          <p:cNvSpPr>
            <a:spLocks noChangeArrowheads="1"/>
          </p:cNvSpPr>
          <p:nvPr/>
        </p:nvSpPr>
        <p:spPr bwMode="auto">
          <a:xfrm>
            <a:off x="1267488" y="4267201"/>
            <a:ext cx="6332182" cy="276999"/>
          </a:xfrm>
          <a:prstGeom prst="rect">
            <a:avLst/>
          </a:prstGeom>
          <a:noFill/>
          <a:ln w="12700">
            <a:noFill/>
            <a:miter lim="800000"/>
            <a:headEnd/>
            <a:tailEnd/>
          </a:ln>
        </p:spPr>
        <p:txBody>
          <a:bodyPr wrap="none" lIns="0" tIns="0" rIns="0" bIns="0" anchor="ctr">
            <a:spAutoFit/>
          </a:bodyPr>
          <a:lstStyle/>
          <a:p>
            <a:pPr algn="ctr" eaLnBrk="0" hangingPunct="0">
              <a:spcBef>
                <a:spcPct val="0"/>
              </a:spcBef>
              <a:buClr>
                <a:schemeClr val="tx1"/>
              </a:buClr>
              <a:buFont typeface="Wingdings" pitchFamily="2" charset="2"/>
              <a:buNone/>
            </a:pPr>
            <a:r>
              <a:rPr lang="en-US" dirty="0">
                <a:latin typeface="Tahoma" pitchFamily="34" charset="0"/>
              </a:rPr>
              <a:t>Towards this goal, a clutter </a:t>
            </a:r>
            <a:r>
              <a:rPr lang="en-US" b="1" dirty="0">
                <a:latin typeface="Tahoma" pitchFamily="34" charset="0"/>
              </a:rPr>
              <a:t>model assumption</a:t>
            </a:r>
            <a:r>
              <a:rPr lang="en-US" dirty="0">
                <a:latin typeface="Tahoma" pitchFamily="34" charset="0"/>
              </a:rPr>
              <a:t> is necessary!</a:t>
            </a:r>
          </a:p>
        </p:txBody>
      </p:sp>
      <p:sp>
        <p:nvSpPr>
          <p:cNvPr id="9" name="Segnaposto numero diapositiva 8"/>
          <p:cNvSpPr>
            <a:spLocks noGrp="1"/>
          </p:cNvSpPr>
          <p:nvPr>
            <p:ph type="sldNum" sz="quarter" idx="12"/>
          </p:nvPr>
        </p:nvSpPr>
        <p:spPr/>
        <p:txBody>
          <a:bodyPr/>
          <a:lstStyle/>
          <a:p>
            <a:fld id="{6294C92D-0306-4E69-9CD3-20855E849650}" type="slidenum">
              <a:rPr kumimoji="0" lang="en-US" smtClean="0"/>
              <a:pPr/>
              <a:t>11</a:t>
            </a:fld>
            <a:endParaRPr kumimoji="0"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7" name="Rectangle 3"/>
          <p:cNvSpPr>
            <a:spLocks noChangeArrowheads="1"/>
          </p:cNvSpPr>
          <p:nvPr/>
        </p:nvSpPr>
        <p:spPr bwMode="auto">
          <a:xfrm>
            <a:off x="1039814" y="1509714"/>
            <a:ext cx="3841748" cy="2319609"/>
          </a:xfrm>
          <a:prstGeom prst="rect">
            <a:avLst/>
          </a:prstGeom>
          <a:noFill/>
          <a:ln w="50800">
            <a:noFill/>
            <a:miter lim="800000"/>
            <a:headEnd/>
            <a:tailEnd/>
          </a:ln>
          <a:effectLst/>
        </p:spPr>
        <p:txBody>
          <a:bodyPr wrap="square" lIns="90488" tIns="44450" rIns="90488" bIns="44450">
            <a:spAutoFit/>
          </a:bodyPr>
          <a:lstStyle/>
          <a:p>
            <a:pPr algn="ctr" defTabSz="762000" eaLnBrk="0" hangingPunct="0">
              <a:lnSpc>
                <a:spcPct val="115000"/>
              </a:lnSpc>
              <a:spcBef>
                <a:spcPct val="47000"/>
              </a:spcBef>
              <a:buClrTx/>
              <a:buSzTx/>
              <a:buFontTx/>
              <a:buNone/>
            </a:pPr>
            <a:r>
              <a:rPr lang="en-US" sz="1800" dirty="0"/>
              <a:t>Correlation properties may have a significant effect on the performance of processing algorithms aimed at suppressing clutter for signal detection, especially in terms of false alarm rate (FAR) behavior.</a:t>
            </a:r>
          </a:p>
        </p:txBody>
      </p:sp>
      <p:sp>
        <p:nvSpPr>
          <p:cNvPr id="610308" name="Rectangle 4"/>
          <p:cNvSpPr>
            <a:spLocks noChangeArrowheads="1"/>
          </p:cNvSpPr>
          <p:nvPr/>
        </p:nvSpPr>
        <p:spPr bwMode="auto">
          <a:xfrm>
            <a:off x="1477302" y="962026"/>
            <a:ext cx="6997832" cy="1247775"/>
          </a:xfrm>
          <a:prstGeom prst="rect">
            <a:avLst/>
          </a:prstGeom>
          <a:noFill/>
          <a:ln w="50800">
            <a:noFill/>
            <a:miter lim="800000"/>
            <a:headEnd/>
            <a:tailEnd/>
          </a:ln>
          <a:effectLst/>
        </p:spPr>
        <p:txBody>
          <a:bodyPr wrap="none" anchor="ctr"/>
          <a:lstStyle/>
          <a:p>
            <a:endParaRPr lang="it-IT"/>
          </a:p>
        </p:txBody>
      </p:sp>
      <p:pic>
        <p:nvPicPr>
          <p:cNvPr id="610309" name="Picture 5"/>
          <p:cNvPicPr>
            <a:picLocks noChangeArrowheads="1"/>
          </p:cNvPicPr>
          <p:nvPr/>
        </p:nvPicPr>
        <p:blipFill>
          <a:blip r:embed="rId3"/>
          <a:srcRect/>
          <a:stretch>
            <a:fillRect/>
          </a:stretch>
        </p:blipFill>
        <p:spPr bwMode="auto">
          <a:xfrm>
            <a:off x="6070865" y="2921000"/>
            <a:ext cx="2349235" cy="431800"/>
          </a:xfrm>
          <a:prstGeom prst="rect">
            <a:avLst/>
          </a:prstGeom>
          <a:noFill/>
          <a:ln w="50800">
            <a:noFill/>
            <a:miter lim="800000"/>
            <a:headEnd/>
            <a:tailEnd/>
          </a:ln>
          <a:effectLst/>
        </p:spPr>
      </p:pic>
      <p:pic>
        <p:nvPicPr>
          <p:cNvPr id="610310" name="Picture 6"/>
          <p:cNvPicPr>
            <a:picLocks noChangeArrowheads="1"/>
          </p:cNvPicPr>
          <p:nvPr/>
        </p:nvPicPr>
        <p:blipFill>
          <a:blip r:embed="rId4"/>
          <a:srcRect/>
          <a:stretch>
            <a:fillRect/>
          </a:stretch>
        </p:blipFill>
        <p:spPr bwMode="auto">
          <a:xfrm>
            <a:off x="3797301" y="5562600"/>
            <a:ext cx="5726906" cy="635000"/>
          </a:xfrm>
          <a:prstGeom prst="rect">
            <a:avLst/>
          </a:prstGeom>
          <a:noFill/>
          <a:ln w="50800">
            <a:noFill/>
            <a:miter lim="800000"/>
            <a:headEnd/>
            <a:tailEnd/>
          </a:ln>
          <a:effectLst/>
        </p:spPr>
      </p:pic>
      <p:sp>
        <p:nvSpPr>
          <p:cNvPr id="610311" name="Rectangle 7"/>
          <p:cNvSpPr>
            <a:spLocks noChangeArrowheads="1"/>
          </p:cNvSpPr>
          <p:nvPr/>
        </p:nvSpPr>
        <p:spPr bwMode="auto">
          <a:xfrm>
            <a:off x="880401" y="4149725"/>
            <a:ext cx="3929723" cy="1036638"/>
          </a:xfrm>
          <a:prstGeom prst="rect">
            <a:avLst/>
          </a:prstGeom>
          <a:noFill/>
          <a:ln w="50800">
            <a:noFill/>
            <a:miter lim="800000"/>
            <a:headEnd/>
            <a:tailEnd/>
          </a:ln>
          <a:effectLst/>
        </p:spPr>
        <p:txBody>
          <a:bodyPr lIns="90488" tIns="44450" rIns="90488" bIns="44450">
            <a:spAutoFit/>
          </a:bodyPr>
          <a:lstStyle/>
          <a:p>
            <a:pPr algn="ctr" defTabSz="762000" eaLnBrk="0" hangingPunct="0">
              <a:lnSpc>
                <a:spcPct val="115000"/>
              </a:lnSpc>
              <a:spcBef>
                <a:spcPct val="47000"/>
              </a:spcBef>
              <a:buClrTx/>
              <a:buSzTx/>
              <a:buFontTx/>
              <a:buNone/>
            </a:pPr>
            <a:r>
              <a:rPr lang="it-IT" sz="1800" dirty="0" err="1"/>
              <a:t>Clutter</a:t>
            </a:r>
            <a:r>
              <a:rPr lang="it-IT" sz="1800" dirty="0"/>
              <a:t> </a:t>
            </a:r>
            <a:r>
              <a:rPr lang="it-IT" sz="1800" dirty="0" err="1"/>
              <a:t>samples</a:t>
            </a:r>
            <a:r>
              <a:rPr lang="it-IT" sz="1800" dirty="0"/>
              <a:t> </a:t>
            </a:r>
            <a:r>
              <a:rPr lang="it-IT" sz="1800" dirty="0" err="1"/>
              <a:t>decorrelate</a:t>
            </a:r>
            <a:r>
              <a:rPr lang="it-IT" sz="1800" dirty="0"/>
              <a:t> </a:t>
            </a:r>
            <a:br>
              <a:rPr lang="it-IT" sz="1800" dirty="0"/>
            </a:br>
            <a:r>
              <a:rPr lang="it-IT" sz="1800" dirty="0" err="1"/>
              <a:t>to</a:t>
            </a:r>
            <a:r>
              <a:rPr lang="it-IT" sz="1800" dirty="0"/>
              <a:t> 0.29 in </a:t>
            </a:r>
            <a:r>
              <a:rPr lang="it-IT" sz="1800" dirty="0" err="1"/>
              <a:t>one</a:t>
            </a:r>
            <a:r>
              <a:rPr lang="it-IT" sz="1800" dirty="0"/>
              <a:t> 1°-beamwidth, </a:t>
            </a:r>
            <a:br>
              <a:rPr lang="it-IT" sz="1800" dirty="0"/>
            </a:br>
            <a:r>
              <a:rPr lang="it-IT" sz="1800" dirty="0" err="1"/>
              <a:t>to</a:t>
            </a:r>
            <a:r>
              <a:rPr lang="it-IT" sz="1800" dirty="0"/>
              <a:t> ~ 0 in </a:t>
            </a:r>
            <a:r>
              <a:rPr lang="it-IT" sz="1800" dirty="0" err="1"/>
              <a:t>four</a:t>
            </a:r>
            <a:r>
              <a:rPr lang="it-IT" sz="1800" dirty="0"/>
              <a:t> </a:t>
            </a:r>
            <a:r>
              <a:rPr lang="it-IT" sz="1800" dirty="0" err="1"/>
              <a:t>beamwidths</a:t>
            </a:r>
            <a:r>
              <a:rPr lang="it-IT" sz="1800" dirty="0"/>
              <a:t>.</a:t>
            </a:r>
          </a:p>
        </p:txBody>
      </p:sp>
      <p:pic>
        <p:nvPicPr>
          <p:cNvPr id="610312" name="Picture 8"/>
          <p:cNvPicPr>
            <a:picLocks noChangeArrowheads="1"/>
          </p:cNvPicPr>
          <p:nvPr/>
        </p:nvPicPr>
        <p:blipFill>
          <a:blip r:embed="rId5"/>
          <a:srcRect/>
          <a:stretch>
            <a:fillRect/>
          </a:stretch>
        </p:blipFill>
        <p:spPr bwMode="auto">
          <a:xfrm>
            <a:off x="1306502" y="5715000"/>
            <a:ext cx="2146300" cy="406400"/>
          </a:xfrm>
          <a:prstGeom prst="rect">
            <a:avLst/>
          </a:prstGeom>
          <a:noFill/>
          <a:ln w="50800">
            <a:noFill/>
            <a:miter lim="800000"/>
            <a:headEnd/>
            <a:tailEnd/>
          </a:ln>
          <a:effectLst/>
        </p:spPr>
      </p:pic>
      <p:pic>
        <p:nvPicPr>
          <p:cNvPr id="610313" name="Picture 9" descr="f8"/>
          <p:cNvPicPr>
            <a:picLocks noChangeAspect="1" noChangeArrowheads="1"/>
          </p:cNvPicPr>
          <p:nvPr/>
        </p:nvPicPr>
        <p:blipFill>
          <a:blip r:embed="rId6"/>
          <a:srcRect/>
          <a:stretch>
            <a:fillRect/>
          </a:stretch>
        </p:blipFill>
        <p:spPr bwMode="auto">
          <a:xfrm>
            <a:off x="4681572" y="1055688"/>
            <a:ext cx="5200650" cy="4191000"/>
          </a:xfrm>
          <a:prstGeom prst="rect">
            <a:avLst/>
          </a:prstGeom>
          <a:noFill/>
          <a:ln w="31750">
            <a:noFill/>
            <a:miter lim="800000"/>
            <a:headEnd/>
            <a:tailEnd/>
          </a:ln>
        </p:spPr>
      </p:pic>
      <p:sp>
        <p:nvSpPr>
          <p:cNvPr id="610314" name="Rectangle 10"/>
          <p:cNvSpPr>
            <a:spLocks noChangeArrowheads="1"/>
          </p:cNvSpPr>
          <p:nvPr/>
        </p:nvSpPr>
        <p:spPr bwMode="auto">
          <a:xfrm>
            <a:off x="1238224" y="260351"/>
            <a:ext cx="8398326" cy="444482"/>
          </a:xfrm>
          <a:prstGeom prst="rect">
            <a:avLst/>
          </a:prstGeom>
          <a:noFill/>
          <a:ln w="12700">
            <a:noFill/>
            <a:miter lim="800000"/>
            <a:headEnd/>
            <a:tailEnd/>
          </a:ln>
          <a:effectLst/>
        </p:spPr>
        <p:txBody>
          <a:bodyPr wrap="none" lIns="58738" tIns="23813" rIns="58738" bIns="23813">
            <a:spAutoFit/>
          </a:bodyPr>
          <a:lstStyle/>
          <a:p>
            <a:pPr>
              <a:lnSpc>
                <a:spcPct val="92000"/>
              </a:lnSpc>
              <a:spcBef>
                <a:spcPct val="50000"/>
              </a:spcBef>
            </a:pPr>
            <a:r>
              <a:rPr lang="it-IT" sz="2800" b="1" dirty="0" err="1">
                <a:solidFill>
                  <a:schemeClr val="accent1">
                    <a:lumMod val="50000"/>
                  </a:schemeClr>
                </a:solidFill>
                <a:effectLst>
                  <a:outerShdw blurRad="38100" dist="38100" dir="2700000" algn="tl">
                    <a:srgbClr val="C0C0C0"/>
                  </a:outerShdw>
                </a:effectLst>
                <a:cs typeface="Times New Roman" pitchFamily="18" charset="0"/>
              </a:rPr>
              <a:t>Agricultural</a:t>
            </a:r>
            <a:r>
              <a:rPr lang="it-IT" sz="2800" b="1" dirty="0">
                <a:solidFill>
                  <a:schemeClr val="accent1">
                    <a:lumMod val="50000"/>
                  </a:schemeClr>
                </a:solidFill>
                <a:effectLst>
                  <a:outerShdw blurRad="38100" dist="38100" dir="2700000" algn="tl">
                    <a:srgbClr val="C0C0C0"/>
                  </a:outerShdw>
                </a:effectLst>
                <a:cs typeface="Times New Roman" pitchFamily="18" charset="0"/>
              </a:rPr>
              <a:t> </a:t>
            </a:r>
            <a:r>
              <a:rPr lang="it-IT" sz="2800" b="1" dirty="0" err="1">
                <a:solidFill>
                  <a:schemeClr val="accent1">
                    <a:lumMod val="50000"/>
                  </a:schemeClr>
                </a:solidFill>
                <a:effectLst>
                  <a:outerShdw blurRad="38100" dist="38100" dir="2700000" algn="tl">
                    <a:srgbClr val="C0C0C0"/>
                  </a:outerShdw>
                </a:effectLst>
                <a:cs typeface="Times New Roman" pitchFamily="18" charset="0"/>
              </a:rPr>
              <a:t>terrain</a:t>
            </a:r>
            <a:r>
              <a:rPr lang="en-GB" sz="2800" b="1" dirty="0">
                <a:solidFill>
                  <a:schemeClr val="accent1">
                    <a:lumMod val="50000"/>
                  </a:schemeClr>
                </a:solidFill>
                <a:effectLst>
                  <a:outerShdw blurRad="38100" dist="38100" dir="2700000" algn="tl">
                    <a:srgbClr val="C0C0C0"/>
                  </a:outerShdw>
                </a:effectLst>
                <a:cs typeface="Times New Roman" pitchFamily="18" charset="0"/>
              </a:rPr>
              <a:t> : azimuth correlation analysis</a:t>
            </a:r>
          </a:p>
        </p:txBody>
      </p:sp>
      <p:sp>
        <p:nvSpPr>
          <p:cNvPr id="10" name="Segnaposto numero diapositiva 9"/>
          <p:cNvSpPr>
            <a:spLocks noGrp="1"/>
          </p:cNvSpPr>
          <p:nvPr>
            <p:ph type="sldNum" sz="quarter" idx="12"/>
          </p:nvPr>
        </p:nvSpPr>
        <p:spPr/>
        <p:txBody>
          <a:bodyPr/>
          <a:lstStyle/>
          <a:p>
            <a:fld id="{6294C92D-0306-4E69-9CD3-20855E849650}" type="slidenum">
              <a:rPr kumimoji="0" lang="en-US" smtClean="0"/>
              <a:pPr/>
              <a:t>110</a:t>
            </a:fld>
            <a:endParaRPr kumimoji="0" lang="en-US"/>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5" name="Rectangle 3"/>
          <p:cNvSpPr>
            <a:spLocks noChangeArrowheads="1"/>
          </p:cNvSpPr>
          <p:nvPr/>
        </p:nvSpPr>
        <p:spPr bwMode="auto">
          <a:xfrm>
            <a:off x="1452538" y="5643578"/>
            <a:ext cx="5329634" cy="1036638"/>
          </a:xfrm>
          <a:prstGeom prst="rect">
            <a:avLst/>
          </a:prstGeom>
          <a:noFill/>
          <a:ln w="50800">
            <a:noFill/>
            <a:miter lim="800000"/>
            <a:headEnd/>
            <a:tailEnd/>
          </a:ln>
          <a:effectLst/>
        </p:spPr>
        <p:txBody>
          <a:bodyPr lIns="90488" tIns="44450" rIns="90488" bIns="44450">
            <a:spAutoFit/>
          </a:bodyPr>
          <a:lstStyle/>
          <a:p>
            <a:pPr algn="ctr" defTabSz="762000" eaLnBrk="0" hangingPunct="0">
              <a:lnSpc>
                <a:spcPct val="115000"/>
              </a:lnSpc>
              <a:spcBef>
                <a:spcPct val="47000"/>
              </a:spcBef>
              <a:buClrTx/>
              <a:buSzTx/>
              <a:buFontTx/>
              <a:buNone/>
            </a:pPr>
            <a:r>
              <a:rPr lang="en-US" sz="1800" dirty="0"/>
              <a:t>The spectral content largely falls within </a:t>
            </a:r>
            <a:br>
              <a:rPr lang="en-US" sz="1800" dirty="0"/>
            </a:br>
            <a:r>
              <a:rPr lang="en-US" sz="1800" dirty="0"/>
              <a:t>2 Hz (i.e. </a:t>
            </a:r>
            <a:r>
              <a:rPr lang="en-US" sz="1800" u="sng" dirty="0"/>
              <a:t>+</a:t>
            </a:r>
            <a:r>
              <a:rPr lang="en-US" sz="1800" dirty="0"/>
              <a:t> 1 Hz ), which matches the </a:t>
            </a:r>
            <a:r>
              <a:rPr lang="en-US" sz="1800" dirty="0" err="1"/>
              <a:t>decorrelation</a:t>
            </a:r>
            <a:r>
              <a:rPr lang="en-US" sz="1800" dirty="0"/>
              <a:t> time (~ 0.5 s)</a:t>
            </a:r>
          </a:p>
        </p:txBody>
      </p:sp>
      <p:sp>
        <p:nvSpPr>
          <p:cNvPr id="612356" name="Rectangle 4"/>
          <p:cNvSpPr>
            <a:spLocks noChangeArrowheads="1"/>
          </p:cNvSpPr>
          <p:nvPr/>
        </p:nvSpPr>
        <p:spPr bwMode="auto">
          <a:xfrm>
            <a:off x="5661060" y="1035050"/>
            <a:ext cx="4078286" cy="4621393"/>
          </a:xfrm>
          <a:prstGeom prst="rect">
            <a:avLst/>
          </a:prstGeom>
          <a:noFill/>
          <a:ln w="50800">
            <a:noFill/>
            <a:miter lim="800000"/>
            <a:headEnd/>
            <a:tailEnd/>
          </a:ln>
          <a:effectLst/>
        </p:spPr>
        <p:txBody>
          <a:bodyPr wrap="square" lIns="90488" tIns="44450" rIns="90488" bIns="44450">
            <a:spAutoFit/>
          </a:bodyPr>
          <a:lstStyle/>
          <a:p>
            <a:pPr defTabSz="762000" eaLnBrk="0" hangingPunct="0">
              <a:lnSpc>
                <a:spcPct val="115000"/>
              </a:lnSpc>
              <a:spcBef>
                <a:spcPct val="47000"/>
              </a:spcBef>
              <a:buClrTx/>
              <a:buSzTx/>
              <a:buFont typeface="Wingdings" pitchFamily="2" charset="2"/>
              <a:buChar char="Ø"/>
            </a:pPr>
            <a:r>
              <a:rPr lang="en-US" sz="1800" dirty="0"/>
              <a:t> The scanning motion of the antenna results in relative radial velocities of the clutter </a:t>
            </a:r>
            <a:r>
              <a:rPr lang="en-US" sz="1800" dirty="0" err="1"/>
              <a:t>scatterers</a:t>
            </a:r>
            <a:r>
              <a:rPr lang="en-US" sz="1800" dirty="0"/>
              <a:t> with respect to the antenna. </a:t>
            </a:r>
          </a:p>
          <a:p>
            <a:pPr defTabSz="762000" eaLnBrk="0" hangingPunct="0">
              <a:lnSpc>
                <a:spcPct val="115000"/>
              </a:lnSpc>
              <a:spcBef>
                <a:spcPct val="47000"/>
              </a:spcBef>
              <a:buClrTx/>
              <a:buSzTx/>
              <a:buFont typeface="Wingdings" pitchFamily="2" charset="2"/>
              <a:buChar char="Ø"/>
            </a:pPr>
            <a:r>
              <a:rPr lang="en-US" sz="1800" dirty="0"/>
              <a:t> The spectral broadening shown in the figure is due to the antenna radial motion.</a:t>
            </a:r>
          </a:p>
          <a:p>
            <a:pPr defTabSz="762000" eaLnBrk="0" hangingPunct="0">
              <a:lnSpc>
                <a:spcPct val="115000"/>
              </a:lnSpc>
              <a:spcBef>
                <a:spcPct val="47000"/>
              </a:spcBef>
              <a:buClrTx/>
              <a:buSzTx/>
              <a:buFont typeface="Wingdings" pitchFamily="2" charset="2"/>
              <a:buChar char="Ø"/>
            </a:pPr>
            <a:r>
              <a:rPr lang="en-US" sz="1800" dirty="0"/>
              <a:t> Knowledge of spectral spreading due to intrinsic clutter motion (ICM)  is important for quantifying MTI performance against small targets.</a:t>
            </a:r>
          </a:p>
          <a:p>
            <a:pPr defTabSz="762000" eaLnBrk="0" hangingPunct="0">
              <a:lnSpc>
                <a:spcPct val="115000"/>
              </a:lnSpc>
              <a:spcBef>
                <a:spcPct val="47000"/>
              </a:spcBef>
              <a:buClrTx/>
              <a:buSzTx/>
              <a:buFont typeface="Wingdings" pitchFamily="2" charset="2"/>
              <a:buChar char="Ø"/>
            </a:pPr>
            <a:r>
              <a:rPr lang="en-US" sz="1800" dirty="0"/>
              <a:t>The AR(3) model was derived by the </a:t>
            </a:r>
            <a:r>
              <a:rPr lang="en-US" sz="1800" dirty="0" err="1"/>
              <a:t>overdetermined</a:t>
            </a:r>
            <a:r>
              <a:rPr lang="en-US" sz="1800" dirty="0"/>
              <a:t> Yule-Walker  method.</a:t>
            </a:r>
          </a:p>
        </p:txBody>
      </p:sp>
      <p:pic>
        <p:nvPicPr>
          <p:cNvPr id="612357" name="Picture 5" descr="pippo"/>
          <p:cNvPicPr>
            <a:picLocks noChangeAspect="1" noChangeArrowheads="1"/>
          </p:cNvPicPr>
          <p:nvPr/>
        </p:nvPicPr>
        <p:blipFill>
          <a:blip r:embed="rId3"/>
          <a:srcRect/>
          <a:stretch>
            <a:fillRect/>
          </a:stretch>
        </p:blipFill>
        <p:spPr bwMode="auto">
          <a:xfrm>
            <a:off x="1002512" y="1371600"/>
            <a:ext cx="4736306" cy="3962400"/>
          </a:xfrm>
          <a:prstGeom prst="rect">
            <a:avLst/>
          </a:prstGeom>
          <a:noFill/>
        </p:spPr>
      </p:pic>
      <p:sp>
        <p:nvSpPr>
          <p:cNvPr id="612358" name="Rectangle 6"/>
          <p:cNvSpPr>
            <a:spLocks noChangeArrowheads="1"/>
          </p:cNvSpPr>
          <p:nvPr/>
        </p:nvSpPr>
        <p:spPr bwMode="auto">
          <a:xfrm>
            <a:off x="1831750" y="260351"/>
            <a:ext cx="7878761" cy="444482"/>
          </a:xfrm>
          <a:prstGeom prst="rect">
            <a:avLst/>
          </a:prstGeom>
          <a:noFill/>
          <a:ln w="12700">
            <a:noFill/>
            <a:miter lim="800000"/>
            <a:headEnd/>
            <a:tailEnd/>
          </a:ln>
          <a:effectLst/>
        </p:spPr>
        <p:txBody>
          <a:bodyPr wrap="none" lIns="58738" tIns="23813" rIns="58738" bIns="23813">
            <a:spAutoFit/>
          </a:bodyPr>
          <a:lstStyle/>
          <a:p>
            <a:pPr>
              <a:lnSpc>
                <a:spcPct val="92000"/>
              </a:lnSpc>
              <a:spcBef>
                <a:spcPct val="50000"/>
              </a:spcBef>
              <a:buClrTx/>
              <a:buSzTx/>
              <a:buFontTx/>
              <a:buNone/>
            </a:pPr>
            <a:r>
              <a:rPr lang="it-IT" sz="2800" b="1" dirty="0" err="1">
                <a:solidFill>
                  <a:schemeClr val="accent1">
                    <a:lumMod val="50000"/>
                  </a:schemeClr>
                </a:solidFill>
                <a:effectLst>
                  <a:outerShdw blurRad="38100" dist="38100" dir="2700000" algn="tl">
                    <a:srgbClr val="C0C0C0"/>
                  </a:outerShdw>
                </a:effectLst>
                <a:cs typeface="Times New Roman" pitchFamily="18" charset="0"/>
              </a:rPr>
              <a:t>Agricultural</a:t>
            </a:r>
            <a:r>
              <a:rPr lang="it-IT" sz="2800" b="1" dirty="0">
                <a:solidFill>
                  <a:schemeClr val="accent1">
                    <a:lumMod val="50000"/>
                  </a:schemeClr>
                </a:solidFill>
                <a:effectLst>
                  <a:outerShdw blurRad="38100" dist="38100" dir="2700000" algn="tl">
                    <a:srgbClr val="C0C0C0"/>
                  </a:outerShdw>
                </a:effectLst>
                <a:cs typeface="Times New Roman" pitchFamily="18" charset="0"/>
              </a:rPr>
              <a:t> </a:t>
            </a:r>
            <a:r>
              <a:rPr lang="it-IT" sz="2800" b="1" dirty="0" err="1">
                <a:solidFill>
                  <a:schemeClr val="accent1">
                    <a:lumMod val="50000"/>
                  </a:schemeClr>
                </a:solidFill>
                <a:effectLst>
                  <a:outerShdw blurRad="38100" dist="38100" dir="2700000" algn="tl">
                    <a:srgbClr val="C0C0C0"/>
                  </a:outerShdw>
                </a:effectLst>
                <a:cs typeface="Times New Roman" pitchFamily="18" charset="0"/>
              </a:rPr>
              <a:t>terrain</a:t>
            </a:r>
            <a:r>
              <a:rPr lang="en-GB" sz="2800" b="1" dirty="0">
                <a:solidFill>
                  <a:schemeClr val="accent1">
                    <a:lumMod val="50000"/>
                  </a:schemeClr>
                </a:solidFill>
                <a:effectLst>
                  <a:outerShdw blurRad="38100" dist="38100" dir="2700000" algn="tl">
                    <a:srgbClr val="C0C0C0"/>
                  </a:outerShdw>
                </a:effectLst>
                <a:cs typeface="Times New Roman" pitchFamily="18" charset="0"/>
              </a:rPr>
              <a:t> : azimuth spectral analysis</a:t>
            </a:r>
          </a:p>
        </p:txBody>
      </p:sp>
      <p:sp>
        <p:nvSpPr>
          <p:cNvPr id="6" name="Segnaposto numero diapositiva 5"/>
          <p:cNvSpPr>
            <a:spLocks noGrp="1"/>
          </p:cNvSpPr>
          <p:nvPr>
            <p:ph type="sldNum" sz="quarter" idx="12"/>
          </p:nvPr>
        </p:nvSpPr>
        <p:spPr/>
        <p:txBody>
          <a:bodyPr/>
          <a:lstStyle/>
          <a:p>
            <a:fld id="{6294C92D-0306-4E69-9CD3-20855E849650}" type="slidenum">
              <a:rPr kumimoji="0" lang="en-US" smtClean="0"/>
              <a:pPr/>
              <a:t>111</a:t>
            </a:fld>
            <a:endParaRPr kumimoji="0" lang="en-US"/>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ChangeArrowheads="1"/>
          </p:cNvSpPr>
          <p:nvPr/>
        </p:nvSpPr>
        <p:spPr bwMode="auto">
          <a:xfrm>
            <a:off x="5944660" y="1144608"/>
            <a:ext cx="3866124" cy="5213350"/>
          </a:xfrm>
          <a:prstGeom prst="rect">
            <a:avLst/>
          </a:prstGeom>
          <a:noFill/>
          <a:ln w="50800">
            <a:noFill/>
            <a:miter lim="800000"/>
            <a:headEnd/>
            <a:tailEnd/>
          </a:ln>
          <a:effectLst/>
        </p:spPr>
        <p:txBody>
          <a:bodyPr wrap="square" lIns="90488" tIns="44450" rIns="90488" bIns="44450">
            <a:spAutoFit/>
          </a:bodyPr>
          <a:lstStyle/>
          <a:p>
            <a:pPr defTabSz="762000" eaLnBrk="0" hangingPunct="0">
              <a:lnSpc>
                <a:spcPct val="115000"/>
              </a:lnSpc>
              <a:spcBef>
                <a:spcPct val="47000"/>
              </a:spcBef>
              <a:buClrTx/>
              <a:buSzTx/>
              <a:buFont typeface="Wingdings" pitchFamily="2" charset="2"/>
              <a:buChar char="Ø"/>
            </a:pPr>
            <a:r>
              <a:rPr lang="en-US" sz="1800" dirty="0"/>
              <a:t>The two </a:t>
            </a:r>
            <a:r>
              <a:rPr lang="en-US" sz="1800" dirty="0" err="1"/>
              <a:t>decorrelation</a:t>
            </a:r>
            <a:r>
              <a:rPr lang="en-US" sz="1800" dirty="0"/>
              <a:t> times</a:t>
            </a:r>
            <a:br>
              <a:rPr lang="en-US" sz="1800" dirty="0"/>
            </a:br>
            <a:r>
              <a:rPr lang="en-US" sz="1800" dirty="0"/>
              <a:t> (in range and in azimuth) </a:t>
            </a:r>
            <a:br>
              <a:rPr lang="en-US" sz="1800" dirty="0"/>
            </a:br>
            <a:r>
              <a:rPr lang="en-US" sz="1800" dirty="0"/>
              <a:t>are quite different:</a:t>
            </a:r>
          </a:p>
          <a:p>
            <a:pPr defTabSz="762000" eaLnBrk="0" hangingPunct="0">
              <a:lnSpc>
                <a:spcPct val="115000"/>
              </a:lnSpc>
              <a:spcBef>
                <a:spcPct val="47000"/>
              </a:spcBef>
              <a:buClrTx/>
              <a:buSzTx/>
              <a:buFont typeface="Wingdings" pitchFamily="2" charset="2"/>
              <a:buChar char="Ø"/>
            </a:pPr>
            <a:r>
              <a:rPr lang="en-US" sz="1800" dirty="0"/>
              <a:t> Along the azimuth direction the coefficient reduces to 0.1 in a few seconds.</a:t>
            </a:r>
          </a:p>
          <a:p>
            <a:pPr defTabSz="762000" eaLnBrk="0" hangingPunct="0">
              <a:lnSpc>
                <a:spcPct val="115000"/>
              </a:lnSpc>
              <a:spcBef>
                <a:spcPct val="47000"/>
              </a:spcBef>
              <a:buClrTx/>
              <a:buSzTx/>
              <a:buFont typeface="Wingdings" pitchFamily="2" charset="2"/>
              <a:buChar char="Ø"/>
            </a:pPr>
            <a:r>
              <a:rPr lang="en-US" sz="1800" dirty="0"/>
              <a:t> Along the range, we have the same decreasing in few hundreds of nanoseconds.</a:t>
            </a:r>
          </a:p>
          <a:p>
            <a:pPr defTabSz="762000" eaLnBrk="0" hangingPunct="0">
              <a:lnSpc>
                <a:spcPct val="115000"/>
              </a:lnSpc>
              <a:spcBef>
                <a:spcPct val="47000"/>
              </a:spcBef>
              <a:buClrTx/>
              <a:buSzTx/>
              <a:buFont typeface="Wingdings" pitchFamily="2" charset="2"/>
              <a:buChar char="Ø"/>
            </a:pPr>
            <a:r>
              <a:rPr lang="en-US" sz="1800" dirty="0"/>
              <a:t>These apparently large differences are mostly due to the different time-sampling frequencies utilized in range </a:t>
            </a:r>
            <a:br>
              <a:rPr lang="en-US" sz="1800" dirty="0"/>
            </a:br>
            <a:r>
              <a:rPr lang="en-US" sz="1800" dirty="0"/>
              <a:t>(10 MHz) and in azimuth </a:t>
            </a:r>
            <a:br>
              <a:rPr lang="en-US" sz="1800" dirty="0"/>
            </a:br>
            <a:r>
              <a:rPr lang="en-US" sz="1800" dirty="0"/>
              <a:t>(15.625 Hz).</a:t>
            </a:r>
          </a:p>
        </p:txBody>
      </p:sp>
      <p:sp>
        <p:nvSpPr>
          <p:cNvPr id="614404" name="Rectangle 4"/>
          <p:cNvSpPr>
            <a:spLocks noChangeArrowheads="1"/>
          </p:cNvSpPr>
          <p:nvPr/>
        </p:nvSpPr>
        <p:spPr bwMode="auto">
          <a:xfrm>
            <a:off x="1539620" y="5497514"/>
            <a:ext cx="4056322" cy="1045414"/>
          </a:xfrm>
          <a:prstGeom prst="rect">
            <a:avLst/>
          </a:prstGeom>
          <a:noFill/>
          <a:ln w="50800">
            <a:noFill/>
            <a:miter lim="800000"/>
            <a:headEnd/>
            <a:tailEnd/>
          </a:ln>
          <a:effectLst/>
        </p:spPr>
        <p:txBody>
          <a:bodyPr wrap="square" lIns="90488" tIns="44450" rIns="90488" bIns="44450">
            <a:spAutoFit/>
          </a:bodyPr>
          <a:lstStyle/>
          <a:p>
            <a:pPr algn="ctr" defTabSz="762000" eaLnBrk="0" hangingPunct="0">
              <a:lnSpc>
                <a:spcPct val="115000"/>
              </a:lnSpc>
              <a:spcBef>
                <a:spcPct val="47000"/>
              </a:spcBef>
              <a:buClrTx/>
              <a:buSzTx/>
              <a:buFontTx/>
              <a:buNone/>
            </a:pPr>
            <a:r>
              <a:rPr lang="en-US" sz="1800" dirty="0"/>
              <a:t>We calculated the correlation for each azimuth cell, and then we averaged the 703 estimates </a:t>
            </a:r>
          </a:p>
        </p:txBody>
      </p:sp>
      <p:pic>
        <p:nvPicPr>
          <p:cNvPr id="614405" name="Picture 5" descr="pippo"/>
          <p:cNvPicPr>
            <a:picLocks noChangeAspect="1" noChangeArrowheads="1"/>
          </p:cNvPicPr>
          <p:nvPr/>
        </p:nvPicPr>
        <p:blipFill>
          <a:blip r:embed="rId3"/>
          <a:srcRect/>
          <a:stretch>
            <a:fillRect/>
          </a:stretch>
        </p:blipFill>
        <p:spPr bwMode="auto">
          <a:xfrm>
            <a:off x="1145388" y="1411288"/>
            <a:ext cx="4736306" cy="3962400"/>
          </a:xfrm>
          <a:prstGeom prst="rect">
            <a:avLst/>
          </a:prstGeom>
          <a:noFill/>
        </p:spPr>
      </p:pic>
      <p:sp>
        <p:nvSpPr>
          <p:cNvPr id="614406" name="Rectangle 6"/>
          <p:cNvSpPr>
            <a:spLocks noChangeArrowheads="1"/>
          </p:cNvSpPr>
          <p:nvPr/>
        </p:nvSpPr>
        <p:spPr bwMode="auto">
          <a:xfrm>
            <a:off x="1426986" y="260351"/>
            <a:ext cx="7999178" cy="444482"/>
          </a:xfrm>
          <a:prstGeom prst="rect">
            <a:avLst/>
          </a:prstGeom>
          <a:noFill/>
          <a:ln w="12700">
            <a:noFill/>
            <a:miter lim="800000"/>
            <a:headEnd/>
            <a:tailEnd/>
          </a:ln>
          <a:effectLst/>
        </p:spPr>
        <p:txBody>
          <a:bodyPr wrap="none" lIns="58738" tIns="23813" rIns="58738" bIns="23813">
            <a:spAutoFit/>
          </a:bodyPr>
          <a:lstStyle/>
          <a:p>
            <a:pPr>
              <a:lnSpc>
                <a:spcPct val="92000"/>
              </a:lnSpc>
              <a:spcBef>
                <a:spcPct val="50000"/>
              </a:spcBef>
            </a:pPr>
            <a:r>
              <a:rPr lang="it-IT" sz="2800" b="1" dirty="0" err="1">
                <a:solidFill>
                  <a:schemeClr val="accent1">
                    <a:lumMod val="50000"/>
                  </a:schemeClr>
                </a:solidFill>
                <a:effectLst>
                  <a:outerShdw blurRad="38100" dist="38100" dir="2700000" algn="tl">
                    <a:srgbClr val="C0C0C0"/>
                  </a:outerShdw>
                </a:effectLst>
                <a:cs typeface="Times New Roman" pitchFamily="18" charset="0"/>
              </a:rPr>
              <a:t>Agricultural</a:t>
            </a:r>
            <a:r>
              <a:rPr lang="it-IT" sz="2800" b="1" dirty="0">
                <a:solidFill>
                  <a:schemeClr val="accent1">
                    <a:lumMod val="50000"/>
                  </a:schemeClr>
                </a:solidFill>
                <a:effectLst>
                  <a:outerShdw blurRad="38100" dist="38100" dir="2700000" algn="tl">
                    <a:srgbClr val="C0C0C0"/>
                  </a:outerShdw>
                </a:effectLst>
                <a:cs typeface="Times New Roman" pitchFamily="18" charset="0"/>
              </a:rPr>
              <a:t> </a:t>
            </a:r>
            <a:r>
              <a:rPr lang="it-IT" sz="2800" b="1" dirty="0" err="1">
                <a:solidFill>
                  <a:schemeClr val="accent1">
                    <a:lumMod val="50000"/>
                  </a:schemeClr>
                </a:solidFill>
                <a:effectLst>
                  <a:outerShdw blurRad="38100" dist="38100" dir="2700000" algn="tl">
                    <a:srgbClr val="C0C0C0"/>
                  </a:outerShdw>
                </a:effectLst>
                <a:cs typeface="Times New Roman" pitchFamily="18" charset="0"/>
              </a:rPr>
              <a:t>terrain</a:t>
            </a:r>
            <a:r>
              <a:rPr lang="en-GB" sz="2800" b="1" dirty="0">
                <a:solidFill>
                  <a:schemeClr val="accent1">
                    <a:lumMod val="50000"/>
                  </a:schemeClr>
                </a:solidFill>
                <a:effectLst>
                  <a:outerShdw blurRad="38100" dist="38100" dir="2700000" algn="tl">
                    <a:srgbClr val="C0C0C0"/>
                  </a:outerShdw>
                </a:effectLst>
                <a:cs typeface="Times New Roman" pitchFamily="18" charset="0"/>
              </a:rPr>
              <a:t> : range correlation analysis</a:t>
            </a:r>
          </a:p>
        </p:txBody>
      </p:sp>
      <p:sp>
        <p:nvSpPr>
          <p:cNvPr id="6" name="Segnaposto numero diapositiva 5"/>
          <p:cNvSpPr>
            <a:spLocks noGrp="1"/>
          </p:cNvSpPr>
          <p:nvPr>
            <p:ph type="sldNum" sz="quarter" idx="12"/>
          </p:nvPr>
        </p:nvSpPr>
        <p:spPr/>
        <p:txBody>
          <a:bodyPr/>
          <a:lstStyle/>
          <a:p>
            <a:fld id="{6294C92D-0306-4E69-9CD3-20855E849650}" type="slidenum">
              <a:rPr kumimoji="0" lang="en-US" smtClean="0"/>
              <a:pPr/>
              <a:t>112</a:t>
            </a:fld>
            <a:endParaRPr kumimoji="0" lang="en-US"/>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1" name="Rectangle 3"/>
          <p:cNvSpPr>
            <a:spLocks noChangeArrowheads="1"/>
          </p:cNvSpPr>
          <p:nvPr/>
        </p:nvSpPr>
        <p:spPr bwMode="auto">
          <a:xfrm>
            <a:off x="5472378" y="990601"/>
            <a:ext cx="4351073" cy="3535583"/>
          </a:xfrm>
          <a:prstGeom prst="rect">
            <a:avLst/>
          </a:prstGeom>
          <a:noFill/>
          <a:ln w="50800">
            <a:noFill/>
            <a:miter lim="800000"/>
            <a:headEnd/>
            <a:tailEnd/>
          </a:ln>
          <a:effectLst/>
        </p:spPr>
        <p:txBody>
          <a:bodyPr lIns="90488" tIns="44450" rIns="90488" bIns="44450">
            <a:spAutoFit/>
          </a:bodyPr>
          <a:lstStyle/>
          <a:p>
            <a:pPr defTabSz="762000" eaLnBrk="0" hangingPunct="0">
              <a:lnSpc>
                <a:spcPct val="115000"/>
              </a:lnSpc>
              <a:spcBef>
                <a:spcPct val="47000"/>
              </a:spcBef>
              <a:buClrTx/>
              <a:buSzTx/>
              <a:buFont typeface="Wingdings" pitchFamily="2" charset="2"/>
              <a:buChar char="Ø"/>
            </a:pPr>
            <a:r>
              <a:rPr lang="en-US" sz="1800" dirty="0"/>
              <a:t>The range PSD is almost flat.</a:t>
            </a:r>
          </a:p>
          <a:p>
            <a:pPr defTabSz="762000" eaLnBrk="0" hangingPunct="0">
              <a:lnSpc>
                <a:spcPct val="115000"/>
              </a:lnSpc>
              <a:spcBef>
                <a:spcPct val="47000"/>
              </a:spcBef>
              <a:buClrTx/>
              <a:buSzTx/>
              <a:buFont typeface="Wingdings" pitchFamily="2" charset="2"/>
              <a:buChar char="Ø"/>
            </a:pPr>
            <a:r>
              <a:rPr lang="en-US" sz="1800" dirty="0"/>
              <a:t>The correlation time of ~100 ns </a:t>
            </a:r>
            <a:br>
              <a:rPr lang="en-US" sz="1800" dirty="0"/>
            </a:br>
            <a:r>
              <a:rPr lang="en-US" sz="1800" dirty="0"/>
              <a:t>(~ one pulse length). </a:t>
            </a:r>
            <a:br>
              <a:rPr lang="en-US" sz="1800" dirty="0"/>
            </a:br>
            <a:r>
              <a:rPr lang="en-US" sz="1800" dirty="0"/>
              <a:t>provides frequency content over the complete </a:t>
            </a:r>
            <a:r>
              <a:rPr lang="en-US" sz="1800" dirty="0" err="1"/>
              <a:t>Nyquist</a:t>
            </a:r>
            <a:r>
              <a:rPr lang="en-US" sz="1800" dirty="0"/>
              <a:t> frequency range.</a:t>
            </a:r>
          </a:p>
          <a:p>
            <a:pPr defTabSz="762000" eaLnBrk="0" hangingPunct="0">
              <a:lnSpc>
                <a:spcPct val="115000"/>
              </a:lnSpc>
              <a:spcBef>
                <a:spcPct val="47000"/>
              </a:spcBef>
              <a:buClrTx/>
              <a:buSzTx/>
              <a:buFont typeface="Wingdings" pitchFamily="2" charset="2"/>
              <a:buChar char="Ø"/>
            </a:pPr>
            <a:r>
              <a:rPr lang="en-US" sz="1800" dirty="0"/>
              <a:t>The assumption usually made in adaptive radar detection of independence of the data from different range cells seems </a:t>
            </a:r>
            <a:br>
              <a:rPr lang="en-US" sz="1800" dirty="0"/>
            </a:br>
            <a:r>
              <a:rPr lang="en-US" sz="1800" dirty="0"/>
              <a:t>to be reasonable in the </a:t>
            </a:r>
            <a:r>
              <a:rPr lang="en-US" sz="1800" dirty="0" err="1"/>
              <a:t>Wolseley</a:t>
            </a:r>
            <a:r>
              <a:rPr lang="en-US" sz="1800" dirty="0"/>
              <a:t> data.</a:t>
            </a:r>
          </a:p>
        </p:txBody>
      </p:sp>
      <p:sp>
        <p:nvSpPr>
          <p:cNvPr id="616452" name="Rectangle 4"/>
          <p:cNvSpPr>
            <a:spLocks noChangeArrowheads="1"/>
          </p:cNvSpPr>
          <p:nvPr/>
        </p:nvSpPr>
        <p:spPr bwMode="auto">
          <a:xfrm>
            <a:off x="1238224" y="5143512"/>
            <a:ext cx="8572560" cy="1682512"/>
          </a:xfrm>
          <a:prstGeom prst="rect">
            <a:avLst/>
          </a:prstGeom>
          <a:noFill/>
          <a:ln w="50800">
            <a:noFill/>
            <a:miter lim="800000"/>
            <a:headEnd/>
            <a:tailEnd/>
          </a:ln>
          <a:effectLst/>
        </p:spPr>
        <p:txBody>
          <a:bodyPr wrap="square" lIns="90488" tIns="44450" rIns="90488" bIns="44450">
            <a:spAutoFit/>
          </a:bodyPr>
          <a:lstStyle/>
          <a:p>
            <a:pPr defTabSz="762000" eaLnBrk="0" hangingPunct="0">
              <a:lnSpc>
                <a:spcPct val="115000"/>
              </a:lnSpc>
              <a:spcBef>
                <a:spcPct val="47000"/>
              </a:spcBef>
              <a:buClrTx/>
              <a:buSzTx/>
              <a:buFontTx/>
              <a:buNone/>
            </a:pPr>
            <a:r>
              <a:rPr lang="en-US" dirty="0"/>
              <a:t>Owing to the heterogeneity of the spatial scattering ensemble in open farmland terrain (strong discrete sources dispersed over a weakly scattering medium), the returned signal from the scanning antenna largely </a:t>
            </a:r>
            <a:r>
              <a:rPr lang="en-US" dirty="0" err="1"/>
              <a:t>decorrelates</a:t>
            </a:r>
            <a:r>
              <a:rPr lang="en-US" dirty="0"/>
              <a:t> from one spatial cell to the next, whether the variation is in the range direction or in the azimuth direction.</a:t>
            </a:r>
          </a:p>
        </p:txBody>
      </p:sp>
      <p:sp>
        <p:nvSpPr>
          <p:cNvPr id="616453" name="Rectangle 5"/>
          <p:cNvSpPr>
            <a:spLocks noChangeArrowheads="1"/>
          </p:cNvSpPr>
          <p:nvPr/>
        </p:nvSpPr>
        <p:spPr bwMode="auto">
          <a:xfrm>
            <a:off x="2666984" y="260351"/>
            <a:ext cx="6631945" cy="444482"/>
          </a:xfrm>
          <a:prstGeom prst="rect">
            <a:avLst/>
          </a:prstGeom>
          <a:noFill/>
          <a:ln w="12700">
            <a:noFill/>
            <a:miter lim="800000"/>
            <a:headEnd/>
            <a:tailEnd/>
          </a:ln>
          <a:effectLst/>
        </p:spPr>
        <p:txBody>
          <a:bodyPr wrap="none" lIns="58738" tIns="23813" rIns="58738" bIns="23813">
            <a:spAutoFit/>
          </a:bodyPr>
          <a:lstStyle/>
          <a:p>
            <a:pPr>
              <a:lnSpc>
                <a:spcPct val="92000"/>
              </a:lnSpc>
              <a:spcBef>
                <a:spcPct val="50000"/>
              </a:spcBef>
              <a:buClrTx/>
              <a:buSzTx/>
              <a:buFontTx/>
              <a:buNone/>
            </a:pPr>
            <a:r>
              <a:rPr lang="en-GB" sz="2800" b="1" dirty="0">
                <a:solidFill>
                  <a:schemeClr val="accent1">
                    <a:lumMod val="50000"/>
                  </a:schemeClr>
                </a:solidFill>
                <a:effectLst>
                  <a:outerShdw blurRad="38100" dist="38100" dir="2700000" algn="tl">
                    <a:srgbClr val="C0C0C0"/>
                  </a:outerShdw>
                </a:effectLst>
                <a:cs typeface="Times New Roman" pitchFamily="18" charset="0"/>
              </a:rPr>
              <a:t>Ground clutter: range spectral analysis</a:t>
            </a:r>
          </a:p>
        </p:txBody>
      </p:sp>
      <p:grpSp>
        <p:nvGrpSpPr>
          <p:cNvPr id="2" name="Group 11"/>
          <p:cNvGrpSpPr>
            <a:grpSpLocks/>
          </p:cNvGrpSpPr>
          <p:nvPr/>
        </p:nvGrpSpPr>
        <p:grpSpPr bwMode="auto">
          <a:xfrm>
            <a:off x="0" y="762000"/>
            <a:ext cx="5613400" cy="4495800"/>
            <a:chOff x="0" y="480"/>
            <a:chExt cx="3264" cy="2832"/>
          </a:xfrm>
        </p:grpSpPr>
        <p:pic>
          <p:nvPicPr>
            <p:cNvPr id="616454" name="Picture 6"/>
            <p:cNvPicPr>
              <a:picLocks noChangeAspect="1" noChangeArrowheads="1"/>
            </p:cNvPicPr>
            <p:nvPr/>
          </p:nvPicPr>
          <p:blipFill>
            <a:blip r:embed="rId3"/>
            <a:srcRect/>
            <a:stretch>
              <a:fillRect/>
            </a:stretch>
          </p:blipFill>
          <p:spPr bwMode="auto">
            <a:xfrm>
              <a:off x="144" y="528"/>
              <a:ext cx="2949" cy="2727"/>
            </a:xfrm>
            <a:prstGeom prst="rect">
              <a:avLst/>
            </a:prstGeom>
            <a:noFill/>
            <a:ln w="9525" algn="ctr">
              <a:noFill/>
              <a:miter lim="800000"/>
              <a:headEnd/>
              <a:tailEnd/>
            </a:ln>
            <a:effectLst/>
          </p:spPr>
        </p:pic>
        <p:sp>
          <p:nvSpPr>
            <p:cNvPr id="616455" name="Rectangle 7"/>
            <p:cNvSpPr>
              <a:spLocks noChangeArrowheads="1"/>
            </p:cNvSpPr>
            <p:nvPr/>
          </p:nvSpPr>
          <p:spPr bwMode="auto">
            <a:xfrm>
              <a:off x="0" y="3168"/>
              <a:ext cx="3168" cy="144"/>
            </a:xfrm>
            <a:prstGeom prst="rect">
              <a:avLst/>
            </a:prstGeom>
            <a:solidFill>
              <a:schemeClr val="bg1"/>
            </a:solidFill>
            <a:ln w="9525" algn="ctr">
              <a:noFill/>
              <a:miter lim="800000"/>
              <a:headEnd/>
              <a:tailEnd/>
            </a:ln>
            <a:effectLst/>
          </p:spPr>
          <p:txBody>
            <a:bodyPr wrap="none" anchor="ctr"/>
            <a:lstStyle/>
            <a:p>
              <a:endParaRPr lang="it-IT"/>
            </a:p>
          </p:txBody>
        </p:sp>
        <p:sp>
          <p:nvSpPr>
            <p:cNvPr id="616456" name="Rectangle 8"/>
            <p:cNvSpPr>
              <a:spLocks noChangeArrowheads="1"/>
            </p:cNvSpPr>
            <p:nvPr/>
          </p:nvSpPr>
          <p:spPr bwMode="auto">
            <a:xfrm>
              <a:off x="96" y="480"/>
              <a:ext cx="3168" cy="144"/>
            </a:xfrm>
            <a:prstGeom prst="rect">
              <a:avLst/>
            </a:prstGeom>
            <a:solidFill>
              <a:schemeClr val="bg1"/>
            </a:solidFill>
            <a:ln w="9525" algn="ctr">
              <a:noFill/>
              <a:miter lim="800000"/>
              <a:headEnd/>
              <a:tailEnd/>
            </a:ln>
            <a:effectLst/>
          </p:spPr>
          <p:txBody>
            <a:bodyPr wrap="none" anchor="ctr"/>
            <a:lstStyle/>
            <a:p>
              <a:endParaRPr lang="it-IT"/>
            </a:p>
          </p:txBody>
        </p:sp>
        <p:sp>
          <p:nvSpPr>
            <p:cNvPr id="616457" name="Rectangle 9"/>
            <p:cNvSpPr>
              <a:spLocks noChangeArrowheads="1"/>
            </p:cNvSpPr>
            <p:nvPr/>
          </p:nvSpPr>
          <p:spPr bwMode="auto">
            <a:xfrm>
              <a:off x="0" y="576"/>
              <a:ext cx="240" cy="2688"/>
            </a:xfrm>
            <a:prstGeom prst="rect">
              <a:avLst/>
            </a:prstGeom>
            <a:solidFill>
              <a:schemeClr val="bg1"/>
            </a:solidFill>
            <a:ln w="9525" algn="ctr">
              <a:noFill/>
              <a:miter lim="800000"/>
              <a:headEnd/>
              <a:tailEnd/>
            </a:ln>
            <a:effectLst/>
          </p:spPr>
          <p:txBody>
            <a:bodyPr wrap="none" anchor="ctr"/>
            <a:lstStyle/>
            <a:p>
              <a:endParaRPr lang="it-IT"/>
            </a:p>
          </p:txBody>
        </p:sp>
        <p:sp>
          <p:nvSpPr>
            <p:cNvPr id="616458" name="Rectangle 10"/>
            <p:cNvSpPr>
              <a:spLocks noChangeArrowheads="1"/>
            </p:cNvSpPr>
            <p:nvPr/>
          </p:nvSpPr>
          <p:spPr bwMode="auto">
            <a:xfrm>
              <a:off x="2928" y="528"/>
              <a:ext cx="240" cy="2688"/>
            </a:xfrm>
            <a:prstGeom prst="rect">
              <a:avLst/>
            </a:prstGeom>
            <a:solidFill>
              <a:schemeClr val="bg1"/>
            </a:solidFill>
            <a:ln w="9525" algn="ctr">
              <a:noFill/>
              <a:miter lim="800000"/>
              <a:headEnd/>
              <a:tailEnd/>
            </a:ln>
            <a:effectLst/>
          </p:spPr>
          <p:txBody>
            <a:bodyPr wrap="none" anchor="ctr"/>
            <a:lstStyle/>
            <a:p>
              <a:endParaRPr lang="it-IT"/>
            </a:p>
          </p:txBody>
        </p:sp>
      </p:grpSp>
      <p:sp>
        <p:nvSpPr>
          <p:cNvPr id="11" name="Segnaposto numero diapositiva 10"/>
          <p:cNvSpPr>
            <a:spLocks noGrp="1"/>
          </p:cNvSpPr>
          <p:nvPr>
            <p:ph type="sldNum" sz="quarter" idx="12"/>
          </p:nvPr>
        </p:nvSpPr>
        <p:spPr/>
        <p:txBody>
          <a:bodyPr/>
          <a:lstStyle/>
          <a:p>
            <a:fld id="{6294C92D-0306-4E69-9CD3-20855E849650}" type="slidenum">
              <a:rPr kumimoji="0" lang="en-US" smtClean="0"/>
              <a:pPr/>
              <a:t>113</a:t>
            </a:fld>
            <a:endParaRPr kumimoji="0" lang="en-US"/>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ChangeArrowheads="1"/>
          </p:cNvSpPr>
          <p:nvPr/>
        </p:nvSpPr>
        <p:spPr bwMode="auto">
          <a:xfrm>
            <a:off x="1833197" y="2438401"/>
            <a:ext cx="7620397" cy="3806825"/>
          </a:xfrm>
          <a:prstGeom prst="rect">
            <a:avLst/>
          </a:prstGeom>
          <a:solidFill>
            <a:srgbClr val="EAF6FC"/>
          </a:solidFill>
          <a:ln w="57150" cmpd="thinThick">
            <a:noFill/>
            <a:miter lim="800000"/>
            <a:headEnd/>
            <a:tailEnd/>
          </a:ln>
          <a:effectLst/>
        </p:spPr>
        <p:txBody>
          <a:bodyPr wrap="none" anchor="ctr"/>
          <a:lstStyle/>
          <a:p>
            <a:endParaRPr lang="it-IT"/>
          </a:p>
        </p:txBody>
      </p:sp>
      <p:sp>
        <p:nvSpPr>
          <p:cNvPr id="624643" name="AutoShape 3"/>
          <p:cNvSpPr>
            <a:spLocks noChangeArrowheads="1"/>
          </p:cNvSpPr>
          <p:nvPr/>
        </p:nvSpPr>
        <p:spPr bwMode="auto">
          <a:xfrm>
            <a:off x="6957116" y="1219200"/>
            <a:ext cx="2282164" cy="1009650"/>
          </a:xfrm>
          <a:prstGeom prst="roundRect">
            <a:avLst>
              <a:gd name="adj" fmla="val 12495"/>
            </a:avLst>
          </a:prstGeom>
          <a:solidFill>
            <a:srgbClr val="EDFCB6"/>
          </a:solidFill>
          <a:ln w="9525" algn="ctr">
            <a:solidFill>
              <a:schemeClr val="tx1"/>
            </a:solidFill>
            <a:round/>
            <a:headEnd/>
            <a:tailEnd/>
          </a:ln>
          <a:effectLst/>
        </p:spPr>
        <p:txBody>
          <a:bodyPr wrap="none" anchor="ctr"/>
          <a:lstStyle/>
          <a:p>
            <a:endParaRPr lang="it-IT"/>
          </a:p>
        </p:txBody>
      </p:sp>
      <p:sp>
        <p:nvSpPr>
          <p:cNvPr id="624644" name="Rectangle 4"/>
          <p:cNvSpPr>
            <a:spLocks noChangeArrowheads="1"/>
          </p:cNvSpPr>
          <p:nvPr/>
        </p:nvSpPr>
        <p:spPr bwMode="auto">
          <a:xfrm>
            <a:off x="1107431" y="1143001"/>
            <a:ext cx="6488775" cy="753924"/>
          </a:xfrm>
          <a:prstGeom prst="rect">
            <a:avLst/>
          </a:prstGeom>
          <a:noFill/>
          <a:ln w="50800">
            <a:noFill/>
            <a:miter lim="800000"/>
            <a:headEnd/>
            <a:tailEnd/>
          </a:ln>
          <a:effectLst/>
        </p:spPr>
        <p:txBody>
          <a:bodyPr lIns="90488" tIns="44450" rIns="90488" bIns="44450">
            <a:spAutoFit/>
          </a:bodyPr>
          <a:lstStyle/>
          <a:p>
            <a:pPr defTabSz="762000" eaLnBrk="0" hangingPunct="0">
              <a:lnSpc>
                <a:spcPct val="115000"/>
              </a:lnSpc>
              <a:spcBef>
                <a:spcPct val="47000"/>
              </a:spcBef>
              <a:buClrTx/>
              <a:buSzTx/>
              <a:buFontTx/>
              <a:buNone/>
            </a:pPr>
            <a:r>
              <a:rPr lang="it-IT" sz="1800" b="1" dirty="0" err="1">
                <a:effectLst>
                  <a:outerShdw blurRad="38100" dist="38100" dir="2700000" algn="tl">
                    <a:srgbClr val="C0C0C0"/>
                  </a:outerShdw>
                </a:effectLst>
              </a:rPr>
              <a:t>Amplitude</a:t>
            </a:r>
            <a:r>
              <a:rPr lang="it-IT" sz="1800" b="1" dirty="0">
                <a:effectLst>
                  <a:outerShdw blurRad="38100" dist="38100" dir="2700000" algn="tl">
                    <a:srgbClr val="C0C0C0"/>
                  </a:outerShdw>
                </a:effectLst>
              </a:rPr>
              <a:t> PDF </a:t>
            </a:r>
            <a:r>
              <a:rPr lang="it-IT" sz="2000" b="1" dirty="0" err="1">
                <a:effectLst>
                  <a:outerShdw blurRad="38100" dist="38100" dir="2700000" algn="tl">
                    <a:srgbClr val="C0C0C0"/>
                  </a:outerShdw>
                </a:effectLst>
              </a:rPr>
              <a:t>analysis</a:t>
            </a:r>
            <a:r>
              <a:rPr lang="en-GB" sz="2000" b="1" dirty="0">
                <a:effectLst>
                  <a:outerShdw blurRad="38100" dist="38100" dir="2700000" algn="tl">
                    <a:srgbClr val="C0C0C0"/>
                  </a:outerShdw>
                </a:effectLst>
              </a:rPr>
              <a:t>: </a:t>
            </a:r>
            <a:r>
              <a:rPr lang="it-IT" sz="1800" dirty="0" err="1"/>
              <a:t>we</a:t>
            </a:r>
            <a:r>
              <a:rPr lang="it-IT" sz="1800" dirty="0"/>
              <a:t> </a:t>
            </a:r>
            <a:r>
              <a:rPr lang="it-IT" sz="1800" dirty="0" err="1"/>
              <a:t>estimated</a:t>
            </a:r>
            <a:r>
              <a:rPr lang="it-IT" sz="1800" dirty="0"/>
              <a:t> normali</a:t>
            </a:r>
            <a:r>
              <a:rPr lang="en-GB" sz="1800" dirty="0"/>
              <a:t>z</a:t>
            </a:r>
            <a:r>
              <a:rPr lang="it-IT" sz="1800" dirty="0"/>
              <a:t>ed </a:t>
            </a:r>
          </a:p>
          <a:p>
            <a:pPr defTabSz="762000" eaLnBrk="0" hangingPunct="0">
              <a:lnSpc>
                <a:spcPct val="65000"/>
              </a:lnSpc>
              <a:spcBef>
                <a:spcPct val="47000"/>
              </a:spcBef>
              <a:buClrTx/>
              <a:buSzTx/>
              <a:buFontTx/>
              <a:buNone/>
            </a:pPr>
            <a:r>
              <a:rPr lang="it-IT" sz="1800" dirty="0"/>
              <a:t>			        moment</a:t>
            </a:r>
            <a:r>
              <a:rPr lang="en-GB" sz="1800" dirty="0"/>
              <a:t>s </a:t>
            </a:r>
            <a:r>
              <a:rPr lang="it-IT" sz="1800" dirty="0" err="1"/>
              <a:t>defined</a:t>
            </a:r>
            <a:r>
              <a:rPr lang="it-IT" sz="1800" dirty="0"/>
              <a:t> </a:t>
            </a:r>
            <a:r>
              <a:rPr lang="it-IT" sz="1800" dirty="0" err="1"/>
              <a:t>as</a:t>
            </a:r>
            <a:endParaRPr lang="it-IT" sz="1800" dirty="0"/>
          </a:p>
        </p:txBody>
      </p:sp>
      <p:pic>
        <p:nvPicPr>
          <p:cNvPr id="624645" name="Picture 5"/>
          <p:cNvPicPr>
            <a:picLocks noChangeArrowheads="1"/>
          </p:cNvPicPr>
          <p:nvPr/>
        </p:nvPicPr>
        <p:blipFill>
          <a:blip r:embed="rId4"/>
          <a:srcRect/>
          <a:stretch>
            <a:fillRect/>
          </a:stretch>
        </p:blipFill>
        <p:spPr bwMode="auto">
          <a:xfrm>
            <a:off x="7287316" y="1371600"/>
            <a:ext cx="1599406" cy="723900"/>
          </a:xfrm>
          <a:prstGeom prst="rect">
            <a:avLst/>
          </a:prstGeom>
          <a:noFill/>
          <a:ln w="50800">
            <a:noFill/>
            <a:miter lim="800000"/>
            <a:headEnd/>
            <a:tailEnd/>
          </a:ln>
          <a:effectLst/>
        </p:spPr>
      </p:pic>
      <p:graphicFrame>
        <p:nvGraphicFramePr>
          <p:cNvPr id="624646" name="Object 6"/>
          <p:cNvGraphicFramePr>
            <a:graphicFrameLocks noChangeAspect="1"/>
          </p:cNvGraphicFramePr>
          <p:nvPr/>
        </p:nvGraphicFramePr>
        <p:xfrm>
          <a:off x="1998296" y="2514600"/>
          <a:ext cx="7039108" cy="3562350"/>
        </p:xfrm>
        <a:graphic>
          <a:graphicData uri="http://schemas.openxmlformats.org/presentationml/2006/ole">
            <p:oleObj spid="_x0000_s292866" r:id="rId5" imgW="4133850" imgH="2095500" progId="Word.Picture.8">
              <p:embed/>
            </p:oleObj>
          </a:graphicData>
        </a:graphic>
      </p:graphicFrame>
      <p:sp>
        <p:nvSpPr>
          <p:cNvPr id="624647" name="Rectangle 7"/>
          <p:cNvSpPr>
            <a:spLocks noChangeArrowheads="1"/>
          </p:cNvSpPr>
          <p:nvPr/>
        </p:nvSpPr>
        <p:spPr bwMode="auto">
          <a:xfrm>
            <a:off x="4452934" y="381001"/>
            <a:ext cx="4871912" cy="444482"/>
          </a:xfrm>
          <a:prstGeom prst="rect">
            <a:avLst/>
          </a:prstGeom>
          <a:noFill/>
          <a:ln w="12700">
            <a:noFill/>
            <a:miter lim="800000"/>
            <a:headEnd/>
            <a:tailEnd/>
          </a:ln>
          <a:effectLst/>
        </p:spPr>
        <p:txBody>
          <a:bodyPr wrap="none" lIns="58738" tIns="23813" rIns="58738" bIns="23813">
            <a:spAutoFit/>
          </a:bodyPr>
          <a:lstStyle/>
          <a:p>
            <a:pPr>
              <a:lnSpc>
                <a:spcPct val="92000"/>
              </a:lnSpc>
              <a:spcBef>
                <a:spcPct val="50000"/>
              </a:spcBef>
            </a:pPr>
            <a:r>
              <a:rPr lang="en-GB" sz="2800" b="1" dirty="0">
                <a:solidFill>
                  <a:schemeClr val="accent1">
                    <a:lumMod val="50000"/>
                  </a:schemeClr>
                </a:solidFill>
                <a:effectLst>
                  <a:outerShdw blurRad="38100" dist="38100" dir="2700000" algn="tl">
                    <a:srgbClr val="C0C0C0"/>
                  </a:outerShdw>
                </a:effectLst>
                <a:cs typeface="Times New Roman" pitchFamily="18" charset="0"/>
              </a:rPr>
              <a:t>Ground clutter data analysis</a:t>
            </a:r>
          </a:p>
        </p:txBody>
      </p:sp>
      <p:sp>
        <p:nvSpPr>
          <p:cNvPr id="8" name="Segnaposto numero diapositiva 7"/>
          <p:cNvSpPr>
            <a:spLocks noGrp="1"/>
          </p:cNvSpPr>
          <p:nvPr>
            <p:ph type="sldNum" sz="quarter" idx="12"/>
          </p:nvPr>
        </p:nvSpPr>
        <p:spPr/>
        <p:txBody>
          <a:bodyPr/>
          <a:lstStyle/>
          <a:p>
            <a:fld id="{6294C92D-0306-4E69-9CD3-20855E849650}" type="slidenum">
              <a:rPr kumimoji="0" lang="en-US" smtClean="0"/>
              <a:pPr/>
              <a:t>114</a:t>
            </a:fld>
            <a:endParaRPr kumimoji="0" lang="en-US"/>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2" name="Rectangle 4"/>
          <p:cNvSpPr>
            <a:spLocks noChangeArrowheads="1"/>
          </p:cNvSpPr>
          <p:nvPr/>
        </p:nvSpPr>
        <p:spPr bwMode="auto">
          <a:xfrm>
            <a:off x="5677859" y="1054100"/>
            <a:ext cx="3847173" cy="1079500"/>
          </a:xfrm>
          <a:prstGeom prst="rect">
            <a:avLst/>
          </a:prstGeom>
          <a:noFill/>
          <a:ln w="50800">
            <a:noFill/>
            <a:miter lim="800000"/>
            <a:headEnd/>
            <a:tailEnd/>
          </a:ln>
          <a:effectLst/>
        </p:spPr>
        <p:txBody>
          <a:bodyPr lIns="90488" tIns="44450" rIns="90488" bIns="44450">
            <a:spAutoFit/>
          </a:bodyPr>
          <a:lstStyle/>
          <a:p>
            <a:pPr algn="ctr" defTabSz="762000" eaLnBrk="0" hangingPunct="0">
              <a:lnSpc>
                <a:spcPct val="120000"/>
              </a:lnSpc>
              <a:spcBef>
                <a:spcPct val="0"/>
              </a:spcBef>
              <a:buClrTx/>
              <a:buSzTx/>
              <a:buFontTx/>
              <a:buNone/>
            </a:pPr>
            <a:r>
              <a:rPr lang="en-US" sz="1800" dirty="0"/>
              <a:t>1st and 2nd range intervals:</a:t>
            </a:r>
          </a:p>
          <a:p>
            <a:pPr algn="ctr" defTabSz="762000" eaLnBrk="0" hangingPunct="0">
              <a:lnSpc>
                <a:spcPct val="120000"/>
              </a:lnSpc>
              <a:spcBef>
                <a:spcPct val="0"/>
              </a:spcBef>
              <a:buClrTx/>
              <a:buSzTx/>
              <a:buFontTx/>
              <a:buNone/>
            </a:pPr>
            <a:r>
              <a:rPr lang="en-US" sz="1800" dirty="0"/>
              <a:t>the </a:t>
            </a:r>
            <a:r>
              <a:rPr lang="en-US" sz="1800" dirty="0" err="1"/>
              <a:t>Weibull</a:t>
            </a:r>
            <a:r>
              <a:rPr lang="en-US" sz="1800" dirty="0"/>
              <a:t> distribution provides the best fitting</a:t>
            </a:r>
          </a:p>
        </p:txBody>
      </p:sp>
      <p:sp>
        <p:nvSpPr>
          <p:cNvPr id="626693" name="Rectangle 5"/>
          <p:cNvSpPr>
            <a:spLocks noChangeArrowheads="1"/>
          </p:cNvSpPr>
          <p:nvPr/>
        </p:nvSpPr>
        <p:spPr bwMode="auto">
          <a:xfrm>
            <a:off x="1039814" y="4897438"/>
            <a:ext cx="4127500" cy="1409700"/>
          </a:xfrm>
          <a:prstGeom prst="rect">
            <a:avLst/>
          </a:prstGeom>
          <a:noFill/>
          <a:ln w="50800">
            <a:noFill/>
            <a:miter lim="800000"/>
            <a:headEnd/>
            <a:tailEnd/>
          </a:ln>
          <a:effectLst/>
        </p:spPr>
        <p:txBody>
          <a:bodyPr lIns="90488" tIns="44450" rIns="90488" bIns="44450">
            <a:spAutoFit/>
          </a:bodyPr>
          <a:lstStyle/>
          <a:p>
            <a:pPr algn="ctr" defTabSz="762000" eaLnBrk="0" hangingPunct="0">
              <a:lnSpc>
                <a:spcPct val="120000"/>
              </a:lnSpc>
              <a:spcBef>
                <a:spcPct val="0"/>
              </a:spcBef>
              <a:buClrTx/>
              <a:buSzTx/>
              <a:buFontTx/>
              <a:buNone/>
            </a:pPr>
            <a:r>
              <a:rPr lang="en-US" sz="1800" dirty="0"/>
              <a:t>3rd and 4th range intervals:</a:t>
            </a:r>
          </a:p>
          <a:p>
            <a:pPr algn="ctr" defTabSz="762000" eaLnBrk="0" hangingPunct="0">
              <a:lnSpc>
                <a:spcPct val="120000"/>
              </a:lnSpc>
              <a:spcBef>
                <a:spcPct val="0"/>
              </a:spcBef>
              <a:buClrTx/>
              <a:buSzTx/>
              <a:buFontTx/>
              <a:buNone/>
            </a:pPr>
            <a:r>
              <a:rPr lang="en-US" sz="1800" dirty="0"/>
              <a:t> the data show a </a:t>
            </a:r>
            <a:r>
              <a:rPr lang="en-US" sz="1800" dirty="0" err="1"/>
              <a:t>behaviour</a:t>
            </a:r>
            <a:r>
              <a:rPr lang="en-US" sz="1800" dirty="0"/>
              <a:t> that is intermediate between </a:t>
            </a:r>
            <a:br>
              <a:rPr lang="en-US" sz="1800" dirty="0"/>
            </a:br>
            <a:r>
              <a:rPr lang="en-US" sz="1800" dirty="0" err="1"/>
              <a:t>Weibull</a:t>
            </a:r>
            <a:r>
              <a:rPr lang="en-US" sz="1800" dirty="0"/>
              <a:t> and log-normal </a:t>
            </a:r>
          </a:p>
        </p:txBody>
      </p:sp>
      <p:pic>
        <p:nvPicPr>
          <p:cNvPr id="626694" name="Picture 6" descr="f16b"/>
          <p:cNvPicPr>
            <a:picLocks noChangeAspect="1" noChangeArrowheads="1"/>
          </p:cNvPicPr>
          <p:nvPr/>
        </p:nvPicPr>
        <p:blipFill>
          <a:blip r:embed="rId3"/>
          <a:srcRect/>
          <a:stretch>
            <a:fillRect/>
          </a:stretch>
        </p:blipFill>
        <p:spPr bwMode="auto">
          <a:xfrm>
            <a:off x="738158" y="857232"/>
            <a:ext cx="4736306" cy="3962400"/>
          </a:xfrm>
          <a:prstGeom prst="rect">
            <a:avLst/>
          </a:prstGeom>
          <a:noFill/>
        </p:spPr>
      </p:pic>
      <p:pic>
        <p:nvPicPr>
          <p:cNvPr id="626695" name="Picture 7" descr="f16a"/>
          <p:cNvPicPr>
            <a:picLocks noChangeAspect="1" noChangeArrowheads="1"/>
          </p:cNvPicPr>
          <p:nvPr/>
        </p:nvPicPr>
        <p:blipFill>
          <a:blip r:embed="rId4"/>
          <a:srcRect/>
          <a:stretch>
            <a:fillRect/>
          </a:stretch>
        </p:blipFill>
        <p:spPr bwMode="auto">
          <a:xfrm>
            <a:off x="5167314" y="2667000"/>
            <a:ext cx="4660635" cy="3962400"/>
          </a:xfrm>
          <a:prstGeom prst="rect">
            <a:avLst/>
          </a:prstGeom>
          <a:noFill/>
        </p:spPr>
      </p:pic>
      <p:sp>
        <p:nvSpPr>
          <p:cNvPr id="626696" name="Rectangle 8"/>
          <p:cNvSpPr>
            <a:spLocks noChangeArrowheads="1"/>
          </p:cNvSpPr>
          <p:nvPr/>
        </p:nvSpPr>
        <p:spPr bwMode="auto">
          <a:xfrm>
            <a:off x="4940817" y="228601"/>
            <a:ext cx="4871912" cy="444482"/>
          </a:xfrm>
          <a:prstGeom prst="rect">
            <a:avLst/>
          </a:prstGeom>
          <a:noFill/>
          <a:ln w="12700">
            <a:noFill/>
            <a:miter lim="800000"/>
            <a:headEnd/>
            <a:tailEnd/>
          </a:ln>
          <a:effectLst/>
        </p:spPr>
        <p:txBody>
          <a:bodyPr wrap="none" lIns="58738" tIns="23813" rIns="58738" bIns="23813">
            <a:spAutoFit/>
          </a:bodyPr>
          <a:lstStyle/>
          <a:p>
            <a:pPr>
              <a:lnSpc>
                <a:spcPct val="92000"/>
              </a:lnSpc>
              <a:spcBef>
                <a:spcPct val="50000"/>
              </a:spcBef>
              <a:buClrTx/>
              <a:buSzTx/>
              <a:buFontTx/>
              <a:buNone/>
            </a:pPr>
            <a:r>
              <a:rPr lang="en-GB" sz="2800" b="1" dirty="0">
                <a:solidFill>
                  <a:schemeClr val="accent1">
                    <a:lumMod val="50000"/>
                  </a:schemeClr>
                </a:solidFill>
                <a:effectLst>
                  <a:outerShdw blurRad="38100" dist="38100" dir="2700000" algn="tl">
                    <a:srgbClr val="C0C0C0"/>
                  </a:outerShdw>
                </a:effectLst>
                <a:cs typeface="Times New Roman" pitchFamily="18" charset="0"/>
              </a:rPr>
              <a:t>Ground clutter data analysis</a:t>
            </a:r>
          </a:p>
        </p:txBody>
      </p:sp>
      <p:sp>
        <p:nvSpPr>
          <p:cNvPr id="7" name="Segnaposto numero diapositiva 6"/>
          <p:cNvSpPr>
            <a:spLocks noGrp="1"/>
          </p:cNvSpPr>
          <p:nvPr>
            <p:ph type="sldNum" sz="quarter" idx="12"/>
          </p:nvPr>
        </p:nvSpPr>
        <p:spPr/>
        <p:txBody>
          <a:bodyPr/>
          <a:lstStyle/>
          <a:p>
            <a:fld id="{6294C92D-0306-4E69-9CD3-20855E849650}" type="slidenum">
              <a:rPr kumimoji="0" lang="en-US" smtClean="0"/>
              <a:pPr/>
              <a:t>115</a:t>
            </a:fld>
            <a:endParaRPr kumimoji="0" lang="en-US"/>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9" name="Rectangle 3"/>
          <p:cNvSpPr>
            <a:spLocks noChangeArrowheads="1"/>
          </p:cNvSpPr>
          <p:nvPr/>
        </p:nvSpPr>
        <p:spPr bwMode="auto">
          <a:xfrm>
            <a:off x="3619471" y="152400"/>
            <a:ext cx="5619809" cy="585288"/>
          </a:xfrm>
          <a:prstGeom prst="rect">
            <a:avLst/>
          </a:prstGeom>
          <a:noFill/>
          <a:ln w="50800">
            <a:noFill/>
            <a:miter lim="800000"/>
            <a:headEnd/>
            <a:tailEnd/>
          </a:ln>
          <a:effectLst/>
        </p:spPr>
        <p:txBody>
          <a:bodyPr wrap="none" lIns="90488" tIns="44450" rIns="90488" bIns="44450">
            <a:spAutoFit/>
          </a:bodyPr>
          <a:lstStyle/>
          <a:p>
            <a:pPr defTabSz="762000" eaLnBrk="0" hangingPunct="0">
              <a:lnSpc>
                <a:spcPct val="115000"/>
              </a:lnSpc>
              <a:spcBef>
                <a:spcPct val="47000"/>
              </a:spcBef>
              <a:buClrTx/>
              <a:buSzTx/>
              <a:buFontTx/>
              <a:buNone/>
            </a:pPr>
            <a:r>
              <a:rPr lang="en-US" sz="2800" b="1" dirty="0" err="1">
                <a:solidFill>
                  <a:schemeClr val="accent1">
                    <a:lumMod val="50000"/>
                  </a:schemeClr>
                </a:solidFill>
                <a:effectLst>
                  <a:outerShdw blurRad="38100" dist="38100" dir="2700000" algn="tl">
                    <a:srgbClr val="C0C0C0"/>
                  </a:outerShdw>
                </a:effectLst>
                <a:cs typeface="Times New Roman" pitchFamily="18" charset="0"/>
              </a:rPr>
              <a:t>Weibull</a:t>
            </a:r>
            <a:r>
              <a:rPr lang="en-US" sz="2800" b="1" dirty="0">
                <a:solidFill>
                  <a:schemeClr val="accent1">
                    <a:lumMod val="50000"/>
                  </a:schemeClr>
                </a:solidFill>
                <a:effectLst>
                  <a:outerShdw blurRad="38100" dist="38100" dir="2700000" algn="tl">
                    <a:srgbClr val="C0C0C0"/>
                  </a:outerShdw>
                </a:effectLst>
                <a:cs typeface="Times New Roman" pitchFamily="18" charset="0"/>
              </a:rPr>
              <a:t> paper (</a:t>
            </a:r>
            <a:r>
              <a:rPr lang="en-US" sz="2800" b="1" dirty="0" err="1">
                <a:solidFill>
                  <a:schemeClr val="accent1">
                    <a:lumMod val="50000"/>
                  </a:schemeClr>
                </a:solidFill>
                <a:effectLst>
                  <a:outerShdw blurRad="38100" dist="38100" dir="2700000" algn="tl">
                    <a:srgbClr val="C0C0C0"/>
                  </a:outerShdw>
                </a:effectLst>
                <a:cs typeface="Times New Roman" pitchFamily="18" charset="0"/>
              </a:rPr>
              <a:t>Boothe</a:t>
            </a:r>
            <a:r>
              <a:rPr lang="en-US" sz="2800" b="1" dirty="0">
                <a:solidFill>
                  <a:schemeClr val="accent1">
                    <a:lumMod val="50000"/>
                  </a:schemeClr>
                </a:solidFill>
                <a:effectLst>
                  <a:outerShdw blurRad="38100" dist="38100" dir="2700000" algn="tl">
                    <a:srgbClr val="C0C0C0"/>
                  </a:outerShdw>
                </a:effectLst>
                <a:cs typeface="Times New Roman" pitchFamily="18" charset="0"/>
              </a:rPr>
              <a:t> diagram</a:t>
            </a:r>
            <a:r>
              <a:rPr lang="en-US" sz="2400" b="1" dirty="0">
                <a:solidFill>
                  <a:schemeClr val="bg1"/>
                </a:solidFill>
                <a:effectLst>
                  <a:outerShdw blurRad="38100" dist="38100" dir="2700000" algn="tl">
                    <a:srgbClr val="C0C0C0"/>
                  </a:outerShdw>
                </a:effectLst>
              </a:rPr>
              <a:t>)</a:t>
            </a:r>
          </a:p>
        </p:txBody>
      </p:sp>
      <p:pic>
        <p:nvPicPr>
          <p:cNvPr id="628740" name="Picture 4"/>
          <p:cNvPicPr>
            <a:picLocks noChangeArrowheads="1"/>
          </p:cNvPicPr>
          <p:nvPr/>
        </p:nvPicPr>
        <p:blipFill>
          <a:blip r:embed="rId3"/>
          <a:srcRect/>
          <a:stretch>
            <a:fillRect/>
          </a:stretch>
        </p:blipFill>
        <p:spPr bwMode="auto">
          <a:xfrm>
            <a:off x="1576935" y="1066800"/>
            <a:ext cx="6019271" cy="1155700"/>
          </a:xfrm>
          <a:prstGeom prst="rect">
            <a:avLst/>
          </a:prstGeom>
          <a:noFill/>
          <a:ln w="50800">
            <a:noFill/>
            <a:miter lim="800000"/>
            <a:headEnd/>
            <a:tailEnd/>
          </a:ln>
          <a:effectLst/>
        </p:spPr>
      </p:pic>
      <p:sp>
        <p:nvSpPr>
          <p:cNvPr id="628741" name="Rectangle 5"/>
          <p:cNvSpPr>
            <a:spLocks noChangeArrowheads="1"/>
          </p:cNvSpPr>
          <p:nvPr/>
        </p:nvSpPr>
        <p:spPr bwMode="auto">
          <a:xfrm>
            <a:off x="1118658" y="2819400"/>
            <a:ext cx="3762904" cy="3384550"/>
          </a:xfrm>
          <a:prstGeom prst="rect">
            <a:avLst/>
          </a:prstGeom>
          <a:noFill/>
          <a:ln w="50800">
            <a:noFill/>
            <a:miter lim="800000"/>
            <a:headEnd/>
            <a:tailEnd/>
          </a:ln>
          <a:effectLst/>
        </p:spPr>
        <p:txBody>
          <a:bodyPr lIns="90488" tIns="44450" rIns="90488" bIns="44450">
            <a:spAutoFit/>
          </a:bodyPr>
          <a:lstStyle/>
          <a:p>
            <a:pPr algn="ctr" defTabSz="762000" eaLnBrk="0" hangingPunct="0">
              <a:spcBef>
                <a:spcPct val="0"/>
              </a:spcBef>
              <a:buClrTx/>
              <a:buSzTx/>
            </a:pPr>
            <a:r>
              <a:rPr lang="en-US" sz="1800" dirty="0"/>
              <a:t>The fitting is good for the 1st and the 2nd range intervals, for HH and VV data.</a:t>
            </a:r>
          </a:p>
          <a:p>
            <a:pPr algn="ctr" defTabSz="762000" eaLnBrk="0" hangingPunct="0">
              <a:spcBef>
                <a:spcPct val="0"/>
              </a:spcBef>
              <a:buClrTx/>
              <a:buSzTx/>
              <a:buFontTx/>
              <a:buBlip>
                <a:blip r:embed="rId4"/>
              </a:buBlip>
            </a:pPr>
            <a:endParaRPr lang="en-US" sz="1800" dirty="0"/>
          </a:p>
          <a:p>
            <a:pPr algn="ctr" defTabSz="762000" eaLnBrk="0" hangingPunct="0">
              <a:spcBef>
                <a:spcPct val="0"/>
              </a:spcBef>
              <a:buClrTx/>
              <a:buSzTx/>
            </a:pPr>
            <a:r>
              <a:rPr lang="en-US" sz="1800" dirty="0"/>
              <a:t> 3rd and 4th range intervals: a non negligible deviation is present for small values of X.</a:t>
            </a:r>
          </a:p>
          <a:p>
            <a:pPr algn="ctr" defTabSz="762000" eaLnBrk="0" hangingPunct="0">
              <a:spcBef>
                <a:spcPct val="0"/>
              </a:spcBef>
              <a:buClrTx/>
              <a:buSzTx/>
              <a:buFontTx/>
              <a:buBlip>
                <a:blip r:embed="rId4"/>
              </a:buBlip>
            </a:pPr>
            <a:endParaRPr lang="en-US" sz="1800" dirty="0"/>
          </a:p>
          <a:p>
            <a:pPr algn="ctr" defTabSz="762000" eaLnBrk="0" hangingPunct="0">
              <a:spcBef>
                <a:spcPct val="0"/>
              </a:spcBef>
              <a:buClrTx/>
              <a:buSzTx/>
            </a:pPr>
            <a:r>
              <a:rPr lang="en-US" sz="1800" dirty="0"/>
              <a:t>This deviation is due to the presence of thermal noise corruption at low signal levels.  </a:t>
            </a:r>
          </a:p>
          <a:p>
            <a:pPr algn="ctr" defTabSz="762000">
              <a:spcBef>
                <a:spcPct val="0"/>
              </a:spcBef>
              <a:buClrTx/>
              <a:buSzTx/>
              <a:buFontTx/>
              <a:buBlip>
                <a:blip r:embed="rId4"/>
              </a:buBlip>
            </a:pPr>
            <a:endParaRPr lang="en-US" sz="1800" dirty="0"/>
          </a:p>
        </p:txBody>
      </p:sp>
      <p:sp>
        <p:nvSpPr>
          <p:cNvPr id="628742" name="Line 6"/>
          <p:cNvSpPr>
            <a:spLocks noChangeShapeType="1"/>
          </p:cNvSpPr>
          <p:nvPr/>
        </p:nvSpPr>
        <p:spPr bwMode="auto">
          <a:xfrm>
            <a:off x="4044951" y="4648200"/>
            <a:ext cx="1516856" cy="228600"/>
          </a:xfrm>
          <a:prstGeom prst="line">
            <a:avLst/>
          </a:prstGeom>
          <a:noFill/>
          <a:ln w="25400">
            <a:solidFill>
              <a:schemeClr val="hlink"/>
            </a:solidFill>
            <a:prstDash val="sysDot"/>
            <a:round/>
            <a:headEnd/>
            <a:tailEnd type="triangle" w="med" len="med"/>
          </a:ln>
          <a:effectLst/>
        </p:spPr>
        <p:txBody>
          <a:bodyPr/>
          <a:lstStyle/>
          <a:p>
            <a:endParaRPr lang="it-IT"/>
          </a:p>
        </p:txBody>
      </p:sp>
      <p:pic>
        <p:nvPicPr>
          <p:cNvPr id="628743" name="Picture 7" descr="f17"/>
          <p:cNvPicPr>
            <a:picLocks noChangeAspect="1" noChangeArrowheads="1"/>
          </p:cNvPicPr>
          <p:nvPr/>
        </p:nvPicPr>
        <p:blipFill>
          <a:blip r:embed="rId5"/>
          <a:srcRect/>
          <a:stretch>
            <a:fillRect/>
          </a:stretch>
        </p:blipFill>
        <p:spPr bwMode="auto">
          <a:xfrm>
            <a:off x="4931602" y="2743200"/>
            <a:ext cx="4736306" cy="3962400"/>
          </a:xfrm>
          <a:prstGeom prst="rect">
            <a:avLst/>
          </a:prstGeom>
          <a:noFill/>
        </p:spPr>
      </p:pic>
      <p:sp>
        <p:nvSpPr>
          <p:cNvPr id="7" name="Segnaposto numero diapositiva 6"/>
          <p:cNvSpPr>
            <a:spLocks noGrp="1"/>
          </p:cNvSpPr>
          <p:nvPr>
            <p:ph type="sldNum" sz="quarter" idx="12"/>
          </p:nvPr>
        </p:nvSpPr>
        <p:spPr/>
        <p:txBody>
          <a:bodyPr/>
          <a:lstStyle/>
          <a:p>
            <a:fld id="{6294C92D-0306-4E69-9CD3-20855E849650}" type="slidenum">
              <a:rPr kumimoji="0" lang="en-US" smtClean="0"/>
              <a:pPr/>
              <a:t>116</a:t>
            </a:fld>
            <a:endParaRPr kumimoji="0" lang="en-US"/>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85" name="Rectangle 13"/>
          <p:cNvSpPr>
            <a:spLocks noChangeArrowheads="1"/>
          </p:cNvSpPr>
          <p:nvPr/>
        </p:nvSpPr>
        <p:spPr bwMode="auto">
          <a:xfrm>
            <a:off x="3973460" y="4872054"/>
            <a:ext cx="2724150" cy="914400"/>
          </a:xfrm>
          <a:prstGeom prst="rect">
            <a:avLst/>
          </a:prstGeom>
          <a:solidFill>
            <a:srgbClr val="EDFCB6"/>
          </a:solidFill>
          <a:ln w="9525" algn="ctr">
            <a:solidFill>
              <a:schemeClr val="tx1"/>
            </a:solidFill>
            <a:miter lim="800000"/>
            <a:headEnd/>
            <a:tailEnd/>
          </a:ln>
          <a:effectLst/>
        </p:spPr>
        <p:txBody>
          <a:bodyPr wrap="none" anchor="ctr"/>
          <a:lstStyle/>
          <a:p>
            <a:endParaRPr lang="it-IT"/>
          </a:p>
        </p:txBody>
      </p:sp>
      <p:sp>
        <p:nvSpPr>
          <p:cNvPr id="694276" name="Rectangle 4"/>
          <p:cNvSpPr>
            <a:spLocks noChangeArrowheads="1"/>
          </p:cNvSpPr>
          <p:nvPr/>
        </p:nvSpPr>
        <p:spPr bwMode="auto">
          <a:xfrm>
            <a:off x="4506966" y="152400"/>
            <a:ext cx="4803752" cy="542713"/>
          </a:xfrm>
          <a:prstGeom prst="rect">
            <a:avLst/>
          </a:prstGeom>
          <a:noFill/>
          <a:ln w="50800">
            <a:noFill/>
            <a:miter lim="800000"/>
            <a:headEnd/>
            <a:tailEnd/>
          </a:ln>
          <a:effectLst/>
        </p:spPr>
        <p:txBody>
          <a:bodyPr wrap="none" lIns="90488" tIns="44450" rIns="90488" bIns="44450">
            <a:spAutoFit/>
          </a:bodyPr>
          <a:lstStyle/>
          <a:p>
            <a:pPr defTabSz="762000" eaLnBrk="0" hangingPunct="0">
              <a:lnSpc>
                <a:spcPct val="115000"/>
              </a:lnSpc>
              <a:spcBef>
                <a:spcPct val="47000"/>
              </a:spcBef>
              <a:buClrTx/>
              <a:buSzTx/>
              <a:buFontTx/>
              <a:buNone/>
            </a:pPr>
            <a:r>
              <a:rPr lang="en-US" sz="2800" b="1" dirty="0">
                <a:solidFill>
                  <a:schemeClr val="accent1">
                    <a:lumMod val="50000"/>
                  </a:schemeClr>
                </a:solidFill>
                <a:effectLst>
                  <a:outerShdw blurRad="38100" dist="38100" dir="2700000" algn="tl">
                    <a:srgbClr val="C0C0C0"/>
                  </a:outerShdw>
                </a:effectLst>
                <a:cs typeface="Times New Roman" pitchFamily="18" charset="0"/>
              </a:rPr>
              <a:t>The KS goodness-of-fit test</a:t>
            </a:r>
          </a:p>
        </p:txBody>
      </p:sp>
      <p:sp>
        <p:nvSpPr>
          <p:cNvPr id="694278" name="Rectangle 6"/>
          <p:cNvSpPr>
            <a:spLocks noChangeArrowheads="1"/>
          </p:cNvSpPr>
          <p:nvPr/>
        </p:nvSpPr>
        <p:spPr bwMode="auto">
          <a:xfrm>
            <a:off x="1309662" y="1308100"/>
            <a:ext cx="8388344" cy="5016758"/>
          </a:xfrm>
          <a:prstGeom prst="rect">
            <a:avLst/>
          </a:prstGeom>
          <a:noFill/>
          <a:ln w="9525" algn="ctr">
            <a:noFill/>
            <a:miter lim="800000"/>
            <a:headEnd/>
            <a:tailEnd/>
          </a:ln>
          <a:effectLst/>
        </p:spPr>
        <p:txBody>
          <a:bodyPr wrap="square">
            <a:spAutoFit/>
          </a:bodyPr>
          <a:lstStyle/>
          <a:p>
            <a:pPr marL="342900" indent="-342900">
              <a:buFont typeface="Wingdings" pitchFamily="2" charset="2"/>
              <a:buChar char="Ø"/>
            </a:pPr>
            <a:r>
              <a:rPr lang="en-US" sz="2000" dirty="0"/>
              <a:t>The </a:t>
            </a:r>
            <a:r>
              <a:rPr lang="en-US" sz="2000" dirty="0" err="1"/>
              <a:t>Kolmogorov</a:t>
            </a:r>
            <a:r>
              <a:rPr lang="en-US" sz="2000" dirty="0"/>
              <a:t>–Smirnov test (KS test) is a nonparametric test for the equality of continuous, one-dimensional probability distributions. </a:t>
            </a:r>
          </a:p>
          <a:p>
            <a:pPr marL="342900" indent="-342900">
              <a:buFont typeface="Wingdings" pitchFamily="2" charset="2"/>
              <a:buChar char="Ø"/>
            </a:pPr>
            <a:endParaRPr lang="en-US" sz="2000" dirty="0"/>
          </a:p>
          <a:p>
            <a:pPr marL="342900" indent="-342900">
              <a:buFont typeface="Wingdings" pitchFamily="2" charset="2"/>
              <a:buChar char="Ø"/>
            </a:pPr>
            <a:r>
              <a:rPr lang="en-US" sz="2000" dirty="0"/>
              <a:t>Can be used to compare a sample with a reference probability distribution (one-sample KS test), or to compare two samples (two-sample KS test).</a:t>
            </a:r>
          </a:p>
          <a:p>
            <a:pPr marL="342900" indent="-342900">
              <a:buFont typeface="Wingdings" pitchFamily="2" charset="2"/>
              <a:buChar char="Ø"/>
            </a:pPr>
            <a:endParaRPr lang="en-US" sz="2000" dirty="0"/>
          </a:p>
          <a:p>
            <a:pPr marL="342900" indent="-342900">
              <a:buFont typeface="Wingdings" pitchFamily="2" charset="2"/>
              <a:buChar char="Ø"/>
            </a:pPr>
            <a:r>
              <a:rPr lang="en-US" sz="2000" dirty="0"/>
              <a:t>The KS statistic quantifies a distance between the empirical distribution function </a:t>
            </a:r>
            <a:r>
              <a:rPr lang="en-US" sz="2000" i="1" dirty="0"/>
              <a:t>F</a:t>
            </a:r>
            <a:r>
              <a:rPr lang="en-US" sz="2000" i="1" baseline="-25000" dirty="0"/>
              <a:t>n</a:t>
            </a:r>
            <a:r>
              <a:rPr lang="en-US" sz="2000" dirty="0"/>
              <a:t>(</a:t>
            </a:r>
            <a:r>
              <a:rPr lang="en-US" sz="2000" i="1" dirty="0"/>
              <a:t>x</a:t>
            </a:r>
            <a:r>
              <a:rPr lang="en-US" sz="2000" dirty="0"/>
              <a:t>) of the sample and the cumulative distribution function of the reference distribution </a:t>
            </a:r>
            <a:r>
              <a:rPr lang="en-US" sz="2000" i="1" dirty="0"/>
              <a:t>F</a:t>
            </a:r>
            <a:r>
              <a:rPr lang="en-US" sz="2000" dirty="0"/>
              <a:t>(</a:t>
            </a:r>
            <a:r>
              <a:rPr lang="en-US" sz="2000" i="1" dirty="0"/>
              <a:t>x</a:t>
            </a:r>
            <a:r>
              <a:rPr lang="en-US" sz="2000" dirty="0"/>
              <a:t>), or between the empirical distribution functions of two samples. </a:t>
            </a:r>
          </a:p>
          <a:p>
            <a:pPr marL="342900" indent="-342900">
              <a:buFont typeface="Wingdings" pitchFamily="2" charset="2"/>
              <a:buBlip>
                <a:blip r:embed="rId3"/>
              </a:buBlip>
            </a:pPr>
            <a:endParaRPr lang="en-US" sz="2000" dirty="0"/>
          </a:p>
          <a:p>
            <a:pPr marL="342900" indent="-342900">
              <a:buFont typeface="Wingdings" pitchFamily="2" charset="2"/>
              <a:buNone/>
            </a:pPr>
            <a:r>
              <a:rPr lang="en-US" sz="2000" dirty="0"/>
              <a:t>	</a:t>
            </a:r>
          </a:p>
          <a:p>
            <a:pPr marL="342900" indent="-342900">
              <a:buFont typeface="Wingdings" pitchFamily="2" charset="2"/>
              <a:buNone/>
            </a:pPr>
            <a:r>
              <a:rPr lang="en-US" sz="2000" dirty="0"/>
              <a:t>	</a:t>
            </a:r>
          </a:p>
          <a:p>
            <a:pPr marL="342900" indent="-342900">
              <a:buFont typeface="Wingdings" pitchFamily="2" charset="2"/>
              <a:buNone/>
            </a:pPr>
            <a:endParaRPr lang="en-US" sz="2000" dirty="0"/>
          </a:p>
          <a:p>
            <a:pPr marL="342900" indent="-342900">
              <a:buFont typeface="Wingdings" pitchFamily="2" charset="2"/>
              <a:buNone/>
            </a:pPr>
            <a:r>
              <a:rPr lang="en-US" sz="2000" dirty="0"/>
              <a:t>	where sup(.) is the </a:t>
            </a:r>
            <a:r>
              <a:rPr lang="en-US" sz="2000" dirty="0" err="1"/>
              <a:t>supremum</a:t>
            </a:r>
            <a:r>
              <a:rPr lang="en-US" sz="2000" dirty="0"/>
              <a:t> of the set of distances.</a:t>
            </a:r>
          </a:p>
        </p:txBody>
      </p:sp>
      <p:graphicFrame>
        <p:nvGraphicFramePr>
          <p:cNvPr id="694284" name="Object 12"/>
          <p:cNvGraphicFramePr>
            <a:graphicFrameLocks noChangeAspect="1"/>
          </p:cNvGraphicFramePr>
          <p:nvPr/>
        </p:nvGraphicFramePr>
        <p:xfrm>
          <a:off x="4138560" y="5100654"/>
          <a:ext cx="2338917" cy="457200"/>
        </p:xfrm>
        <a:graphic>
          <a:graphicData uri="http://schemas.openxmlformats.org/presentationml/2006/ole">
            <p:oleObj spid="_x0000_s293890" name="Equation" r:id="rId4" imgW="2158920" imgH="457200" progId="Equation.DSMT4">
              <p:embed/>
            </p:oleObj>
          </a:graphicData>
        </a:graphic>
      </p:graphicFrame>
      <p:sp>
        <p:nvSpPr>
          <p:cNvPr id="7" name="Segnaposto numero diapositiva 6"/>
          <p:cNvSpPr>
            <a:spLocks noGrp="1"/>
          </p:cNvSpPr>
          <p:nvPr>
            <p:ph type="sldNum" sz="quarter" idx="12"/>
          </p:nvPr>
        </p:nvSpPr>
        <p:spPr/>
        <p:txBody>
          <a:bodyPr/>
          <a:lstStyle/>
          <a:p>
            <a:fld id="{6294C92D-0306-4E69-9CD3-20855E849650}" type="slidenum">
              <a:rPr kumimoji="0" lang="en-US" smtClean="0"/>
              <a:pPr/>
              <a:t>117</a:t>
            </a:fld>
            <a:endParaRPr kumimoji="0" 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42" name="Rectangle 14"/>
          <p:cNvSpPr>
            <a:spLocks noChangeArrowheads="1"/>
          </p:cNvSpPr>
          <p:nvPr/>
        </p:nvSpPr>
        <p:spPr bwMode="auto">
          <a:xfrm>
            <a:off x="4883150" y="3302000"/>
            <a:ext cx="1981200" cy="762000"/>
          </a:xfrm>
          <a:prstGeom prst="rect">
            <a:avLst/>
          </a:prstGeom>
          <a:solidFill>
            <a:srgbClr val="EDFCB6"/>
          </a:solidFill>
          <a:ln w="9525" algn="ctr">
            <a:solidFill>
              <a:schemeClr val="tx1"/>
            </a:solidFill>
            <a:miter lim="800000"/>
            <a:headEnd/>
            <a:tailEnd/>
          </a:ln>
          <a:effectLst/>
        </p:spPr>
        <p:txBody>
          <a:bodyPr wrap="none" anchor="ctr"/>
          <a:lstStyle/>
          <a:p>
            <a:endParaRPr lang="it-IT" sz="2000"/>
          </a:p>
        </p:txBody>
      </p:sp>
      <p:sp>
        <p:nvSpPr>
          <p:cNvPr id="764940" name="Rectangle 12"/>
          <p:cNvSpPr>
            <a:spLocks noChangeArrowheads="1"/>
          </p:cNvSpPr>
          <p:nvPr/>
        </p:nvSpPr>
        <p:spPr bwMode="auto">
          <a:xfrm>
            <a:off x="4298950" y="4427538"/>
            <a:ext cx="2724150" cy="914400"/>
          </a:xfrm>
          <a:prstGeom prst="rect">
            <a:avLst/>
          </a:prstGeom>
          <a:solidFill>
            <a:srgbClr val="EDFCB6"/>
          </a:solidFill>
          <a:ln w="9525" algn="ctr">
            <a:solidFill>
              <a:schemeClr val="tx1"/>
            </a:solidFill>
            <a:miter lim="800000"/>
            <a:headEnd/>
            <a:tailEnd/>
          </a:ln>
          <a:effectLst/>
        </p:spPr>
        <p:txBody>
          <a:bodyPr wrap="none" anchor="ctr"/>
          <a:lstStyle/>
          <a:p>
            <a:endParaRPr lang="it-IT" sz="2000"/>
          </a:p>
        </p:txBody>
      </p:sp>
      <p:sp>
        <p:nvSpPr>
          <p:cNvPr id="764932" name="Rectangle 4"/>
          <p:cNvSpPr>
            <a:spLocks noChangeArrowheads="1"/>
          </p:cNvSpPr>
          <p:nvPr/>
        </p:nvSpPr>
        <p:spPr bwMode="auto">
          <a:xfrm>
            <a:off x="4578404" y="152400"/>
            <a:ext cx="4803752" cy="542713"/>
          </a:xfrm>
          <a:prstGeom prst="rect">
            <a:avLst/>
          </a:prstGeom>
          <a:noFill/>
          <a:ln w="50800">
            <a:noFill/>
            <a:miter lim="800000"/>
            <a:headEnd/>
            <a:tailEnd/>
          </a:ln>
          <a:effectLst/>
        </p:spPr>
        <p:txBody>
          <a:bodyPr wrap="none" lIns="90488" tIns="44450" rIns="90488" bIns="44450">
            <a:spAutoFit/>
          </a:bodyPr>
          <a:lstStyle/>
          <a:p>
            <a:pPr defTabSz="762000" eaLnBrk="0" hangingPunct="0">
              <a:lnSpc>
                <a:spcPct val="115000"/>
              </a:lnSpc>
              <a:spcBef>
                <a:spcPct val="47000"/>
              </a:spcBef>
            </a:pPr>
            <a:r>
              <a:rPr lang="en-US" sz="2800" b="1" dirty="0">
                <a:solidFill>
                  <a:schemeClr val="accent1">
                    <a:lumMod val="50000"/>
                  </a:schemeClr>
                </a:solidFill>
                <a:effectLst>
                  <a:outerShdw blurRad="38100" dist="38100" dir="2700000" algn="tl">
                    <a:srgbClr val="C0C0C0"/>
                  </a:outerShdw>
                </a:effectLst>
                <a:cs typeface="Times New Roman" pitchFamily="18" charset="0"/>
              </a:rPr>
              <a:t>The KS goodness-of-fit test</a:t>
            </a:r>
          </a:p>
        </p:txBody>
      </p:sp>
      <p:sp>
        <p:nvSpPr>
          <p:cNvPr id="764933" name="Rectangle 5"/>
          <p:cNvSpPr>
            <a:spLocks noChangeArrowheads="1"/>
          </p:cNvSpPr>
          <p:nvPr/>
        </p:nvSpPr>
        <p:spPr bwMode="auto">
          <a:xfrm>
            <a:off x="1095348" y="928670"/>
            <a:ext cx="8645552" cy="5232202"/>
          </a:xfrm>
          <a:prstGeom prst="rect">
            <a:avLst/>
          </a:prstGeom>
          <a:noFill/>
          <a:ln w="9525" algn="ctr">
            <a:noFill/>
            <a:miter lim="800000"/>
            <a:headEnd/>
            <a:tailEnd/>
          </a:ln>
          <a:effectLst/>
        </p:spPr>
        <p:txBody>
          <a:bodyPr wrap="square">
            <a:spAutoFit/>
          </a:bodyPr>
          <a:lstStyle/>
          <a:p>
            <a:pPr marL="342900" indent="-342900"/>
            <a:r>
              <a:rPr lang="en-US" sz="2000" dirty="0" smtClean="0"/>
              <a:t>     If </a:t>
            </a:r>
            <a:r>
              <a:rPr lang="en-US" sz="2000" dirty="0"/>
              <a:t>F is continuous then under the null hypothesis H</a:t>
            </a:r>
            <a:r>
              <a:rPr lang="en-US" sz="2000" baseline="-25000" dirty="0"/>
              <a:t>0</a:t>
            </a:r>
            <a:r>
              <a:rPr lang="en-US" sz="2000" dirty="0"/>
              <a:t> (the empirical distribution and the reference one are equal)          converges to the </a:t>
            </a:r>
            <a:r>
              <a:rPr lang="en-US" sz="2000" dirty="0" err="1"/>
              <a:t>Kolmogorov</a:t>
            </a:r>
            <a:r>
              <a:rPr lang="en-US" sz="2000" dirty="0"/>
              <a:t> distribution, which does not depend on F.</a:t>
            </a:r>
          </a:p>
          <a:p>
            <a:pPr marL="342900" indent="-342900"/>
            <a:endParaRPr lang="en-US" sz="2000" dirty="0"/>
          </a:p>
          <a:p>
            <a:pPr marL="342900" indent="-342900"/>
            <a:r>
              <a:rPr lang="it-IT" sz="2000" dirty="0" smtClean="0"/>
              <a:t>     The </a:t>
            </a:r>
            <a:r>
              <a:rPr lang="it-IT" sz="2000" dirty="0" err="1"/>
              <a:t>goodness-of-fit</a:t>
            </a:r>
            <a:r>
              <a:rPr lang="it-IT" sz="2000" dirty="0"/>
              <a:t> test or the </a:t>
            </a:r>
            <a:r>
              <a:rPr lang="it-IT" sz="2000" dirty="0" err="1"/>
              <a:t>Kolmogorov–Smirnov</a:t>
            </a:r>
            <a:r>
              <a:rPr lang="it-IT" sz="2000" dirty="0"/>
              <a:t> test </a:t>
            </a:r>
            <a:r>
              <a:rPr lang="it-IT" sz="2000" dirty="0" err="1"/>
              <a:t>is</a:t>
            </a:r>
            <a:r>
              <a:rPr lang="it-IT" sz="2000" dirty="0"/>
              <a:t> </a:t>
            </a:r>
            <a:r>
              <a:rPr lang="it-IT" sz="2000" dirty="0" err="1"/>
              <a:t>constructed</a:t>
            </a:r>
            <a:r>
              <a:rPr lang="it-IT" sz="2000" dirty="0"/>
              <a:t> </a:t>
            </a:r>
            <a:r>
              <a:rPr lang="it-IT" sz="2000" dirty="0" err="1"/>
              <a:t>by</a:t>
            </a:r>
            <a:r>
              <a:rPr lang="it-IT" sz="2000" dirty="0"/>
              <a:t> </a:t>
            </a:r>
            <a:r>
              <a:rPr lang="it-IT" sz="2000" dirty="0" err="1"/>
              <a:t>using</a:t>
            </a:r>
            <a:r>
              <a:rPr lang="it-IT" sz="2000" dirty="0"/>
              <a:t> the </a:t>
            </a:r>
            <a:r>
              <a:rPr lang="it-IT" sz="2000" dirty="0" err="1"/>
              <a:t>critical</a:t>
            </a:r>
            <a:r>
              <a:rPr lang="it-IT" sz="2000" dirty="0"/>
              <a:t> </a:t>
            </a:r>
            <a:r>
              <a:rPr lang="it-IT" sz="2000" dirty="0" err="1"/>
              <a:t>values</a:t>
            </a:r>
            <a:r>
              <a:rPr lang="it-IT" sz="2000" dirty="0"/>
              <a:t> </a:t>
            </a:r>
            <a:r>
              <a:rPr lang="it-IT" sz="2000" dirty="0" err="1"/>
              <a:t>of</a:t>
            </a:r>
            <a:r>
              <a:rPr lang="it-IT" sz="2000" dirty="0"/>
              <a:t> the </a:t>
            </a:r>
            <a:r>
              <a:rPr lang="it-IT" sz="2000" dirty="0" err="1"/>
              <a:t>Kolmogorov</a:t>
            </a:r>
            <a:r>
              <a:rPr lang="it-IT" sz="2000" dirty="0"/>
              <a:t> </a:t>
            </a:r>
            <a:r>
              <a:rPr lang="it-IT" sz="2000" dirty="0" err="1"/>
              <a:t>distribution</a:t>
            </a:r>
            <a:r>
              <a:rPr lang="it-IT" sz="2000" dirty="0"/>
              <a:t>. The </a:t>
            </a:r>
            <a:r>
              <a:rPr lang="it-IT" sz="2000" dirty="0" err="1"/>
              <a:t>null</a:t>
            </a:r>
            <a:r>
              <a:rPr lang="it-IT" sz="2000" dirty="0"/>
              <a:t> </a:t>
            </a:r>
            <a:r>
              <a:rPr lang="it-IT" sz="2000" dirty="0" err="1"/>
              <a:t>hypothesis</a:t>
            </a:r>
            <a:r>
              <a:rPr lang="it-IT" sz="2000" dirty="0"/>
              <a:t> </a:t>
            </a:r>
            <a:r>
              <a:rPr lang="it-IT" sz="2000" dirty="0" err="1"/>
              <a:t>is</a:t>
            </a:r>
            <a:r>
              <a:rPr lang="it-IT" sz="2000" dirty="0"/>
              <a:t> </a:t>
            </a:r>
            <a:r>
              <a:rPr lang="it-IT" sz="2000" dirty="0" err="1"/>
              <a:t>rejected</a:t>
            </a:r>
            <a:r>
              <a:rPr lang="it-IT" sz="2000" dirty="0"/>
              <a:t> at </a:t>
            </a:r>
            <a:r>
              <a:rPr lang="it-IT" sz="2000" dirty="0" err="1"/>
              <a:t>level</a:t>
            </a:r>
            <a:r>
              <a:rPr lang="it-IT" sz="2000" dirty="0"/>
              <a:t> </a:t>
            </a:r>
            <a:r>
              <a:rPr lang="it-IT" sz="2000" i="1" dirty="0"/>
              <a:t>a</a:t>
            </a:r>
            <a:r>
              <a:rPr lang="it-IT" sz="2000" dirty="0"/>
              <a:t> </a:t>
            </a:r>
            <a:r>
              <a:rPr lang="it-IT" sz="2000" dirty="0" err="1"/>
              <a:t>if</a:t>
            </a:r>
            <a:endParaRPr lang="it-IT" sz="2000" dirty="0"/>
          </a:p>
          <a:p>
            <a:pPr lvl="1"/>
            <a:endParaRPr lang="it-IT" sz="2000" dirty="0"/>
          </a:p>
          <a:p>
            <a:pPr lvl="1"/>
            <a:endParaRPr lang="it-IT" sz="2000" dirty="0"/>
          </a:p>
          <a:p>
            <a:pPr lvl="1">
              <a:buFont typeface="Wingdings" pitchFamily="2" charset="2"/>
              <a:buNone/>
            </a:pPr>
            <a:endParaRPr lang="it-IT" sz="2000" dirty="0"/>
          </a:p>
          <a:p>
            <a:pPr marL="342900" indent="-342900"/>
            <a:r>
              <a:rPr lang="it-IT" sz="2000" dirty="0" smtClean="0"/>
              <a:t>     </a:t>
            </a:r>
            <a:r>
              <a:rPr lang="it-IT" sz="2000" dirty="0" err="1" smtClean="0"/>
              <a:t>where</a:t>
            </a:r>
            <a:r>
              <a:rPr lang="it-IT" sz="2000" dirty="0" smtClean="0"/>
              <a:t> </a:t>
            </a:r>
            <a:r>
              <a:rPr lang="it-IT" sz="2000" i="1" dirty="0" err="1"/>
              <a:t>K</a:t>
            </a:r>
            <a:r>
              <a:rPr lang="it-IT" sz="2000" i="1" baseline="-25000" dirty="0" err="1"/>
              <a:t>a</a:t>
            </a:r>
            <a:r>
              <a:rPr lang="it-IT" sz="2000" dirty="0"/>
              <a:t> </a:t>
            </a:r>
            <a:r>
              <a:rPr lang="it-IT" sz="2000" dirty="0" err="1"/>
              <a:t>is</a:t>
            </a:r>
            <a:r>
              <a:rPr lang="it-IT" sz="2000" dirty="0"/>
              <a:t> </a:t>
            </a:r>
            <a:r>
              <a:rPr lang="it-IT" sz="2000" dirty="0" err="1"/>
              <a:t>found</a:t>
            </a:r>
            <a:r>
              <a:rPr lang="it-IT" sz="2000" dirty="0"/>
              <a:t> </a:t>
            </a:r>
            <a:r>
              <a:rPr lang="it-IT" sz="2000" dirty="0" err="1"/>
              <a:t>from</a:t>
            </a:r>
            <a:endParaRPr lang="it-IT" sz="2000" dirty="0"/>
          </a:p>
          <a:p>
            <a:pPr lvl="1"/>
            <a:endParaRPr lang="it-IT" sz="2000" dirty="0"/>
          </a:p>
          <a:p>
            <a:pPr lvl="1">
              <a:lnSpc>
                <a:spcPct val="170000"/>
              </a:lnSpc>
            </a:pPr>
            <a:endParaRPr lang="it-IT" sz="2000" dirty="0"/>
          </a:p>
          <a:p>
            <a:pPr lvl="1">
              <a:buFont typeface="Wingdings" pitchFamily="2" charset="2"/>
              <a:buNone/>
            </a:pPr>
            <a:endParaRPr lang="it-IT" sz="2000" dirty="0"/>
          </a:p>
          <a:p>
            <a:pPr marL="342900" indent="-342900"/>
            <a:r>
              <a:rPr lang="it-IT" sz="2000" i="1" dirty="0" smtClean="0"/>
              <a:t>     a</a:t>
            </a:r>
            <a:r>
              <a:rPr lang="it-IT" sz="2000" dirty="0" smtClean="0"/>
              <a:t> </a:t>
            </a:r>
            <a:r>
              <a:rPr lang="it-IT" sz="2000" dirty="0" err="1"/>
              <a:t>is</a:t>
            </a:r>
            <a:r>
              <a:rPr lang="it-IT" sz="2000" dirty="0"/>
              <a:t> </a:t>
            </a:r>
            <a:r>
              <a:rPr lang="it-IT" sz="2000" dirty="0" err="1"/>
              <a:t>also</a:t>
            </a:r>
            <a:r>
              <a:rPr lang="it-IT" sz="2000" dirty="0"/>
              <a:t> </a:t>
            </a:r>
            <a:r>
              <a:rPr lang="it-IT" sz="2000" dirty="0" err="1"/>
              <a:t>known</a:t>
            </a:r>
            <a:r>
              <a:rPr lang="it-IT" sz="2000" dirty="0"/>
              <a:t> </a:t>
            </a:r>
            <a:r>
              <a:rPr lang="it-IT" sz="2000" dirty="0" err="1"/>
              <a:t>as</a:t>
            </a:r>
            <a:r>
              <a:rPr lang="it-IT" sz="2000" dirty="0"/>
              <a:t> </a:t>
            </a:r>
            <a:r>
              <a:rPr lang="it-IT" sz="2000" dirty="0" err="1"/>
              <a:t>probability</a:t>
            </a:r>
            <a:r>
              <a:rPr lang="it-IT" sz="2000" dirty="0"/>
              <a:t> </a:t>
            </a:r>
            <a:r>
              <a:rPr lang="it-IT" sz="2000" dirty="0" err="1"/>
              <a:t>of</a:t>
            </a:r>
            <a:r>
              <a:rPr lang="it-IT" sz="2000" dirty="0"/>
              <a:t> </a:t>
            </a:r>
            <a:r>
              <a:rPr lang="it-IT" sz="2000" dirty="0" err="1"/>
              <a:t>type</a:t>
            </a:r>
            <a:r>
              <a:rPr lang="it-IT" sz="2000" dirty="0"/>
              <a:t> I </a:t>
            </a:r>
            <a:r>
              <a:rPr lang="it-IT" sz="2000" dirty="0" err="1"/>
              <a:t>error</a:t>
            </a:r>
            <a:r>
              <a:rPr lang="it-IT" sz="2000" dirty="0"/>
              <a:t>. </a:t>
            </a:r>
            <a:r>
              <a:rPr lang="it-IT" sz="2000" dirty="0" err="1"/>
              <a:t>It</a:t>
            </a:r>
            <a:r>
              <a:rPr lang="it-IT" sz="2000" dirty="0"/>
              <a:t> </a:t>
            </a:r>
            <a:r>
              <a:rPr lang="it-IT" sz="2000" dirty="0" err="1"/>
              <a:t>represents</a:t>
            </a:r>
            <a:r>
              <a:rPr lang="it-IT" sz="2000" dirty="0"/>
              <a:t> the </a:t>
            </a:r>
            <a:r>
              <a:rPr lang="it-IT" sz="2000" dirty="0" err="1"/>
              <a:t>probability</a:t>
            </a:r>
            <a:r>
              <a:rPr lang="it-IT" sz="2000" dirty="0"/>
              <a:t> </a:t>
            </a:r>
            <a:r>
              <a:rPr lang="it-IT" sz="2000" dirty="0" err="1"/>
              <a:t>of</a:t>
            </a:r>
            <a:r>
              <a:rPr lang="it-IT" sz="2000" dirty="0"/>
              <a:t> </a:t>
            </a:r>
            <a:r>
              <a:rPr lang="it-IT" sz="2000" dirty="0" err="1"/>
              <a:t>making</a:t>
            </a:r>
            <a:r>
              <a:rPr lang="it-IT" sz="2000" dirty="0"/>
              <a:t> a </a:t>
            </a:r>
            <a:r>
              <a:rPr lang="it-IT" sz="2000" dirty="0" err="1"/>
              <a:t>mistake</a:t>
            </a:r>
            <a:r>
              <a:rPr lang="it-IT" sz="2000" dirty="0"/>
              <a:t> </a:t>
            </a:r>
            <a:r>
              <a:rPr lang="it-IT" sz="2000" dirty="0" err="1"/>
              <a:t>rejecting</a:t>
            </a:r>
            <a:r>
              <a:rPr lang="it-IT" sz="2000" dirty="0"/>
              <a:t> the </a:t>
            </a:r>
            <a:r>
              <a:rPr lang="it-IT" sz="2000" dirty="0" err="1"/>
              <a:t>null</a:t>
            </a:r>
            <a:r>
              <a:rPr lang="it-IT" sz="2000" dirty="0"/>
              <a:t> </a:t>
            </a:r>
            <a:r>
              <a:rPr lang="it-IT" sz="2000" dirty="0" err="1"/>
              <a:t>hypothesis</a:t>
            </a:r>
            <a:r>
              <a:rPr lang="it-IT" sz="2000" dirty="0"/>
              <a:t> under </a:t>
            </a:r>
            <a:r>
              <a:rPr lang="it-IT" sz="2000" i="1" dirty="0"/>
              <a:t>H</a:t>
            </a:r>
            <a:r>
              <a:rPr lang="it-IT" sz="2000" i="1" baseline="-25000" dirty="0"/>
              <a:t>0 </a:t>
            </a:r>
            <a:r>
              <a:rPr lang="it-IT" sz="2000" i="1" dirty="0"/>
              <a:t>.</a:t>
            </a:r>
            <a:endParaRPr lang="en-US" sz="2000" i="1" baseline="-25000" dirty="0"/>
          </a:p>
        </p:txBody>
      </p:sp>
      <p:graphicFrame>
        <p:nvGraphicFramePr>
          <p:cNvPr id="764937" name="Object 9"/>
          <p:cNvGraphicFramePr>
            <a:graphicFrameLocks noChangeAspect="1"/>
          </p:cNvGraphicFramePr>
          <p:nvPr/>
        </p:nvGraphicFramePr>
        <p:xfrm>
          <a:off x="6599253" y="1225551"/>
          <a:ext cx="639763" cy="377825"/>
        </p:xfrm>
        <a:graphic>
          <a:graphicData uri="http://schemas.openxmlformats.org/presentationml/2006/ole">
            <p:oleObj spid="_x0000_s294914" name="Equation" r:id="rId3" imgW="495000" imgH="317160" progId="Equation.DSMT4">
              <p:embed/>
            </p:oleObj>
          </a:graphicData>
        </a:graphic>
      </p:graphicFrame>
      <p:graphicFrame>
        <p:nvGraphicFramePr>
          <p:cNvPr id="764938" name="Object 10"/>
          <p:cNvGraphicFramePr>
            <a:graphicFrameLocks noChangeAspect="1"/>
          </p:cNvGraphicFramePr>
          <p:nvPr/>
        </p:nvGraphicFramePr>
        <p:xfrm>
          <a:off x="5295900" y="3454401"/>
          <a:ext cx="1229652" cy="377825"/>
        </p:xfrm>
        <a:graphic>
          <a:graphicData uri="http://schemas.openxmlformats.org/presentationml/2006/ole">
            <p:oleObj spid="_x0000_s294915" name="Equation" r:id="rId4" imgW="952200" imgH="317160" progId="Equation.DSMT4">
              <p:embed/>
            </p:oleObj>
          </a:graphicData>
        </a:graphic>
      </p:graphicFrame>
      <p:graphicFrame>
        <p:nvGraphicFramePr>
          <p:cNvPr id="764939" name="Object 11"/>
          <p:cNvGraphicFramePr>
            <a:graphicFrameLocks noChangeAspect="1"/>
          </p:cNvGraphicFramePr>
          <p:nvPr/>
        </p:nvGraphicFramePr>
        <p:xfrm>
          <a:off x="4711701" y="4724400"/>
          <a:ext cx="2082668" cy="363538"/>
        </p:xfrm>
        <a:graphic>
          <a:graphicData uri="http://schemas.openxmlformats.org/presentationml/2006/ole">
            <p:oleObj spid="_x0000_s294916" name="Equation" r:id="rId5" imgW="1612800" imgH="304560" progId="Equation.DSMT4">
              <p:embed/>
            </p:oleObj>
          </a:graphicData>
        </a:graphic>
      </p:graphicFrame>
      <p:sp>
        <p:nvSpPr>
          <p:cNvPr id="10" name="Segnaposto numero diapositiva 9"/>
          <p:cNvSpPr>
            <a:spLocks noGrp="1"/>
          </p:cNvSpPr>
          <p:nvPr>
            <p:ph type="sldNum" sz="quarter" idx="12"/>
          </p:nvPr>
        </p:nvSpPr>
        <p:spPr/>
        <p:txBody>
          <a:bodyPr/>
          <a:lstStyle/>
          <a:p>
            <a:fld id="{6294C92D-0306-4E69-9CD3-20855E849650}" type="slidenum">
              <a:rPr kumimoji="0" lang="en-US" smtClean="0"/>
              <a:pPr/>
              <a:t>118</a:t>
            </a:fld>
            <a:endParaRPr kumimoji="0" 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AutoShape 2"/>
          <p:cNvSpPr>
            <a:spLocks noChangeArrowheads="1"/>
          </p:cNvSpPr>
          <p:nvPr/>
        </p:nvSpPr>
        <p:spPr bwMode="auto">
          <a:xfrm>
            <a:off x="5310190" y="914400"/>
            <a:ext cx="4489184" cy="5384800"/>
          </a:xfrm>
          <a:prstGeom prst="roundRect">
            <a:avLst>
              <a:gd name="adj" fmla="val 12495"/>
            </a:avLst>
          </a:prstGeom>
          <a:solidFill>
            <a:srgbClr val="EDFCB6"/>
          </a:solidFill>
          <a:ln w="9525" algn="ctr">
            <a:solidFill>
              <a:schemeClr val="tx1"/>
            </a:solidFill>
            <a:round/>
            <a:headEnd/>
            <a:tailEnd/>
          </a:ln>
          <a:effectLst/>
        </p:spPr>
        <p:txBody>
          <a:bodyPr wrap="none" anchor="ctr"/>
          <a:lstStyle/>
          <a:p>
            <a:endParaRPr lang="it-IT"/>
          </a:p>
        </p:txBody>
      </p:sp>
      <p:sp>
        <p:nvSpPr>
          <p:cNvPr id="630787" name="Rectangle 3"/>
          <p:cNvSpPr>
            <a:spLocks noChangeArrowheads="1"/>
          </p:cNvSpPr>
          <p:nvPr/>
        </p:nvSpPr>
        <p:spPr bwMode="auto">
          <a:xfrm>
            <a:off x="3162464" y="176214"/>
            <a:ext cx="6434006" cy="542713"/>
          </a:xfrm>
          <a:prstGeom prst="rect">
            <a:avLst/>
          </a:prstGeom>
          <a:noFill/>
          <a:ln w="50800">
            <a:noFill/>
            <a:miter lim="800000"/>
            <a:headEnd/>
            <a:tailEnd/>
          </a:ln>
          <a:effectLst/>
        </p:spPr>
        <p:txBody>
          <a:bodyPr wrap="none" lIns="90488" tIns="44450" rIns="90488" bIns="44450">
            <a:spAutoFit/>
          </a:bodyPr>
          <a:lstStyle/>
          <a:p>
            <a:pPr defTabSz="762000" eaLnBrk="0" hangingPunct="0">
              <a:lnSpc>
                <a:spcPct val="115000"/>
              </a:lnSpc>
              <a:spcBef>
                <a:spcPct val="47000"/>
              </a:spcBef>
              <a:buClrTx/>
              <a:buSzTx/>
              <a:buFontTx/>
              <a:buNone/>
            </a:pPr>
            <a:r>
              <a:rPr lang="en-US" sz="2800" b="1" dirty="0">
                <a:solidFill>
                  <a:schemeClr val="accent1">
                    <a:lumMod val="50000"/>
                  </a:schemeClr>
                </a:solidFill>
                <a:effectLst>
                  <a:outerShdw blurRad="38100" dist="38100" dir="2700000" algn="tl">
                    <a:srgbClr val="C0C0C0"/>
                  </a:outerShdw>
                </a:effectLst>
                <a:cs typeface="Times New Roman" pitchFamily="18" charset="0"/>
              </a:rPr>
              <a:t>The modified KS goodness-of-fit test</a:t>
            </a:r>
          </a:p>
        </p:txBody>
      </p:sp>
      <p:pic>
        <p:nvPicPr>
          <p:cNvPr id="630788" name="Picture 4"/>
          <p:cNvPicPr>
            <a:picLocks noChangeArrowheads="1"/>
          </p:cNvPicPr>
          <p:nvPr/>
        </p:nvPicPr>
        <p:blipFill>
          <a:blip r:embed="rId3"/>
          <a:srcRect/>
          <a:stretch>
            <a:fillRect/>
          </a:stretch>
        </p:blipFill>
        <p:spPr bwMode="auto">
          <a:xfrm>
            <a:off x="6218831" y="2743200"/>
            <a:ext cx="3111104" cy="292100"/>
          </a:xfrm>
          <a:prstGeom prst="rect">
            <a:avLst/>
          </a:prstGeom>
          <a:noFill/>
          <a:ln w="50800">
            <a:noFill/>
            <a:miter lim="800000"/>
            <a:headEnd/>
            <a:tailEnd/>
          </a:ln>
          <a:effectLst/>
        </p:spPr>
      </p:pic>
      <p:pic>
        <p:nvPicPr>
          <p:cNvPr id="630789" name="Picture 5"/>
          <p:cNvPicPr>
            <a:picLocks noChangeArrowheads="1"/>
          </p:cNvPicPr>
          <p:nvPr/>
        </p:nvPicPr>
        <p:blipFill>
          <a:blip r:embed="rId4"/>
          <a:srcRect/>
          <a:stretch>
            <a:fillRect/>
          </a:stretch>
        </p:blipFill>
        <p:spPr bwMode="auto">
          <a:xfrm>
            <a:off x="4507473" y="2971800"/>
            <a:ext cx="4946121" cy="3352800"/>
          </a:xfrm>
          <a:prstGeom prst="rect">
            <a:avLst/>
          </a:prstGeom>
          <a:noFill/>
          <a:ln w="50800">
            <a:noFill/>
            <a:miter lim="800000"/>
            <a:headEnd/>
            <a:tailEnd/>
          </a:ln>
          <a:effectLst/>
        </p:spPr>
      </p:pic>
      <p:sp>
        <p:nvSpPr>
          <p:cNvPr id="630790" name="Rectangle 6"/>
          <p:cNvSpPr>
            <a:spLocks noChangeArrowheads="1"/>
          </p:cNvSpPr>
          <p:nvPr/>
        </p:nvSpPr>
        <p:spPr bwMode="auto">
          <a:xfrm>
            <a:off x="523844" y="836103"/>
            <a:ext cx="4528078" cy="5879045"/>
          </a:xfrm>
          <a:prstGeom prst="rect">
            <a:avLst/>
          </a:prstGeom>
          <a:solidFill>
            <a:schemeClr val="bg1"/>
          </a:solidFill>
          <a:ln w="50800">
            <a:noFill/>
            <a:miter lim="800000"/>
            <a:headEnd/>
            <a:tailEnd/>
          </a:ln>
          <a:effectLst/>
        </p:spPr>
        <p:txBody>
          <a:bodyPr wrap="square" lIns="90488" tIns="44450" rIns="90488" bIns="44450">
            <a:spAutoFit/>
          </a:bodyPr>
          <a:lstStyle/>
          <a:p>
            <a:pPr defTabSz="762000" eaLnBrk="0" hangingPunct="0">
              <a:lnSpc>
                <a:spcPct val="110000"/>
              </a:lnSpc>
              <a:spcBef>
                <a:spcPct val="0"/>
              </a:spcBef>
              <a:buClrTx/>
              <a:buSzTx/>
            </a:pPr>
            <a:r>
              <a:rPr lang="en-US" dirty="0" smtClean="0"/>
              <a:t>In </a:t>
            </a:r>
            <a:r>
              <a:rPr lang="en-US" dirty="0"/>
              <a:t>practical radar applications a good fit is important in the tail regions of the </a:t>
            </a:r>
            <a:r>
              <a:rPr lang="en-US" dirty="0" err="1" smtClean="0"/>
              <a:t>PDFs.The</a:t>
            </a:r>
            <a:r>
              <a:rPr lang="en-US" dirty="0" smtClean="0"/>
              <a:t> </a:t>
            </a:r>
            <a:r>
              <a:rPr lang="en-US" dirty="0"/>
              <a:t>tails, in fact, contain the strong values (i.e., the spikes) that, considered as target returns by the detector, can increase the false alarm rate (FAR).</a:t>
            </a:r>
          </a:p>
          <a:p>
            <a:pPr defTabSz="762000" eaLnBrk="0" hangingPunct="0">
              <a:lnSpc>
                <a:spcPct val="110000"/>
              </a:lnSpc>
              <a:spcBef>
                <a:spcPct val="0"/>
              </a:spcBef>
              <a:buClrTx/>
              <a:buSzTx/>
              <a:buFontTx/>
              <a:buBlip>
                <a:blip r:embed="rId5"/>
              </a:buBlip>
            </a:pPr>
            <a:endParaRPr lang="en-US" dirty="0"/>
          </a:p>
          <a:p>
            <a:pPr defTabSz="762000" eaLnBrk="0" hangingPunct="0">
              <a:lnSpc>
                <a:spcPct val="110000"/>
              </a:lnSpc>
              <a:spcBef>
                <a:spcPct val="0"/>
              </a:spcBef>
              <a:buClrTx/>
              <a:buSzTx/>
            </a:pPr>
            <a:r>
              <a:rPr lang="en-US" dirty="0" smtClean="0"/>
              <a:t>Standard </a:t>
            </a:r>
            <a:r>
              <a:rPr lang="en-US" dirty="0"/>
              <a:t>two-sample KS test: </a:t>
            </a:r>
            <a:br>
              <a:rPr lang="en-US" dirty="0"/>
            </a:br>
            <a:r>
              <a:rPr lang="en-US" dirty="0"/>
              <a:t>we obtained a probability of type I error always &lt;1%, for all the distributions (Rayleigh, log-normal, </a:t>
            </a:r>
            <a:r>
              <a:rPr lang="en-US" dirty="0" err="1"/>
              <a:t>Weibull</a:t>
            </a:r>
            <a:r>
              <a:rPr lang="en-US" dirty="0"/>
              <a:t>, and K). </a:t>
            </a:r>
            <a:r>
              <a:rPr lang="en-US" dirty="0" smtClean="0"/>
              <a:t>Thus</a:t>
            </a:r>
            <a:r>
              <a:rPr lang="en-US" dirty="0"/>
              <a:t>, in the classical formulation, </a:t>
            </a:r>
            <a:r>
              <a:rPr lang="en-US" dirty="0" smtClean="0"/>
              <a:t>the </a:t>
            </a:r>
            <a:r>
              <a:rPr lang="en-US" dirty="0"/>
              <a:t>KS test is useless for our purposes.</a:t>
            </a:r>
          </a:p>
          <a:p>
            <a:pPr defTabSz="762000" eaLnBrk="0" hangingPunct="0">
              <a:lnSpc>
                <a:spcPct val="110000"/>
              </a:lnSpc>
              <a:spcBef>
                <a:spcPct val="0"/>
              </a:spcBef>
              <a:buClrTx/>
              <a:buSzTx/>
              <a:buFontTx/>
              <a:buBlip>
                <a:blip r:embed="rId5"/>
              </a:buBlip>
            </a:pPr>
            <a:endParaRPr lang="en-US" dirty="0"/>
          </a:p>
          <a:p>
            <a:pPr defTabSz="762000" eaLnBrk="0" hangingPunct="0">
              <a:lnSpc>
                <a:spcPct val="110000"/>
              </a:lnSpc>
              <a:spcBef>
                <a:spcPct val="0"/>
              </a:spcBef>
              <a:buClrTx/>
              <a:buSzTx/>
            </a:pPr>
            <a:r>
              <a:rPr lang="en-US" dirty="0" smtClean="0"/>
              <a:t>Since </a:t>
            </a:r>
            <a:r>
              <a:rPr lang="en-US" dirty="0"/>
              <a:t>good fitting in the tails is mandatory for correct design of CFAR processors, especially when low </a:t>
            </a:r>
            <a:r>
              <a:rPr lang="en-US" i="1" dirty="0"/>
              <a:t>P</a:t>
            </a:r>
            <a:r>
              <a:rPr lang="en-US" i="1" baseline="-25000" dirty="0"/>
              <a:t>FA</a:t>
            </a:r>
            <a:r>
              <a:rPr lang="en-US" i="1" dirty="0"/>
              <a:t> </a:t>
            </a:r>
            <a:r>
              <a:rPr lang="en-US" dirty="0"/>
              <a:t>values are required, the KS test is of limited use for clutter data.</a:t>
            </a:r>
          </a:p>
        </p:txBody>
      </p:sp>
      <p:sp>
        <p:nvSpPr>
          <p:cNvPr id="630791" name="Rectangle 7"/>
          <p:cNvSpPr>
            <a:spLocks noChangeArrowheads="1"/>
          </p:cNvSpPr>
          <p:nvPr/>
        </p:nvSpPr>
        <p:spPr bwMode="auto">
          <a:xfrm>
            <a:off x="5298844" y="1233488"/>
            <a:ext cx="4440502" cy="1419363"/>
          </a:xfrm>
          <a:prstGeom prst="rect">
            <a:avLst/>
          </a:prstGeom>
          <a:noFill/>
          <a:ln w="50800">
            <a:noFill/>
            <a:miter lim="800000"/>
            <a:headEnd/>
            <a:tailEnd/>
          </a:ln>
          <a:effectLst/>
        </p:spPr>
        <p:txBody>
          <a:bodyPr lIns="90488" tIns="44450" rIns="90488" bIns="44450">
            <a:spAutoFit/>
          </a:bodyPr>
          <a:lstStyle/>
          <a:p>
            <a:pPr algn="ctr" defTabSz="762000" eaLnBrk="0" hangingPunct="0">
              <a:lnSpc>
                <a:spcPct val="120000"/>
              </a:lnSpc>
              <a:spcBef>
                <a:spcPct val="0"/>
              </a:spcBef>
              <a:buClrTx/>
              <a:buSzTx/>
              <a:buFontTx/>
              <a:buNone/>
            </a:pPr>
            <a:r>
              <a:rPr lang="en-US" dirty="0"/>
              <a:t>The idea is simple: apply the standard KS test by taking into account only the tail regions, i.e., by considering only the data above a given threshold</a:t>
            </a:r>
            <a:r>
              <a:rPr lang="en-US" dirty="0">
                <a:latin typeface="Comic Sans MS" pitchFamily="66" charset="0"/>
              </a:rPr>
              <a:t>.</a:t>
            </a:r>
          </a:p>
        </p:txBody>
      </p:sp>
      <p:sp>
        <p:nvSpPr>
          <p:cNvPr id="8" name="Segnaposto numero diapositiva 7"/>
          <p:cNvSpPr>
            <a:spLocks noGrp="1"/>
          </p:cNvSpPr>
          <p:nvPr>
            <p:ph type="sldNum" sz="quarter" idx="12"/>
          </p:nvPr>
        </p:nvSpPr>
        <p:spPr/>
        <p:txBody>
          <a:bodyPr/>
          <a:lstStyle/>
          <a:p>
            <a:fld id="{6294C92D-0306-4E69-9CD3-20855E849650}" type="slidenum">
              <a:rPr kumimoji="0" lang="en-US" smtClean="0"/>
              <a:pPr/>
              <a:t>119</a:t>
            </a:fld>
            <a:endParaRPr kumimoji="0" lang="en-US"/>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p:cNvSpPr/>
          <p:nvPr/>
        </p:nvSpPr>
        <p:spPr>
          <a:xfrm>
            <a:off x="1547789" y="1357298"/>
            <a:ext cx="7971290" cy="4832092"/>
          </a:xfrm>
          <a:prstGeom prst="rect">
            <a:avLst/>
          </a:prstGeom>
        </p:spPr>
        <p:txBody>
          <a:bodyPr wrap="square">
            <a:spAutoFit/>
          </a:bodyPr>
          <a:lstStyle/>
          <a:p>
            <a:pPr defTabSz="762000" eaLnBrk="0" hangingPunct="0">
              <a:spcBef>
                <a:spcPct val="0"/>
              </a:spcBef>
              <a:buSzPct val="100000"/>
              <a:buFont typeface="Wingdings" pitchFamily="2" charset="2"/>
              <a:buChar char="v"/>
              <a:defRPr/>
            </a:pPr>
            <a:r>
              <a:rPr lang="en-US" sz="2800" dirty="0" smtClean="0"/>
              <a:t> Introduction</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b="1" dirty="0" smtClean="0">
                <a:solidFill>
                  <a:schemeClr val="accent1">
                    <a:lumMod val="50000"/>
                  </a:schemeClr>
                </a:solidFill>
              </a:rPr>
              <a:t> Gaussian model and RCS</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Compound-Gaussian model</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 Spectral modeling</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Clutter analysis and model validation</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Concluding remarks</a:t>
            </a:r>
          </a:p>
        </p:txBody>
      </p:sp>
      <p:sp>
        <p:nvSpPr>
          <p:cNvPr id="8" name="Rectangle 28"/>
          <p:cNvSpPr>
            <a:spLocks noChangeArrowheads="1"/>
          </p:cNvSpPr>
          <p:nvPr/>
        </p:nvSpPr>
        <p:spPr bwMode="auto">
          <a:xfrm>
            <a:off x="4875609" y="6429397"/>
            <a:ext cx="4875644" cy="276999"/>
          </a:xfrm>
          <a:prstGeom prst="rect">
            <a:avLst/>
          </a:prstGeom>
          <a:noFill/>
          <a:ln w="9525" algn="ctr">
            <a:noFill/>
            <a:miter lim="800000"/>
            <a:headEnd/>
            <a:tailEnd/>
          </a:ln>
        </p:spPr>
        <p:txBody>
          <a:bodyPr wrap="square" lIns="18000" tIns="0" rIns="18000" bIns="0" anchor="ctr">
            <a:spAutoFit/>
          </a:bodyPr>
          <a:lstStyle/>
          <a:p>
            <a:pPr algn="ctr">
              <a:spcBef>
                <a:spcPct val="0"/>
              </a:spcBef>
            </a:pPr>
            <a:r>
              <a:rPr lang="it-IT" b="1" dirty="0" smtClean="0">
                <a:latin typeface="Segoe UI" pitchFamily="34" charset="0"/>
                <a:ea typeface="Segoe UI" pitchFamily="34" charset="0"/>
                <a:cs typeface="Segoe UI" pitchFamily="34" charset="0"/>
              </a:rPr>
              <a:t>EGO Workshop 2012</a:t>
            </a:r>
            <a:r>
              <a:rPr lang="en-US" dirty="0" smtClean="0">
                <a:latin typeface="Segoe UI" pitchFamily="34" charset="0"/>
                <a:ea typeface="Segoe UI" pitchFamily="34" charset="0"/>
                <a:cs typeface="Segoe UI" pitchFamily="34" charset="0"/>
              </a:rPr>
              <a:t> - </a:t>
            </a:r>
            <a:r>
              <a:rPr lang="en-US" sz="1400" dirty="0" smtClean="0">
                <a:latin typeface="Segoe UI" pitchFamily="34" charset="0"/>
                <a:ea typeface="Segoe UI" pitchFamily="34" charset="0"/>
                <a:cs typeface="Segoe UI" pitchFamily="34" charset="0"/>
              </a:rPr>
              <a:t>October 15-17, 2012 – </a:t>
            </a:r>
            <a:r>
              <a:rPr lang="en-US" sz="1400" dirty="0" err="1" smtClean="0">
                <a:latin typeface="Segoe UI" pitchFamily="34" charset="0"/>
                <a:ea typeface="Segoe UI" pitchFamily="34" charset="0"/>
                <a:cs typeface="Segoe UI" pitchFamily="34" charset="0"/>
              </a:rPr>
              <a:t>Cascina</a:t>
            </a:r>
            <a:endParaRPr lang="it-IT" sz="1400" dirty="0">
              <a:latin typeface="Segoe UI" pitchFamily="34" charset="0"/>
              <a:ea typeface="Segoe UI" pitchFamily="34" charset="0"/>
              <a:cs typeface="Segoe UI" pitchFamily="34" charset="0"/>
            </a:endParaRPr>
          </a:p>
        </p:txBody>
      </p:sp>
      <p:sp>
        <p:nvSpPr>
          <p:cNvPr id="9" name="Rettangolo 8"/>
          <p:cNvSpPr/>
          <p:nvPr/>
        </p:nvSpPr>
        <p:spPr>
          <a:xfrm>
            <a:off x="5313293" y="428604"/>
            <a:ext cx="4140301" cy="646331"/>
          </a:xfrm>
          <a:prstGeom prst="rect">
            <a:avLst/>
          </a:prstGeom>
        </p:spPr>
        <p:txBody>
          <a:bodyPr wrap="none">
            <a:spAutoFit/>
          </a:bodyPr>
          <a:lstStyle/>
          <a:p>
            <a:pPr marL="342900" indent="-342900">
              <a:buFont typeface="Wingdings" pitchFamily="2" charset="2"/>
              <a:buNone/>
            </a:pPr>
            <a:r>
              <a:rPr lang="en-US" sz="36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Outline of the talk</a:t>
            </a:r>
            <a:endParaRPr lang="en-US" sz="3600" b="1" dirty="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3971" name="Picture 3"/>
          <p:cNvPicPr>
            <a:picLocks noChangeAspect="1" noChangeArrowheads="1"/>
          </p:cNvPicPr>
          <p:nvPr/>
        </p:nvPicPr>
        <p:blipFill>
          <a:blip r:embed="rId3"/>
          <a:srcRect/>
          <a:stretch>
            <a:fillRect/>
          </a:stretch>
        </p:blipFill>
        <p:spPr bwMode="auto">
          <a:xfrm>
            <a:off x="897738" y="1916114"/>
            <a:ext cx="4983956" cy="3705225"/>
          </a:xfrm>
          <a:prstGeom prst="rect">
            <a:avLst/>
          </a:prstGeom>
          <a:noFill/>
          <a:ln w="9525">
            <a:noFill/>
            <a:miter lim="800000"/>
            <a:headEnd/>
            <a:tailEnd/>
          </a:ln>
        </p:spPr>
      </p:pic>
      <p:sp>
        <p:nvSpPr>
          <p:cNvPr id="723972" name="Text Box 4"/>
          <p:cNvSpPr txBox="1">
            <a:spLocks noChangeArrowheads="1"/>
          </p:cNvSpPr>
          <p:nvPr/>
        </p:nvSpPr>
        <p:spPr bwMode="auto">
          <a:xfrm>
            <a:off x="343965" y="4198938"/>
            <a:ext cx="1265767" cy="711200"/>
          </a:xfrm>
          <a:prstGeom prst="rect">
            <a:avLst/>
          </a:prstGeom>
          <a:noFill/>
          <a:ln w="9525">
            <a:noFill/>
            <a:miter lim="800000"/>
            <a:headEnd/>
            <a:tailEnd/>
          </a:ln>
        </p:spPr>
        <p:txBody>
          <a:bodyPr/>
          <a:lstStyle/>
          <a:p>
            <a:pPr>
              <a:spcBef>
                <a:spcPct val="50000"/>
              </a:spcBef>
              <a:buClrTx/>
              <a:buSzTx/>
              <a:buFontTx/>
              <a:buNone/>
            </a:pPr>
            <a:r>
              <a:rPr lang="it-IT" sz="1200"/>
              <a:t>Number of pulse repetition time intervals</a:t>
            </a:r>
            <a:endParaRPr lang="en-US" sz="2000"/>
          </a:p>
        </p:txBody>
      </p:sp>
      <p:sp>
        <p:nvSpPr>
          <p:cNvPr id="723973" name="Text Box 5"/>
          <p:cNvSpPr txBox="1">
            <a:spLocks noChangeArrowheads="1"/>
          </p:cNvSpPr>
          <p:nvPr/>
        </p:nvSpPr>
        <p:spPr bwMode="auto">
          <a:xfrm>
            <a:off x="3541058" y="5073650"/>
            <a:ext cx="1031875" cy="304800"/>
          </a:xfrm>
          <a:prstGeom prst="rect">
            <a:avLst/>
          </a:prstGeom>
          <a:solidFill>
            <a:srgbClr val="FFFFFF"/>
          </a:solidFill>
          <a:ln w="9525">
            <a:noFill/>
            <a:miter lim="800000"/>
            <a:headEnd/>
            <a:tailEnd/>
          </a:ln>
        </p:spPr>
        <p:txBody>
          <a:bodyPr/>
          <a:lstStyle/>
          <a:p>
            <a:pPr>
              <a:spcBef>
                <a:spcPct val="50000"/>
              </a:spcBef>
              <a:buClrTx/>
              <a:buSzTx/>
              <a:buFontTx/>
              <a:buNone/>
            </a:pPr>
            <a:r>
              <a:rPr lang="it-IT" sz="1200"/>
              <a:t>Range cells</a:t>
            </a:r>
            <a:endParaRPr lang="en-US" sz="2000"/>
          </a:p>
        </p:txBody>
      </p:sp>
      <p:sp>
        <p:nvSpPr>
          <p:cNvPr id="723974" name="Text Box 6"/>
          <p:cNvSpPr txBox="1">
            <a:spLocks noChangeArrowheads="1"/>
          </p:cNvSpPr>
          <p:nvPr/>
        </p:nvSpPr>
        <p:spPr bwMode="auto">
          <a:xfrm>
            <a:off x="584729" y="1092201"/>
            <a:ext cx="9321271" cy="707886"/>
          </a:xfrm>
          <a:prstGeom prst="rect">
            <a:avLst/>
          </a:prstGeom>
          <a:noFill/>
          <a:ln w="9525" algn="ctr">
            <a:noFill/>
            <a:miter lim="800000"/>
            <a:headEnd/>
            <a:tailEnd/>
          </a:ln>
          <a:effectLst/>
        </p:spPr>
        <p:txBody>
          <a:bodyPr lIns="18000" tIns="0" rIns="18000" bIns="0">
            <a:spAutoFit/>
          </a:bodyPr>
          <a:lstStyle/>
          <a:p>
            <a:pPr algn="ctr">
              <a:spcBef>
                <a:spcPct val="0"/>
              </a:spcBef>
              <a:buClrTx/>
              <a:buSzTx/>
              <a:buFontTx/>
              <a:buNone/>
            </a:pPr>
            <a:r>
              <a:rPr lang="en-US" b="1" dirty="0"/>
              <a:t>Analyzed clutter data: </a:t>
            </a:r>
            <a:r>
              <a:rPr lang="en-US" b="1" dirty="0" smtClean="0"/>
              <a:t> </a:t>
            </a:r>
            <a:r>
              <a:rPr lang="en-US" sz="1400" b="1" dirty="0"/>
              <a:t>- recorded at Katahdin Hill site by Lincoln Laboratory.</a:t>
            </a:r>
          </a:p>
          <a:p>
            <a:pPr algn="ctr">
              <a:spcBef>
                <a:spcPct val="0"/>
              </a:spcBef>
              <a:buClrTx/>
              <a:buSzTx/>
              <a:buFontTx/>
              <a:buNone/>
            </a:pPr>
            <a:r>
              <a:rPr lang="en-US" sz="1400" b="1" dirty="0"/>
              <a:t>                    </a:t>
            </a:r>
            <a:r>
              <a:rPr lang="en-US" sz="1400" b="1" dirty="0" smtClean="0"/>
              <a:t>        </a:t>
            </a:r>
            <a:r>
              <a:rPr lang="en-US" sz="1400" b="1" dirty="0"/>
              <a:t>- Phase One X-band stationary antenna.</a:t>
            </a:r>
          </a:p>
          <a:p>
            <a:pPr algn="ctr">
              <a:spcBef>
                <a:spcPct val="0"/>
              </a:spcBef>
              <a:buClrTx/>
              <a:buSzTx/>
              <a:buFontTx/>
              <a:buNone/>
            </a:pPr>
            <a:r>
              <a:rPr lang="en-US" sz="1400" b="1" dirty="0"/>
              <a:t>                              </a:t>
            </a:r>
            <a:r>
              <a:rPr lang="en-US" sz="1400" b="1" dirty="0" smtClean="0"/>
              <a:t>          </a:t>
            </a:r>
            <a:r>
              <a:rPr lang="en-US" sz="1400" b="1" dirty="0"/>
              <a:t>- HH-polarization, PRF=500 Hz, 76 range gates. </a:t>
            </a:r>
          </a:p>
        </p:txBody>
      </p:sp>
      <p:sp>
        <p:nvSpPr>
          <p:cNvPr id="723975" name="Text Box 7"/>
          <p:cNvSpPr txBox="1">
            <a:spLocks noChangeArrowheads="1"/>
          </p:cNvSpPr>
          <p:nvPr/>
        </p:nvSpPr>
        <p:spPr bwMode="auto">
          <a:xfrm>
            <a:off x="1202141" y="2058989"/>
            <a:ext cx="1628583" cy="276999"/>
          </a:xfrm>
          <a:prstGeom prst="rect">
            <a:avLst/>
          </a:prstGeom>
          <a:noFill/>
          <a:ln w="9525" algn="ctr">
            <a:noFill/>
            <a:miter lim="800000"/>
            <a:headEnd/>
            <a:tailEnd/>
          </a:ln>
          <a:effectLst/>
        </p:spPr>
        <p:txBody>
          <a:bodyPr wrap="none" lIns="18000" tIns="0" rIns="18000" bIns="0">
            <a:spAutoFit/>
          </a:bodyPr>
          <a:lstStyle/>
          <a:p>
            <a:pPr algn="ctr">
              <a:spcBef>
                <a:spcPct val="50000"/>
              </a:spcBef>
              <a:buClrTx/>
              <a:buSzTx/>
              <a:buFontTx/>
              <a:buNone/>
            </a:pPr>
            <a:r>
              <a:rPr lang="en-US" b="1"/>
              <a:t>3D power map</a:t>
            </a:r>
          </a:p>
        </p:txBody>
      </p:sp>
      <p:sp>
        <p:nvSpPr>
          <p:cNvPr id="723978" name="Text Box 10"/>
          <p:cNvSpPr txBox="1">
            <a:spLocks noChangeArrowheads="1"/>
          </p:cNvSpPr>
          <p:nvPr/>
        </p:nvSpPr>
        <p:spPr bwMode="auto">
          <a:xfrm>
            <a:off x="660400" y="5867401"/>
            <a:ext cx="4328173" cy="646331"/>
          </a:xfrm>
          <a:prstGeom prst="rect">
            <a:avLst/>
          </a:prstGeom>
          <a:noFill/>
          <a:ln w="9525" algn="ctr">
            <a:noFill/>
            <a:miter lim="800000"/>
            <a:headEnd/>
            <a:tailEnd/>
          </a:ln>
          <a:effectLst/>
        </p:spPr>
        <p:txBody>
          <a:bodyPr wrap="none">
            <a:spAutoFit/>
          </a:bodyPr>
          <a:lstStyle/>
          <a:p>
            <a:pPr algn="ctr" eaLnBrk="0" hangingPunct="0">
              <a:spcBef>
                <a:spcPct val="0"/>
              </a:spcBef>
              <a:buClrTx/>
              <a:buSzTx/>
              <a:buFontTx/>
              <a:buNone/>
            </a:pPr>
            <a:r>
              <a:rPr lang="en-US" b="1" i="1"/>
              <a:t>Data set courtesy of Barrie Billingsley </a:t>
            </a:r>
          </a:p>
          <a:p>
            <a:pPr algn="ctr" eaLnBrk="0" hangingPunct="0">
              <a:spcBef>
                <a:spcPct val="0"/>
              </a:spcBef>
              <a:buClrTx/>
              <a:buSzTx/>
              <a:buFontTx/>
              <a:buNone/>
            </a:pPr>
            <a:r>
              <a:rPr lang="en-US" b="1" i="1"/>
              <a:t>of MIT – Lincoln Laboratory</a:t>
            </a:r>
          </a:p>
        </p:txBody>
      </p:sp>
      <p:sp>
        <p:nvSpPr>
          <p:cNvPr id="723980" name="Rectangle 12"/>
          <p:cNvSpPr>
            <a:spLocks noChangeArrowheads="1"/>
          </p:cNvSpPr>
          <p:nvPr/>
        </p:nvSpPr>
        <p:spPr bwMode="auto">
          <a:xfrm>
            <a:off x="116946" y="549275"/>
            <a:ext cx="5028671" cy="4000500"/>
          </a:xfrm>
          <a:prstGeom prst="rect">
            <a:avLst/>
          </a:prstGeom>
          <a:noFill/>
          <a:ln w="57150" cmpd="thinThick">
            <a:noFill/>
            <a:miter lim="800000"/>
            <a:headEnd/>
            <a:tailEnd/>
          </a:ln>
          <a:effectLst/>
        </p:spPr>
        <p:txBody>
          <a:bodyPr wrap="none" anchor="ctr"/>
          <a:lstStyle/>
          <a:p>
            <a:endParaRPr lang="it-IT"/>
          </a:p>
        </p:txBody>
      </p:sp>
      <p:pic>
        <p:nvPicPr>
          <p:cNvPr id="723981" name="Picture 13" descr="pippo"/>
          <p:cNvPicPr>
            <a:picLocks noChangeAspect="1" noChangeArrowheads="1"/>
          </p:cNvPicPr>
          <p:nvPr/>
        </p:nvPicPr>
        <p:blipFill>
          <a:blip r:embed="rId4"/>
          <a:srcRect/>
          <a:stretch>
            <a:fillRect/>
          </a:stretch>
        </p:blipFill>
        <p:spPr bwMode="auto">
          <a:xfrm>
            <a:off x="5003040" y="2362200"/>
            <a:ext cx="4736306" cy="3962400"/>
          </a:xfrm>
          <a:prstGeom prst="rect">
            <a:avLst/>
          </a:prstGeom>
          <a:noFill/>
        </p:spPr>
      </p:pic>
      <p:sp>
        <p:nvSpPr>
          <p:cNvPr id="723982" name="Rectangle 14"/>
          <p:cNvSpPr>
            <a:spLocks noChangeArrowheads="1"/>
          </p:cNvSpPr>
          <p:nvPr/>
        </p:nvSpPr>
        <p:spPr bwMode="auto">
          <a:xfrm>
            <a:off x="6108700" y="6096000"/>
            <a:ext cx="2838022" cy="339067"/>
          </a:xfrm>
          <a:prstGeom prst="rect">
            <a:avLst/>
          </a:prstGeom>
          <a:noFill/>
          <a:ln w="50800">
            <a:noFill/>
            <a:miter lim="800000"/>
            <a:headEnd/>
            <a:tailEnd/>
          </a:ln>
          <a:effectLst/>
        </p:spPr>
        <p:txBody>
          <a:bodyPr wrap="none" lIns="90488" tIns="44450" rIns="90488" bIns="44450">
            <a:spAutoFit/>
          </a:bodyPr>
          <a:lstStyle/>
          <a:p>
            <a:pPr defTabSz="762000" eaLnBrk="0" hangingPunct="0">
              <a:lnSpc>
                <a:spcPct val="90000"/>
              </a:lnSpc>
              <a:spcBef>
                <a:spcPct val="0"/>
              </a:spcBef>
              <a:buClrTx/>
              <a:buSzTx/>
              <a:buFontTx/>
              <a:buNone/>
            </a:pPr>
            <a:r>
              <a:rPr lang="it-IT" sz="1800" b="1"/>
              <a:t>These data are Gaussian.</a:t>
            </a:r>
          </a:p>
        </p:txBody>
      </p:sp>
      <p:sp>
        <p:nvSpPr>
          <p:cNvPr id="723983" name="Rectangle 15"/>
          <p:cNvSpPr>
            <a:spLocks noChangeArrowheads="1"/>
          </p:cNvSpPr>
          <p:nvPr/>
        </p:nvSpPr>
        <p:spPr bwMode="auto">
          <a:xfrm>
            <a:off x="1090592" y="214290"/>
            <a:ext cx="8863068" cy="543611"/>
          </a:xfrm>
          <a:prstGeom prst="rect">
            <a:avLst/>
          </a:prstGeom>
          <a:noFill/>
          <a:ln w="12700">
            <a:noFill/>
            <a:miter lim="800000"/>
            <a:headEnd/>
            <a:tailEnd/>
          </a:ln>
          <a:effectLst/>
        </p:spPr>
        <p:txBody>
          <a:bodyPr wrap="none" lIns="58738" tIns="23813" rIns="58738" bIns="23813">
            <a:spAutoFit/>
          </a:bodyPr>
          <a:lstStyle/>
          <a:p>
            <a:pPr defTabSz="762000" eaLnBrk="0" hangingPunct="0">
              <a:lnSpc>
                <a:spcPct val="115000"/>
              </a:lnSpc>
              <a:spcBef>
                <a:spcPct val="47000"/>
              </a:spcBef>
            </a:pPr>
            <a:r>
              <a:rPr lang="en-GB" sz="2800" b="1" dirty="0">
                <a:solidFill>
                  <a:schemeClr val="accent1">
                    <a:lumMod val="50000"/>
                  </a:schemeClr>
                </a:solidFill>
                <a:effectLst>
                  <a:outerShdw blurRad="38100" dist="38100" dir="2700000" algn="tl">
                    <a:srgbClr val="C0C0C0"/>
                  </a:outerShdw>
                </a:effectLst>
                <a:cs typeface="Times New Roman" pitchFamily="18" charset="0"/>
              </a:rPr>
              <a:t>Ground clutter data analysis: windblown vegetation</a:t>
            </a:r>
          </a:p>
        </p:txBody>
      </p:sp>
      <p:sp>
        <p:nvSpPr>
          <p:cNvPr id="12" name="Segnaposto numero diapositiva 11"/>
          <p:cNvSpPr>
            <a:spLocks noGrp="1"/>
          </p:cNvSpPr>
          <p:nvPr>
            <p:ph type="sldNum" sz="quarter" idx="12"/>
          </p:nvPr>
        </p:nvSpPr>
        <p:spPr/>
        <p:txBody>
          <a:bodyPr/>
          <a:lstStyle/>
          <a:p>
            <a:fld id="{6294C92D-0306-4E69-9CD3-20855E849650}" type="slidenum">
              <a:rPr kumimoji="0" lang="en-US" smtClean="0"/>
              <a:pPr/>
              <a:t>120</a:t>
            </a:fld>
            <a:endParaRPr kumimoji="0" 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513" name="Rectangle 105"/>
          <p:cNvSpPr>
            <a:spLocks noChangeArrowheads="1"/>
          </p:cNvSpPr>
          <p:nvPr/>
        </p:nvSpPr>
        <p:spPr bwMode="auto">
          <a:xfrm>
            <a:off x="4210050" y="5638800"/>
            <a:ext cx="5448300" cy="838200"/>
          </a:xfrm>
          <a:prstGeom prst="rect">
            <a:avLst/>
          </a:prstGeom>
          <a:solidFill>
            <a:srgbClr val="EDFCB6"/>
          </a:solidFill>
          <a:ln w="9525" algn="ctr">
            <a:solidFill>
              <a:schemeClr val="tx1"/>
            </a:solidFill>
            <a:miter lim="800000"/>
            <a:headEnd/>
            <a:tailEnd/>
          </a:ln>
          <a:effectLst/>
        </p:spPr>
        <p:txBody>
          <a:bodyPr wrap="none" anchor="ctr"/>
          <a:lstStyle/>
          <a:p>
            <a:endParaRPr lang="it-IT"/>
          </a:p>
        </p:txBody>
      </p:sp>
      <p:sp>
        <p:nvSpPr>
          <p:cNvPr id="657410" name="Text Box 2"/>
          <p:cNvSpPr txBox="1">
            <a:spLocks noChangeArrowheads="1"/>
          </p:cNvSpPr>
          <p:nvPr/>
        </p:nvSpPr>
        <p:spPr bwMode="auto">
          <a:xfrm>
            <a:off x="2100272" y="152400"/>
            <a:ext cx="7353322" cy="587853"/>
          </a:xfrm>
          <a:prstGeom prst="rect">
            <a:avLst/>
          </a:prstGeom>
          <a:noFill/>
          <a:ln w="9525">
            <a:noFill/>
            <a:miter lim="800000"/>
            <a:headEnd/>
            <a:tailEnd/>
          </a:ln>
          <a:effectLst/>
        </p:spPr>
        <p:txBody>
          <a:bodyPr wrap="square">
            <a:spAutoFit/>
          </a:bodyPr>
          <a:lstStyle/>
          <a:p>
            <a:pPr defTabSz="762000" eaLnBrk="0" hangingPunct="0">
              <a:lnSpc>
                <a:spcPct val="115000"/>
              </a:lnSpc>
              <a:spcBef>
                <a:spcPct val="47000"/>
              </a:spcBef>
              <a:buClrTx/>
              <a:buSzTx/>
              <a:buFontTx/>
              <a:buNone/>
            </a:pPr>
            <a:r>
              <a:rPr lang="en-US" sz="2800" b="1" dirty="0">
                <a:solidFill>
                  <a:schemeClr val="accent1">
                    <a:lumMod val="50000"/>
                  </a:schemeClr>
                </a:solidFill>
                <a:effectLst>
                  <a:outerShdw blurRad="38100" dist="38100" dir="2700000" algn="tl">
                    <a:srgbClr val="C0C0C0"/>
                  </a:outerShdw>
                </a:effectLst>
                <a:cs typeface="Times New Roman" pitchFamily="18" charset="0"/>
              </a:rPr>
              <a:t>Spectral model on windblown vegetation</a:t>
            </a:r>
          </a:p>
        </p:txBody>
      </p:sp>
      <p:pic>
        <p:nvPicPr>
          <p:cNvPr id="657416" name="Picture 8" descr="pippo"/>
          <p:cNvPicPr>
            <a:picLocks noChangeAspect="1" noChangeArrowheads="1"/>
          </p:cNvPicPr>
          <p:nvPr/>
        </p:nvPicPr>
        <p:blipFill>
          <a:blip r:embed="rId4"/>
          <a:srcRect/>
          <a:stretch>
            <a:fillRect/>
          </a:stretch>
        </p:blipFill>
        <p:spPr bwMode="auto">
          <a:xfrm>
            <a:off x="4017065" y="838200"/>
            <a:ext cx="5150777" cy="3773488"/>
          </a:xfrm>
          <a:prstGeom prst="rect">
            <a:avLst/>
          </a:prstGeom>
          <a:noFill/>
          <a:ln w="9525">
            <a:noFill/>
            <a:miter lim="800000"/>
            <a:headEnd/>
            <a:tailEnd/>
          </a:ln>
        </p:spPr>
      </p:pic>
      <p:sp>
        <p:nvSpPr>
          <p:cNvPr id="657417" name="Text Box 9"/>
          <p:cNvSpPr txBox="1">
            <a:spLocks noChangeArrowheads="1"/>
          </p:cNvSpPr>
          <p:nvPr/>
        </p:nvSpPr>
        <p:spPr bwMode="auto">
          <a:xfrm>
            <a:off x="1335521" y="2819401"/>
            <a:ext cx="2331595" cy="276999"/>
          </a:xfrm>
          <a:prstGeom prst="rect">
            <a:avLst/>
          </a:prstGeom>
          <a:noFill/>
          <a:ln w="9525" algn="ctr">
            <a:noFill/>
            <a:miter lim="800000"/>
            <a:headEnd/>
            <a:tailEnd/>
          </a:ln>
          <a:effectLst/>
        </p:spPr>
        <p:txBody>
          <a:bodyPr wrap="none" lIns="18000" tIns="0" rIns="18000" bIns="0">
            <a:spAutoFit/>
          </a:bodyPr>
          <a:lstStyle/>
          <a:p>
            <a:pPr algn="ctr">
              <a:spcBef>
                <a:spcPct val="50000"/>
              </a:spcBef>
              <a:buClrTx/>
              <a:buSzTx/>
              <a:buFontTx/>
              <a:buNone/>
            </a:pPr>
            <a:r>
              <a:rPr lang="it-IT" b="1" dirty="0"/>
              <a:t>PSD, 35th </a:t>
            </a:r>
            <a:r>
              <a:rPr lang="it-IT" b="1" dirty="0" err="1"/>
              <a:t>range</a:t>
            </a:r>
            <a:r>
              <a:rPr lang="it-IT" b="1" dirty="0"/>
              <a:t> </a:t>
            </a:r>
            <a:r>
              <a:rPr lang="it-IT" b="1" dirty="0" err="1"/>
              <a:t>cell</a:t>
            </a:r>
            <a:r>
              <a:rPr lang="it-IT" b="1" dirty="0"/>
              <a:t>.</a:t>
            </a:r>
            <a:r>
              <a:rPr lang="en-US" b="1" dirty="0"/>
              <a:t> </a:t>
            </a:r>
          </a:p>
        </p:txBody>
      </p:sp>
      <p:graphicFrame>
        <p:nvGraphicFramePr>
          <p:cNvPr id="657520" name="Group 112"/>
          <p:cNvGraphicFramePr>
            <a:graphicFrameLocks noGrp="1"/>
          </p:cNvGraphicFramePr>
          <p:nvPr/>
        </p:nvGraphicFramePr>
        <p:xfrm>
          <a:off x="2559050" y="4787900"/>
          <a:ext cx="4705349" cy="548640"/>
        </p:xfrm>
        <a:graphic>
          <a:graphicData uri="http://schemas.openxmlformats.org/drawingml/2006/table">
            <a:tbl>
              <a:tblPr/>
              <a:tblGrid>
                <a:gridCol w="973402"/>
                <a:gridCol w="1222772"/>
                <a:gridCol w="858175"/>
                <a:gridCol w="825500"/>
                <a:gridCol w="825500"/>
              </a:tblGrid>
              <a:tr h="249238">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ea typeface="Times New Roman" pitchFamily="18" charset="0"/>
                          <a:cs typeface="Arial" charset="0"/>
                        </a:rPr>
                        <a:t>Cell #35</a:t>
                      </a:r>
                      <a:endParaRPr kumimoji="0" lang="en-US" sz="1200" b="0" i="0" u="none" strike="noStrike" cap="none" normalizeH="0" baseline="0" smtClean="0">
                        <a:ln>
                          <a:noFill/>
                        </a:ln>
                        <a:solidFill>
                          <a:schemeClr val="tx1"/>
                        </a:solidFill>
                        <a:effectLst/>
                        <a:latin typeface="Arial" charset="0"/>
                        <a:ea typeface="Times New Roman" pitchFamily="18" charset="0"/>
                        <a:cs typeface="Arial" charset="0"/>
                      </a:endParaRPr>
                    </a:p>
                  </a:txBody>
                  <a:tcPr marL="99060" marR="99060"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ea typeface="Times New Roman" pitchFamily="18" charset="0"/>
                          <a:cs typeface="Arial" charset="0"/>
                        </a:rPr>
                        <a:t>Exp</a:t>
                      </a:r>
                      <a:endParaRPr kumimoji="0" lang="en-US" sz="1200" b="0" i="0" u="none" strike="noStrike" cap="none" normalizeH="0" baseline="0" smtClean="0">
                        <a:ln>
                          <a:noFill/>
                        </a:ln>
                        <a:solidFill>
                          <a:schemeClr val="tx1"/>
                        </a:solidFill>
                        <a:effectLst/>
                        <a:latin typeface="Arial" charset="0"/>
                        <a:ea typeface="Times New Roman" pitchFamily="18" charset="0"/>
                        <a:cs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ea typeface="Times New Roman" pitchFamily="18" charset="0"/>
                          <a:cs typeface="Arial" charset="0"/>
                        </a:rPr>
                        <a:t>Gauss</a:t>
                      </a:r>
                      <a:endParaRPr kumimoji="0" lang="en-US" sz="1200" b="0" i="0" u="none" strike="noStrike" cap="none" normalizeH="0" baseline="0" smtClean="0">
                        <a:ln>
                          <a:noFill/>
                        </a:ln>
                        <a:solidFill>
                          <a:schemeClr val="tx1"/>
                        </a:solidFill>
                        <a:effectLst/>
                        <a:latin typeface="Arial" charset="0"/>
                        <a:ea typeface="Times New Roman" pitchFamily="18" charset="0"/>
                        <a:cs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ea typeface="Times New Roman" pitchFamily="18" charset="0"/>
                          <a:cs typeface="Arial" charset="0"/>
                        </a:rPr>
                        <a:t>PL2</a:t>
                      </a:r>
                      <a:endParaRPr kumimoji="0" lang="en-US" sz="1200" b="0" i="0" u="none" strike="noStrike" cap="none" normalizeH="0" baseline="0" smtClean="0">
                        <a:ln>
                          <a:noFill/>
                        </a:ln>
                        <a:solidFill>
                          <a:schemeClr val="tx1"/>
                        </a:solidFill>
                        <a:effectLst/>
                        <a:latin typeface="Arial" charset="0"/>
                        <a:ea typeface="Times New Roman" pitchFamily="18" charset="0"/>
                        <a:cs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ea typeface="Times New Roman" pitchFamily="18" charset="0"/>
                          <a:cs typeface="Arial" charset="0"/>
                        </a:rPr>
                        <a:t>PL3</a:t>
                      </a:r>
                      <a:endParaRPr kumimoji="0" lang="en-US" sz="1200" b="0" i="0" u="none" strike="noStrike" cap="none" normalizeH="0" baseline="0" smtClean="0">
                        <a:ln>
                          <a:noFill/>
                        </a:ln>
                        <a:solidFill>
                          <a:schemeClr val="tx1"/>
                        </a:solidFill>
                        <a:effectLst/>
                        <a:latin typeface="Arial" charset="0"/>
                        <a:ea typeface="Times New Roman" pitchFamily="18" charset="0"/>
                        <a:cs typeface="Arial" charset="0"/>
                      </a:endParaRPr>
                    </a:p>
                  </a:txBody>
                  <a:tcPr marL="99060" marR="9906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540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sz="1200" b="0" i="1" u="none" strike="noStrike" cap="none" normalizeH="0" baseline="0" smtClean="0">
                          <a:ln>
                            <a:noFill/>
                          </a:ln>
                          <a:solidFill>
                            <a:srgbClr val="000000"/>
                          </a:solidFill>
                          <a:effectLst/>
                          <a:latin typeface="Arial" charset="0"/>
                          <a:cs typeface="Times New Roman" pitchFamily="18" charset="0"/>
                          <a:sym typeface="Symbol" pitchFamily="18" charset="2"/>
                        </a:rPr>
                        <a:t>//f</a:t>
                      </a:r>
                      <a:r>
                        <a:rPr kumimoji="0" lang="en-US" sz="1200" b="0" i="1" u="none" strike="noStrike" cap="none" normalizeH="0" baseline="-25000" smtClean="0">
                          <a:ln>
                            <a:noFill/>
                          </a:ln>
                          <a:solidFill>
                            <a:srgbClr val="000000"/>
                          </a:solidFill>
                          <a:effectLst/>
                          <a:latin typeface="Arial" charset="0"/>
                          <a:cs typeface="Times New Roman" pitchFamily="18" charset="0"/>
                          <a:sym typeface="Symbol" pitchFamily="18" charset="2"/>
                        </a:rPr>
                        <a:t>c</a:t>
                      </a:r>
                      <a:r>
                        <a:rPr kumimoji="0" lang="en-US" sz="1200" b="0" i="1" u="none" strike="noStrike" cap="none" normalizeH="0" baseline="0" smtClean="0">
                          <a:ln>
                            <a:noFill/>
                          </a:ln>
                          <a:solidFill>
                            <a:srgbClr val="000000"/>
                          </a:solidFill>
                          <a:effectLst/>
                          <a:latin typeface="Arial" charset="0"/>
                          <a:cs typeface="Times New Roman" pitchFamily="18" charset="0"/>
                          <a:sym typeface="Symbol" pitchFamily="18" charset="2"/>
                        </a:rPr>
                        <a:t>/f</a:t>
                      </a:r>
                      <a:r>
                        <a:rPr kumimoji="0" lang="en-US" sz="1200" b="0" i="1" u="none" strike="noStrike" cap="none" normalizeH="0" baseline="-25000" smtClean="0">
                          <a:ln>
                            <a:noFill/>
                          </a:ln>
                          <a:solidFill>
                            <a:srgbClr val="000000"/>
                          </a:solidFill>
                          <a:effectLst/>
                          <a:latin typeface="Arial" charset="0"/>
                          <a:cs typeface="Times New Roman" pitchFamily="18" charset="0"/>
                          <a:sym typeface="Symbol" pitchFamily="18" charset="2"/>
                        </a:rPr>
                        <a:t>c</a:t>
                      </a:r>
                      <a:endParaRPr kumimoji="0" lang="en-US" sz="1200" b="0" i="1" u="none" strike="noStrike" cap="none" normalizeH="0" baseline="-25000" smtClean="0">
                        <a:ln>
                          <a:noFill/>
                        </a:ln>
                        <a:solidFill>
                          <a:schemeClr val="tx1"/>
                        </a:solidFill>
                        <a:effectLst/>
                        <a:latin typeface="Arial" charset="0"/>
                        <a:sym typeface="Symbol" pitchFamily="18" charset="2"/>
                      </a:endParaRPr>
                    </a:p>
                  </a:txBody>
                  <a:tcPr marL="99060" marR="99060"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ea typeface="Times New Roman" pitchFamily="18" charset="0"/>
                          <a:cs typeface="Arial" charset="0"/>
                        </a:rPr>
                        <a:t>5.95 (Hz m)</a:t>
                      </a:r>
                      <a:r>
                        <a:rPr kumimoji="0" lang="en-US" sz="1200" b="0" i="0" u="none" strike="noStrike" cap="none" normalizeH="0" baseline="30000" smtClean="0">
                          <a:ln>
                            <a:noFill/>
                          </a:ln>
                          <a:solidFill>
                            <a:srgbClr val="000000"/>
                          </a:solidFill>
                          <a:effectLst/>
                          <a:latin typeface="Arial" charset="0"/>
                          <a:ea typeface="Times New Roman" pitchFamily="18" charset="0"/>
                          <a:cs typeface="Arial" charset="0"/>
                        </a:rPr>
                        <a:t>-1</a:t>
                      </a:r>
                      <a:endParaRPr kumimoji="0" lang="en-US" sz="1200" b="0" i="0" u="none" strike="noStrike" cap="none" normalizeH="0" baseline="0" smtClean="0">
                        <a:ln>
                          <a:noFill/>
                        </a:ln>
                        <a:solidFill>
                          <a:schemeClr val="tx1"/>
                        </a:solidFill>
                        <a:effectLst/>
                        <a:latin typeface="Arial" charset="0"/>
                        <a:ea typeface="Times New Roman" pitchFamily="18" charset="0"/>
                        <a:cs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ea typeface="Times New Roman" pitchFamily="18" charset="0"/>
                          <a:cs typeface="Arial" charset="0"/>
                        </a:rPr>
                        <a:t>23.63 Hz</a:t>
                      </a:r>
                      <a:endParaRPr kumimoji="0" lang="en-US" sz="1200" b="0" i="0" u="none" strike="noStrike" cap="none" normalizeH="0" baseline="0" smtClean="0">
                        <a:ln>
                          <a:noFill/>
                        </a:ln>
                        <a:solidFill>
                          <a:schemeClr val="tx1"/>
                        </a:solidFill>
                        <a:effectLst/>
                        <a:latin typeface="Arial" charset="0"/>
                        <a:ea typeface="Times New Roman" pitchFamily="18" charset="0"/>
                        <a:cs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ea typeface="Times New Roman" pitchFamily="18" charset="0"/>
                          <a:cs typeface="Arial" charset="0"/>
                        </a:rPr>
                        <a:t>1.02 Hz</a:t>
                      </a:r>
                      <a:endParaRPr kumimoji="0" lang="en-US" sz="1200" b="0" i="0" u="none" strike="noStrike" cap="none" normalizeH="0" baseline="0" smtClean="0">
                        <a:ln>
                          <a:noFill/>
                        </a:ln>
                        <a:solidFill>
                          <a:schemeClr val="tx1"/>
                        </a:solidFill>
                        <a:effectLst/>
                        <a:latin typeface="Arial" charset="0"/>
                        <a:ea typeface="Times New Roman" pitchFamily="18" charset="0"/>
                        <a:cs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charset="0"/>
                          <a:ea typeface="Times New Roman" pitchFamily="18" charset="0"/>
                          <a:cs typeface="Arial" charset="0"/>
                        </a:rPr>
                        <a:t>6.33 Hz</a:t>
                      </a:r>
                      <a:endParaRPr kumimoji="0" lang="en-US" sz="1200" b="0" i="0" u="none" strike="noStrike" cap="none" normalizeH="0" baseline="0" smtClean="0">
                        <a:ln>
                          <a:noFill/>
                        </a:ln>
                        <a:solidFill>
                          <a:schemeClr val="tx1"/>
                        </a:solidFill>
                        <a:effectLst/>
                        <a:latin typeface="Arial" charset="0"/>
                        <a:ea typeface="Times New Roman" pitchFamily="18" charset="0"/>
                        <a:cs typeface="Arial" charset="0"/>
                      </a:endParaRPr>
                    </a:p>
                  </a:txBody>
                  <a:tcPr marL="99060" marR="9906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57509" name="Rectangle 101"/>
          <p:cNvSpPr>
            <a:spLocks noChangeArrowheads="1"/>
          </p:cNvSpPr>
          <p:nvPr/>
        </p:nvSpPr>
        <p:spPr bwMode="auto">
          <a:xfrm>
            <a:off x="0" y="0"/>
            <a:ext cx="184731" cy="369332"/>
          </a:xfrm>
          <a:prstGeom prst="rect">
            <a:avLst/>
          </a:prstGeom>
          <a:noFill/>
          <a:ln w="9525" algn="ctr">
            <a:noFill/>
            <a:miter lim="800000"/>
            <a:headEnd/>
            <a:tailEnd/>
          </a:ln>
          <a:effectLst/>
        </p:spPr>
        <p:txBody>
          <a:bodyPr wrap="none" anchor="ctr">
            <a:spAutoFit/>
          </a:bodyPr>
          <a:lstStyle/>
          <a:p>
            <a:endParaRPr lang="it-IT"/>
          </a:p>
        </p:txBody>
      </p:sp>
      <p:sp>
        <p:nvSpPr>
          <p:cNvPr id="657511" name="Rectangle 103"/>
          <p:cNvSpPr>
            <a:spLocks noChangeArrowheads="1"/>
          </p:cNvSpPr>
          <p:nvPr/>
        </p:nvSpPr>
        <p:spPr bwMode="auto">
          <a:xfrm>
            <a:off x="0" y="3290888"/>
            <a:ext cx="184731" cy="369332"/>
          </a:xfrm>
          <a:prstGeom prst="rect">
            <a:avLst/>
          </a:prstGeom>
          <a:noFill/>
          <a:ln w="9525" algn="ctr">
            <a:noFill/>
            <a:miter lim="800000"/>
            <a:headEnd/>
            <a:tailEnd/>
          </a:ln>
          <a:effectLst/>
        </p:spPr>
        <p:txBody>
          <a:bodyPr wrap="none" anchor="ctr">
            <a:spAutoFit/>
          </a:bodyPr>
          <a:lstStyle/>
          <a:p>
            <a:endParaRPr lang="it-IT"/>
          </a:p>
        </p:txBody>
      </p:sp>
      <p:graphicFrame>
        <p:nvGraphicFramePr>
          <p:cNvPr id="657510" name="Object 102"/>
          <p:cNvGraphicFramePr>
            <a:graphicFrameLocks noChangeAspect="1"/>
          </p:cNvGraphicFramePr>
          <p:nvPr/>
        </p:nvGraphicFramePr>
        <p:xfrm>
          <a:off x="4457700" y="5867401"/>
          <a:ext cx="4944402" cy="511175"/>
        </p:xfrm>
        <a:graphic>
          <a:graphicData uri="http://schemas.openxmlformats.org/presentationml/2006/ole">
            <p:oleObj spid="_x0000_s295938" name="Equation" r:id="rId5" imgW="3086100" imgH="342900" progId="Equation.DSMT4">
              <p:embed/>
            </p:oleObj>
          </a:graphicData>
        </a:graphic>
      </p:graphicFrame>
      <p:sp>
        <p:nvSpPr>
          <p:cNvPr id="657512" name="Text Box 104"/>
          <p:cNvSpPr txBox="1">
            <a:spLocks noChangeArrowheads="1"/>
          </p:cNvSpPr>
          <p:nvPr/>
        </p:nvSpPr>
        <p:spPr bwMode="auto">
          <a:xfrm>
            <a:off x="742950" y="5638801"/>
            <a:ext cx="3054350" cy="823913"/>
          </a:xfrm>
          <a:prstGeom prst="rect">
            <a:avLst/>
          </a:prstGeom>
          <a:noFill/>
          <a:ln w="9525" algn="ctr">
            <a:noFill/>
            <a:miter lim="800000"/>
            <a:headEnd/>
            <a:tailEnd/>
          </a:ln>
          <a:effectLst/>
        </p:spPr>
        <p:txBody>
          <a:bodyPr lIns="18000" tIns="0" rIns="18000" bIns="0">
            <a:spAutoFit/>
          </a:bodyPr>
          <a:lstStyle/>
          <a:p>
            <a:pPr algn="r">
              <a:spcBef>
                <a:spcPct val="50000"/>
              </a:spcBef>
              <a:buClrTx/>
              <a:buSzTx/>
              <a:buFontTx/>
              <a:buNone/>
            </a:pPr>
            <a:r>
              <a:rPr lang="it-IT" sz="1800"/>
              <a:t>Non-Linear Least Squares (NLLS) method is used for parameter estimation:</a:t>
            </a:r>
            <a:r>
              <a:rPr lang="en-US" b="1"/>
              <a:t> </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5241855" y="357166"/>
            <a:ext cx="4140301" cy="646331"/>
          </a:xfrm>
          <a:prstGeom prst="rect">
            <a:avLst/>
          </a:prstGeom>
        </p:spPr>
        <p:txBody>
          <a:bodyPr wrap="none">
            <a:spAutoFit/>
          </a:bodyPr>
          <a:lstStyle/>
          <a:p>
            <a:pPr marL="342900" indent="-342900">
              <a:buFont typeface="Wingdings" pitchFamily="2" charset="2"/>
              <a:buNone/>
            </a:pPr>
            <a:r>
              <a:rPr lang="en-US" sz="36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Outline of the talk</a:t>
            </a:r>
            <a:endParaRPr lang="en-US" sz="3600" b="1" dirty="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endParaRPr>
          </a:p>
        </p:txBody>
      </p:sp>
      <p:sp>
        <p:nvSpPr>
          <p:cNvPr id="6" name="Rettangolo 5"/>
          <p:cNvSpPr/>
          <p:nvPr/>
        </p:nvSpPr>
        <p:spPr>
          <a:xfrm>
            <a:off x="1309662" y="1142983"/>
            <a:ext cx="7971290" cy="4832092"/>
          </a:xfrm>
          <a:prstGeom prst="rect">
            <a:avLst/>
          </a:prstGeom>
        </p:spPr>
        <p:txBody>
          <a:bodyPr wrap="square">
            <a:spAutoFit/>
          </a:bodyPr>
          <a:lstStyle/>
          <a:p>
            <a:pPr defTabSz="762000" eaLnBrk="0" hangingPunct="0">
              <a:spcBef>
                <a:spcPct val="0"/>
              </a:spcBef>
              <a:buSzPct val="100000"/>
              <a:buFont typeface="Wingdings" pitchFamily="2" charset="2"/>
              <a:buChar char="v"/>
              <a:defRPr/>
            </a:pPr>
            <a:r>
              <a:rPr lang="en-US" sz="2800" dirty="0" smtClean="0"/>
              <a:t> Introduction</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 Gaussian model and RCS</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 Compound-Gaussian model</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 Spectral modeling</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Clutter analysis and model validation</a:t>
            </a:r>
          </a:p>
          <a:p>
            <a:pPr defTabSz="762000" eaLnBrk="0" hangingPunct="0">
              <a:spcBef>
                <a:spcPct val="0"/>
              </a:spcBef>
              <a:buSzPct val="100000"/>
              <a:buFont typeface="Wingdings" pitchFamily="2" charset="2"/>
              <a:buChar char="v"/>
              <a:defRPr/>
            </a:pPr>
            <a:endParaRPr lang="en-US" sz="2800" b="1" dirty="0" smtClean="0">
              <a:solidFill>
                <a:schemeClr val="accent1">
                  <a:lumMod val="50000"/>
                </a:schemeClr>
              </a:solidFill>
            </a:endParaRPr>
          </a:p>
          <a:p>
            <a:pPr defTabSz="762000" eaLnBrk="0" hangingPunct="0">
              <a:spcBef>
                <a:spcPct val="0"/>
              </a:spcBef>
              <a:buSzPct val="100000"/>
              <a:buFont typeface="Wingdings" pitchFamily="2" charset="2"/>
              <a:buChar char="v"/>
              <a:defRPr/>
            </a:pPr>
            <a:r>
              <a:rPr lang="en-US" sz="2800" b="1" dirty="0" smtClean="0">
                <a:solidFill>
                  <a:schemeClr val="accent1">
                    <a:lumMod val="50000"/>
                  </a:schemeClr>
                </a:solidFill>
              </a:rPr>
              <a:t>Concluding remarks</a:t>
            </a:r>
          </a:p>
        </p:txBody>
      </p:sp>
      <p:sp>
        <p:nvSpPr>
          <p:cNvPr id="7" name="Rectangle 28"/>
          <p:cNvSpPr>
            <a:spLocks noChangeArrowheads="1"/>
          </p:cNvSpPr>
          <p:nvPr/>
        </p:nvSpPr>
        <p:spPr bwMode="auto">
          <a:xfrm>
            <a:off x="4875609" y="6429397"/>
            <a:ext cx="4875644" cy="276999"/>
          </a:xfrm>
          <a:prstGeom prst="rect">
            <a:avLst/>
          </a:prstGeom>
          <a:noFill/>
          <a:ln w="9525" algn="ctr">
            <a:noFill/>
            <a:miter lim="800000"/>
            <a:headEnd/>
            <a:tailEnd/>
          </a:ln>
        </p:spPr>
        <p:txBody>
          <a:bodyPr wrap="square" lIns="18000" tIns="0" rIns="18000" bIns="0" anchor="ctr">
            <a:spAutoFit/>
          </a:bodyPr>
          <a:lstStyle/>
          <a:p>
            <a:pPr algn="ctr">
              <a:spcBef>
                <a:spcPct val="0"/>
              </a:spcBef>
            </a:pPr>
            <a:r>
              <a:rPr lang="it-IT" b="1" dirty="0" smtClean="0">
                <a:latin typeface="Segoe UI" pitchFamily="34" charset="0"/>
                <a:ea typeface="Segoe UI" pitchFamily="34" charset="0"/>
                <a:cs typeface="Segoe UI" pitchFamily="34" charset="0"/>
              </a:rPr>
              <a:t>EGO Workshop 2012</a:t>
            </a:r>
            <a:r>
              <a:rPr lang="en-US" dirty="0" smtClean="0">
                <a:latin typeface="Segoe UI" pitchFamily="34" charset="0"/>
                <a:ea typeface="Segoe UI" pitchFamily="34" charset="0"/>
                <a:cs typeface="Segoe UI" pitchFamily="34" charset="0"/>
              </a:rPr>
              <a:t> - </a:t>
            </a:r>
            <a:r>
              <a:rPr lang="en-US" sz="1400" dirty="0" smtClean="0">
                <a:latin typeface="Segoe UI" pitchFamily="34" charset="0"/>
                <a:ea typeface="Segoe UI" pitchFamily="34" charset="0"/>
                <a:cs typeface="Segoe UI" pitchFamily="34" charset="0"/>
              </a:rPr>
              <a:t>October 15-17, 2012 – </a:t>
            </a:r>
            <a:r>
              <a:rPr lang="en-US" sz="1400" dirty="0" err="1" smtClean="0">
                <a:latin typeface="Segoe UI" pitchFamily="34" charset="0"/>
                <a:ea typeface="Segoe UI" pitchFamily="34" charset="0"/>
                <a:cs typeface="Segoe UI" pitchFamily="34" charset="0"/>
              </a:rPr>
              <a:t>Cascina</a:t>
            </a:r>
            <a:endParaRPr lang="it-IT" sz="1400" dirty="0">
              <a:latin typeface="Segoe UI" pitchFamily="34" charset="0"/>
              <a:ea typeface="Segoe UI" pitchFamily="34" charset="0"/>
              <a:cs typeface="Segoe UI" pitchFamily="34"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1" name="AutoShape 11"/>
          <p:cNvSpPr>
            <a:spLocks noChangeArrowheads="1"/>
          </p:cNvSpPr>
          <p:nvPr/>
        </p:nvSpPr>
        <p:spPr bwMode="auto">
          <a:xfrm>
            <a:off x="268288" y="785794"/>
            <a:ext cx="9443377" cy="5500725"/>
          </a:xfrm>
          <a:prstGeom prst="roundRect">
            <a:avLst>
              <a:gd name="adj" fmla="val 12495"/>
            </a:avLst>
          </a:prstGeom>
          <a:solidFill>
            <a:schemeClr val="accent5">
              <a:lumMod val="20000"/>
              <a:lumOff val="80000"/>
            </a:schemeClr>
          </a:solidFill>
          <a:ln w="12700">
            <a:solidFill>
              <a:schemeClr val="tx1"/>
            </a:solidFill>
            <a:round/>
            <a:headEnd/>
            <a:tailEnd/>
          </a:ln>
          <a:effectLst>
            <a:outerShdw dist="107763" dir="2700000" algn="ctr" rotWithShape="0">
              <a:schemeClr val="bg2"/>
            </a:outerShdw>
          </a:effectLst>
        </p:spPr>
        <p:txBody>
          <a:bodyPr wrap="none" anchor="ctr"/>
          <a:lstStyle/>
          <a:p>
            <a:pPr>
              <a:defRPr/>
            </a:pPr>
            <a:endParaRPr lang="it-IT"/>
          </a:p>
        </p:txBody>
      </p:sp>
      <p:sp>
        <p:nvSpPr>
          <p:cNvPr id="94216" name="Rectangle 13"/>
          <p:cNvSpPr>
            <a:spLocks noGrp="1" noChangeArrowheads="1"/>
          </p:cNvSpPr>
          <p:nvPr>
            <p:ph idx="1"/>
          </p:nvPr>
        </p:nvSpPr>
        <p:spPr bwMode="auto">
          <a:xfrm>
            <a:off x="818888" y="1625055"/>
            <a:ext cx="8563268" cy="3589895"/>
          </a:xfrm>
          <a:noFill/>
          <a:ln w="12700">
            <a:miter lim="800000"/>
            <a:headEnd/>
            <a:tailEnd/>
          </a:ln>
        </p:spPr>
        <p:txBody>
          <a:bodyPr vert="horz" wrap="square" lIns="58738" tIns="23813" rIns="58738" bIns="23813" numCol="1" anchor="t" anchorCtr="0" compatLnSpc="1">
            <a:prstTxWarp prst="textNoShape">
              <a:avLst/>
            </a:prstTxWarp>
            <a:spAutoFit/>
          </a:bodyPr>
          <a:lstStyle/>
          <a:p>
            <a:pPr marL="212725" indent="-212725" defTabSz="141288" eaLnBrk="1" hangingPunct="1">
              <a:lnSpc>
                <a:spcPct val="115000"/>
              </a:lnSpc>
              <a:spcBef>
                <a:spcPct val="47000"/>
              </a:spcBef>
            </a:pPr>
            <a:r>
              <a:rPr lang="it-IT" sz="2400" dirty="0" smtClean="0">
                <a:cs typeface="Times New Roman" pitchFamily="18" charset="0"/>
              </a:rPr>
              <a:t>High </a:t>
            </a:r>
            <a:r>
              <a:rPr lang="it-IT" sz="2400" dirty="0" err="1" smtClean="0">
                <a:cs typeface="Times New Roman" pitchFamily="18" charset="0"/>
              </a:rPr>
              <a:t>resolution</a:t>
            </a:r>
            <a:r>
              <a:rPr lang="it-IT" sz="2400" dirty="0" smtClean="0">
                <a:cs typeface="Times New Roman" pitchFamily="18" charset="0"/>
              </a:rPr>
              <a:t> </a:t>
            </a:r>
            <a:r>
              <a:rPr lang="it-IT" sz="2400" dirty="0" err="1" smtClean="0">
                <a:cs typeface="Times New Roman" pitchFamily="18" charset="0"/>
              </a:rPr>
              <a:t>sea</a:t>
            </a:r>
            <a:r>
              <a:rPr lang="it-IT" sz="2400" dirty="0" smtClean="0">
                <a:cs typeface="Times New Roman" pitchFamily="18" charset="0"/>
              </a:rPr>
              <a:t> and </a:t>
            </a:r>
            <a:r>
              <a:rPr lang="it-IT" sz="2400" dirty="0" err="1" smtClean="0">
                <a:cs typeface="Times New Roman" pitchFamily="18" charset="0"/>
              </a:rPr>
              <a:t>ground</a:t>
            </a:r>
            <a:r>
              <a:rPr lang="it-IT" sz="2400" dirty="0" smtClean="0">
                <a:cs typeface="Times New Roman" pitchFamily="18" charset="0"/>
              </a:rPr>
              <a:t> </a:t>
            </a:r>
            <a:r>
              <a:rPr lang="it-IT" sz="2400" dirty="0" err="1" smtClean="0">
                <a:cs typeface="Times New Roman" pitchFamily="18" charset="0"/>
              </a:rPr>
              <a:t>clutter</a:t>
            </a:r>
            <a:r>
              <a:rPr lang="it-IT" sz="2400" dirty="0" smtClean="0">
                <a:cs typeface="Times New Roman" pitchFamily="18" charset="0"/>
              </a:rPr>
              <a:t> </a:t>
            </a:r>
            <a:r>
              <a:rPr lang="it-IT" sz="2400" dirty="0" err="1" smtClean="0">
                <a:cs typeface="Times New Roman" pitchFamily="18" charset="0"/>
              </a:rPr>
              <a:t>is</a:t>
            </a:r>
            <a:r>
              <a:rPr lang="it-IT" sz="2400" dirty="0" smtClean="0">
                <a:cs typeface="Times New Roman" pitchFamily="18" charset="0"/>
              </a:rPr>
              <a:t> </a:t>
            </a:r>
            <a:r>
              <a:rPr lang="it-IT" sz="2400" dirty="0" err="1" smtClean="0">
                <a:cs typeface="Times New Roman" pitchFamily="18" charset="0"/>
              </a:rPr>
              <a:t>generally</a:t>
            </a:r>
            <a:r>
              <a:rPr lang="it-IT" sz="2400" dirty="0" smtClean="0">
                <a:cs typeface="Times New Roman" pitchFamily="18" charset="0"/>
              </a:rPr>
              <a:t> </a:t>
            </a:r>
            <a:r>
              <a:rPr lang="it-IT" sz="2400" dirty="0" err="1" smtClean="0">
                <a:cs typeface="Times New Roman" pitchFamily="18" charset="0"/>
              </a:rPr>
              <a:t>non-Gaussian</a:t>
            </a:r>
            <a:endParaRPr lang="it-IT" sz="2400" dirty="0" smtClean="0">
              <a:cs typeface="Times New Roman" pitchFamily="18" charset="0"/>
            </a:endParaRPr>
          </a:p>
          <a:p>
            <a:pPr marL="212725" indent="-212725" defTabSz="141288">
              <a:lnSpc>
                <a:spcPct val="115000"/>
              </a:lnSpc>
              <a:spcBef>
                <a:spcPct val="47000"/>
              </a:spcBef>
            </a:pPr>
            <a:r>
              <a:rPr lang="it-IT" sz="2400" dirty="0" err="1" smtClean="0">
                <a:cs typeface="Times New Roman" pitchFamily="18" charset="0"/>
              </a:rPr>
              <a:t>Good</a:t>
            </a:r>
            <a:r>
              <a:rPr lang="it-IT" sz="2400" dirty="0" smtClean="0">
                <a:cs typeface="Times New Roman" pitchFamily="18" charset="0"/>
              </a:rPr>
              <a:t> </a:t>
            </a:r>
            <a:r>
              <a:rPr lang="it-IT" sz="2400" dirty="0" err="1" smtClean="0">
                <a:cs typeface="Times New Roman" pitchFamily="18" charset="0"/>
              </a:rPr>
              <a:t>fitting</a:t>
            </a:r>
            <a:r>
              <a:rPr lang="it-IT" sz="2400" dirty="0" smtClean="0">
                <a:cs typeface="Times New Roman" pitchFamily="18" charset="0"/>
              </a:rPr>
              <a:t> </a:t>
            </a:r>
            <a:r>
              <a:rPr lang="it-IT" sz="2400" dirty="0" err="1" smtClean="0">
                <a:cs typeface="Times New Roman" pitchFamily="18" charset="0"/>
              </a:rPr>
              <a:t>of</a:t>
            </a:r>
            <a:r>
              <a:rPr lang="it-IT" sz="2400" dirty="0" smtClean="0">
                <a:cs typeface="Times New Roman" pitchFamily="18" charset="0"/>
              </a:rPr>
              <a:t> </a:t>
            </a:r>
            <a:r>
              <a:rPr lang="it-IT" sz="2400" dirty="0" err="1" smtClean="0">
                <a:cs typeface="Times New Roman" pitchFamily="18" charset="0"/>
              </a:rPr>
              <a:t>compound-Gaussian</a:t>
            </a:r>
            <a:r>
              <a:rPr lang="it-IT" sz="2400" dirty="0" smtClean="0">
                <a:cs typeface="Times New Roman" pitchFamily="18" charset="0"/>
              </a:rPr>
              <a:t> </a:t>
            </a:r>
            <a:r>
              <a:rPr lang="it-IT" sz="2400" dirty="0" err="1" smtClean="0">
                <a:cs typeface="Times New Roman" pitchFamily="18" charset="0"/>
              </a:rPr>
              <a:t>model</a:t>
            </a:r>
            <a:r>
              <a:rPr lang="it-IT" sz="2400" dirty="0" smtClean="0">
                <a:cs typeface="Times New Roman" pitchFamily="18" charset="0"/>
              </a:rPr>
              <a:t> </a:t>
            </a:r>
            <a:endParaRPr lang="it-IT" sz="2400" dirty="0" smtClean="0">
              <a:cs typeface="Times New Roman" pitchFamily="18" charset="0"/>
            </a:endParaRPr>
          </a:p>
          <a:p>
            <a:pPr marL="487045" lvl="1" indent="-212725" defTabSz="141288">
              <a:lnSpc>
                <a:spcPct val="115000"/>
              </a:lnSpc>
              <a:spcBef>
                <a:spcPct val="47000"/>
              </a:spcBef>
            </a:pPr>
            <a:r>
              <a:rPr lang="it-IT" sz="1800" dirty="0" smtClean="0">
                <a:cs typeface="Times New Roman" pitchFamily="18" charset="0"/>
              </a:rPr>
              <a:t>K </a:t>
            </a:r>
            <a:r>
              <a:rPr lang="it-IT" sz="1800" dirty="0" smtClean="0">
                <a:cs typeface="Times New Roman" pitchFamily="18" charset="0"/>
              </a:rPr>
              <a:t>and IG </a:t>
            </a:r>
            <a:r>
              <a:rPr lang="it-IT" sz="1800" dirty="0" err="1" smtClean="0">
                <a:cs typeface="Times New Roman" pitchFamily="18" charset="0"/>
              </a:rPr>
              <a:t>model</a:t>
            </a:r>
            <a:r>
              <a:rPr lang="it-IT" sz="1800" dirty="0" smtClean="0">
                <a:cs typeface="Times New Roman" pitchFamily="18" charset="0"/>
              </a:rPr>
              <a:t> </a:t>
            </a:r>
            <a:r>
              <a:rPr lang="it-IT" sz="1800" dirty="0" err="1" smtClean="0">
                <a:cs typeface="Times New Roman" pitchFamily="18" charset="0"/>
              </a:rPr>
              <a:t>for</a:t>
            </a:r>
            <a:r>
              <a:rPr lang="it-IT" sz="1800" dirty="0" smtClean="0">
                <a:cs typeface="Times New Roman" pitchFamily="18" charset="0"/>
              </a:rPr>
              <a:t> the </a:t>
            </a:r>
            <a:r>
              <a:rPr lang="it-IT" sz="1800" dirty="0" err="1" smtClean="0">
                <a:cs typeface="Times New Roman" pitchFamily="18" charset="0"/>
              </a:rPr>
              <a:t>sea</a:t>
            </a:r>
            <a:endParaRPr lang="it-IT" sz="1800" dirty="0" smtClean="0">
              <a:cs typeface="Times New Roman" pitchFamily="18" charset="0"/>
            </a:endParaRPr>
          </a:p>
          <a:p>
            <a:pPr marL="487045" lvl="1" indent="-212725" defTabSz="141288">
              <a:lnSpc>
                <a:spcPct val="115000"/>
              </a:lnSpc>
              <a:spcBef>
                <a:spcPct val="47000"/>
              </a:spcBef>
            </a:pPr>
            <a:r>
              <a:rPr lang="it-IT" sz="1800" dirty="0" err="1" smtClean="0">
                <a:cs typeface="Times New Roman" pitchFamily="18" charset="0"/>
              </a:rPr>
              <a:t>Weibull</a:t>
            </a:r>
            <a:r>
              <a:rPr lang="it-IT" sz="1800" dirty="0" smtClean="0">
                <a:cs typeface="Times New Roman" pitchFamily="18" charset="0"/>
              </a:rPr>
              <a:t> </a:t>
            </a:r>
            <a:r>
              <a:rPr lang="it-IT" sz="1800" dirty="0" err="1" smtClean="0">
                <a:cs typeface="Times New Roman" pitchFamily="18" charset="0"/>
              </a:rPr>
              <a:t>for</a:t>
            </a:r>
            <a:r>
              <a:rPr lang="it-IT" sz="1800" dirty="0" smtClean="0">
                <a:cs typeface="Times New Roman" pitchFamily="18" charset="0"/>
              </a:rPr>
              <a:t> the </a:t>
            </a:r>
            <a:r>
              <a:rPr lang="it-IT" sz="1800" dirty="0" err="1" smtClean="0">
                <a:cs typeface="Times New Roman" pitchFamily="18" charset="0"/>
              </a:rPr>
              <a:t>land</a:t>
            </a:r>
            <a:endParaRPr lang="it-IT" sz="1800" dirty="0" smtClean="0">
              <a:cs typeface="Times New Roman" pitchFamily="18" charset="0"/>
            </a:endParaRPr>
          </a:p>
          <a:p>
            <a:pPr marL="212725" lvl="1" indent="-212725" defTabSz="141288">
              <a:lnSpc>
                <a:spcPct val="115000"/>
              </a:lnSpc>
              <a:spcBef>
                <a:spcPct val="47000"/>
              </a:spcBef>
              <a:buSzPct val="80000"/>
              <a:buFont typeface="Wingdings 2"/>
              <a:buChar char=""/>
            </a:pPr>
            <a:r>
              <a:rPr lang="it-IT" sz="2400" dirty="0" smtClean="0">
                <a:cs typeface="Times New Roman" pitchFamily="18" charset="0"/>
              </a:rPr>
              <a:t>AR and </a:t>
            </a:r>
            <a:r>
              <a:rPr lang="it-IT" sz="2400" dirty="0" err="1" smtClean="0">
                <a:cs typeface="Times New Roman" pitchFamily="18" charset="0"/>
              </a:rPr>
              <a:t>exponential</a:t>
            </a:r>
            <a:r>
              <a:rPr lang="it-IT" sz="2400" dirty="0" smtClean="0">
                <a:cs typeface="Times New Roman" pitchFamily="18" charset="0"/>
              </a:rPr>
              <a:t> </a:t>
            </a:r>
            <a:r>
              <a:rPr lang="it-IT" sz="2400" dirty="0" err="1" smtClean="0">
                <a:cs typeface="Times New Roman" pitchFamily="18" charset="0"/>
              </a:rPr>
              <a:t>spectral</a:t>
            </a:r>
            <a:r>
              <a:rPr lang="it-IT" sz="2400" dirty="0" smtClean="0">
                <a:cs typeface="Times New Roman" pitchFamily="18" charset="0"/>
              </a:rPr>
              <a:t> </a:t>
            </a:r>
            <a:r>
              <a:rPr lang="it-IT" sz="2400" dirty="0" err="1" smtClean="0">
                <a:cs typeface="Times New Roman" pitchFamily="18" charset="0"/>
              </a:rPr>
              <a:t>models</a:t>
            </a:r>
            <a:endParaRPr lang="it-IT" sz="2400" dirty="0" smtClean="0">
              <a:cs typeface="Times New Roman" pitchFamily="18" charset="0"/>
            </a:endParaRPr>
          </a:p>
          <a:p>
            <a:pPr marL="212725" lvl="1" indent="-212725" defTabSz="141288">
              <a:lnSpc>
                <a:spcPct val="115000"/>
              </a:lnSpc>
              <a:spcBef>
                <a:spcPct val="47000"/>
              </a:spcBef>
              <a:buSzPct val="80000"/>
              <a:buFont typeface="Wingdings 2"/>
              <a:buChar char=""/>
            </a:pPr>
            <a:r>
              <a:rPr lang="it-IT" sz="2400" dirty="0" err="1" smtClean="0">
                <a:cs typeface="Times New Roman" pitchFamily="18" charset="0"/>
              </a:rPr>
              <a:t>Non-stationarity</a:t>
            </a:r>
            <a:endParaRPr lang="it-IT" sz="2400" dirty="0" smtClean="0">
              <a:cs typeface="Times New Roman" pitchFamily="18" charset="0"/>
            </a:endParaRPr>
          </a:p>
        </p:txBody>
      </p:sp>
      <p:sp>
        <p:nvSpPr>
          <p:cNvPr id="94212" name="Rectangle 9"/>
          <p:cNvSpPr>
            <a:spLocks noChangeArrowheads="1"/>
          </p:cNvSpPr>
          <p:nvPr/>
        </p:nvSpPr>
        <p:spPr bwMode="auto">
          <a:xfrm>
            <a:off x="8096780" y="150813"/>
            <a:ext cx="732631" cy="285750"/>
          </a:xfrm>
          <a:prstGeom prst="rect">
            <a:avLst/>
          </a:prstGeom>
          <a:noFill/>
          <a:ln w="12700">
            <a:noFill/>
            <a:miter lim="800000"/>
            <a:headEnd/>
            <a:tailEnd/>
          </a:ln>
        </p:spPr>
        <p:txBody>
          <a:bodyPr wrap="none" anchor="ctr"/>
          <a:lstStyle/>
          <a:p>
            <a:endParaRPr lang="it-IT"/>
          </a:p>
        </p:txBody>
      </p:sp>
      <p:sp>
        <p:nvSpPr>
          <p:cNvPr id="1443850" name="Rectangle 10"/>
          <p:cNvSpPr>
            <a:spLocks noChangeArrowheads="1"/>
          </p:cNvSpPr>
          <p:nvPr/>
        </p:nvSpPr>
        <p:spPr bwMode="auto">
          <a:xfrm>
            <a:off x="5667380" y="44451"/>
            <a:ext cx="3887783" cy="542713"/>
          </a:xfrm>
          <a:prstGeom prst="rect">
            <a:avLst/>
          </a:prstGeom>
          <a:noFill/>
          <a:ln w="12700">
            <a:noFill/>
            <a:miter lim="800000"/>
            <a:headEnd/>
            <a:tailEnd/>
          </a:ln>
          <a:effectLst/>
        </p:spPr>
        <p:txBody>
          <a:bodyPr wrap="square" lIns="90488" tIns="44450" rIns="90488" bIns="44450">
            <a:spAutoFit/>
          </a:bodyPr>
          <a:lstStyle/>
          <a:p>
            <a:pPr indent="-342900" defTabSz="762000" eaLnBrk="0" hangingPunct="0">
              <a:lnSpc>
                <a:spcPct val="115000"/>
              </a:lnSpc>
              <a:spcBef>
                <a:spcPct val="47000"/>
              </a:spcBef>
              <a:defRPr/>
            </a:pPr>
            <a:r>
              <a:rPr lang="it-IT" sz="2800" b="1" dirty="0" err="1">
                <a:solidFill>
                  <a:schemeClr val="accent1">
                    <a:lumMod val="50000"/>
                  </a:schemeClr>
                </a:solidFill>
                <a:effectLst>
                  <a:outerShdw blurRad="38100" dist="38100" dir="2700000" algn="tl">
                    <a:srgbClr val="C0C0C0"/>
                  </a:outerShdw>
                </a:effectLst>
                <a:cs typeface="Times New Roman" pitchFamily="18" charset="0"/>
              </a:rPr>
              <a:t>Concluding</a:t>
            </a:r>
            <a:r>
              <a:rPr lang="it-IT" sz="2800" b="1" dirty="0">
                <a:solidFill>
                  <a:schemeClr val="accent1">
                    <a:lumMod val="50000"/>
                  </a:schemeClr>
                </a:solidFill>
                <a:effectLst>
                  <a:outerShdw blurRad="38100" dist="38100" dir="2700000" algn="tl">
                    <a:srgbClr val="C0C0C0"/>
                  </a:outerShdw>
                </a:effectLst>
                <a:cs typeface="Times New Roman" pitchFamily="18" charset="0"/>
              </a:rPr>
              <a:t> </a:t>
            </a:r>
            <a:r>
              <a:rPr lang="it-IT" sz="2800" b="1" dirty="0" err="1">
                <a:solidFill>
                  <a:schemeClr val="accent1">
                    <a:lumMod val="50000"/>
                  </a:schemeClr>
                </a:solidFill>
                <a:effectLst>
                  <a:outerShdw blurRad="38100" dist="38100" dir="2700000" algn="tl">
                    <a:srgbClr val="C0C0C0"/>
                  </a:outerShdw>
                </a:effectLst>
                <a:cs typeface="Times New Roman" pitchFamily="18" charset="0"/>
              </a:rPr>
              <a:t>Remarks</a:t>
            </a:r>
            <a:endParaRPr lang="it-IT" sz="2800" b="1" dirty="0">
              <a:solidFill>
                <a:schemeClr val="accent1">
                  <a:lumMod val="50000"/>
                </a:schemeClr>
              </a:solidFill>
              <a:effectLst>
                <a:outerShdw blurRad="38100" dist="38100" dir="2700000" algn="tl">
                  <a:srgbClr val="C0C0C0"/>
                </a:outerShdw>
              </a:effectLst>
              <a:cs typeface="Times New Roman" pitchFamily="18" charset="0"/>
            </a:endParaRPr>
          </a:p>
        </p:txBody>
      </p:sp>
      <p:sp>
        <p:nvSpPr>
          <p:cNvPr id="94215" name="Rectangle 12"/>
          <p:cNvSpPr>
            <a:spLocks noChangeArrowheads="1"/>
          </p:cNvSpPr>
          <p:nvPr/>
        </p:nvSpPr>
        <p:spPr bwMode="auto">
          <a:xfrm>
            <a:off x="5149057" y="176213"/>
            <a:ext cx="4304639" cy="285750"/>
          </a:xfrm>
          <a:prstGeom prst="rect">
            <a:avLst/>
          </a:prstGeom>
          <a:noFill/>
          <a:ln w="12700">
            <a:noFill/>
            <a:miter lim="800000"/>
            <a:headEnd/>
            <a:tailEnd/>
          </a:ln>
        </p:spPr>
        <p:txBody>
          <a:bodyPr wrap="none" anchor="ctr"/>
          <a:lstStyle/>
          <a:p>
            <a:endParaRPr lang="it-IT"/>
          </a:p>
        </p:txBody>
      </p:sp>
      <p:sp>
        <p:nvSpPr>
          <p:cNvPr id="7" name="Segnaposto numero diapositiva 6"/>
          <p:cNvSpPr>
            <a:spLocks noGrp="1"/>
          </p:cNvSpPr>
          <p:nvPr>
            <p:ph type="sldNum" sz="quarter" idx="12"/>
          </p:nvPr>
        </p:nvSpPr>
        <p:spPr/>
        <p:txBody>
          <a:bodyPr/>
          <a:lstStyle/>
          <a:p>
            <a:fld id="{6294C92D-0306-4E69-9CD3-20855E849650}" type="slidenum">
              <a:rPr kumimoji="0" lang="en-US" smtClean="0"/>
              <a:pPr/>
              <a:t>123</a:t>
            </a:fld>
            <a:endParaRPr kumimoji="0" 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9"/>
          <p:cNvSpPr>
            <a:spLocks noChangeArrowheads="1"/>
          </p:cNvSpPr>
          <p:nvPr/>
        </p:nvSpPr>
        <p:spPr bwMode="auto">
          <a:xfrm>
            <a:off x="8096780" y="150813"/>
            <a:ext cx="732631" cy="285750"/>
          </a:xfrm>
          <a:prstGeom prst="rect">
            <a:avLst/>
          </a:prstGeom>
          <a:noFill/>
          <a:ln w="12700">
            <a:noFill/>
            <a:miter lim="800000"/>
            <a:headEnd/>
            <a:tailEnd/>
          </a:ln>
        </p:spPr>
        <p:txBody>
          <a:bodyPr wrap="none" anchor="ctr"/>
          <a:lstStyle/>
          <a:p>
            <a:endParaRPr lang="it-IT"/>
          </a:p>
        </p:txBody>
      </p:sp>
      <p:sp>
        <p:nvSpPr>
          <p:cNvPr id="94215" name="Rectangle 12"/>
          <p:cNvSpPr>
            <a:spLocks noChangeArrowheads="1"/>
          </p:cNvSpPr>
          <p:nvPr/>
        </p:nvSpPr>
        <p:spPr bwMode="auto">
          <a:xfrm>
            <a:off x="5149057" y="176213"/>
            <a:ext cx="4304639" cy="285750"/>
          </a:xfrm>
          <a:prstGeom prst="rect">
            <a:avLst/>
          </a:prstGeom>
          <a:noFill/>
          <a:ln w="12700">
            <a:noFill/>
            <a:miter lim="800000"/>
            <a:headEnd/>
            <a:tailEnd/>
          </a:ln>
        </p:spPr>
        <p:txBody>
          <a:bodyPr wrap="none" anchor="ctr"/>
          <a:lstStyle/>
          <a:p>
            <a:endParaRPr lang="it-IT"/>
          </a:p>
        </p:txBody>
      </p:sp>
      <p:sp>
        <p:nvSpPr>
          <p:cNvPr id="7" name="Segnaposto numero diapositiva 6"/>
          <p:cNvSpPr>
            <a:spLocks noGrp="1"/>
          </p:cNvSpPr>
          <p:nvPr>
            <p:ph type="sldNum" sz="quarter" idx="12"/>
          </p:nvPr>
        </p:nvSpPr>
        <p:spPr/>
        <p:txBody>
          <a:bodyPr/>
          <a:lstStyle/>
          <a:p>
            <a:fld id="{6294C92D-0306-4E69-9CD3-20855E849650}" type="slidenum">
              <a:rPr kumimoji="0" lang="en-US" smtClean="0"/>
              <a:pPr/>
              <a:t>124</a:t>
            </a:fld>
            <a:endParaRPr kumimoji="0" lang="en-US"/>
          </a:p>
        </p:txBody>
      </p:sp>
      <p:sp>
        <p:nvSpPr>
          <p:cNvPr id="8" name="Rectangle 10"/>
          <p:cNvSpPr>
            <a:spLocks noChangeArrowheads="1"/>
          </p:cNvSpPr>
          <p:nvPr/>
        </p:nvSpPr>
        <p:spPr bwMode="auto">
          <a:xfrm>
            <a:off x="2238356" y="1500174"/>
            <a:ext cx="5857916" cy="3899594"/>
          </a:xfrm>
          <a:prstGeom prst="rect">
            <a:avLst/>
          </a:prstGeom>
          <a:noFill/>
          <a:ln w="12700">
            <a:noFill/>
            <a:miter lim="800000"/>
            <a:headEnd/>
            <a:tailEnd/>
          </a:ln>
          <a:effectLst/>
        </p:spPr>
        <p:txBody>
          <a:bodyPr wrap="square" lIns="90488" tIns="44450" rIns="90488" bIns="44450">
            <a:spAutoFit/>
          </a:bodyPr>
          <a:lstStyle/>
          <a:p>
            <a:pPr marL="342900" indent="-342900" algn="ctr">
              <a:lnSpc>
                <a:spcPct val="105000"/>
              </a:lnSpc>
              <a:defRPr/>
            </a:pPr>
            <a:r>
              <a:rPr lang="it-IT" sz="6000" b="1" dirty="0" err="1" smtClean="0">
                <a:solidFill>
                  <a:schemeClr val="accent1">
                    <a:lumMod val="50000"/>
                  </a:schemeClr>
                </a:solidFill>
                <a:effectLst>
                  <a:outerShdw blurRad="38100" dist="38100" dir="2700000" algn="tl">
                    <a:srgbClr val="C0C0C0"/>
                  </a:outerShdw>
                </a:effectLst>
                <a:cs typeface="Times New Roman" pitchFamily="18" charset="0"/>
              </a:rPr>
              <a:t>Thanks</a:t>
            </a:r>
            <a:r>
              <a:rPr lang="it-IT" sz="6000" b="1" dirty="0" smtClean="0">
                <a:solidFill>
                  <a:schemeClr val="accent1">
                    <a:lumMod val="50000"/>
                  </a:schemeClr>
                </a:solidFill>
                <a:effectLst>
                  <a:outerShdw blurRad="38100" dist="38100" dir="2700000" algn="tl">
                    <a:srgbClr val="C0C0C0"/>
                  </a:outerShdw>
                </a:effectLst>
                <a:cs typeface="Times New Roman" pitchFamily="18" charset="0"/>
              </a:rPr>
              <a:t> </a:t>
            </a:r>
            <a:r>
              <a:rPr lang="it-IT" sz="6000" b="1" dirty="0" err="1" smtClean="0">
                <a:solidFill>
                  <a:schemeClr val="accent1">
                    <a:lumMod val="50000"/>
                  </a:schemeClr>
                </a:solidFill>
                <a:effectLst>
                  <a:outerShdw blurRad="38100" dist="38100" dir="2700000" algn="tl">
                    <a:srgbClr val="C0C0C0"/>
                  </a:outerShdw>
                </a:effectLst>
                <a:cs typeface="Times New Roman" pitchFamily="18" charset="0"/>
              </a:rPr>
              <a:t>for</a:t>
            </a:r>
            <a:r>
              <a:rPr lang="it-IT" sz="6000" b="1" dirty="0" smtClean="0">
                <a:solidFill>
                  <a:schemeClr val="accent1">
                    <a:lumMod val="50000"/>
                  </a:schemeClr>
                </a:solidFill>
                <a:effectLst>
                  <a:outerShdw blurRad="38100" dist="38100" dir="2700000" algn="tl">
                    <a:srgbClr val="C0C0C0"/>
                  </a:outerShdw>
                </a:effectLst>
                <a:cs typeface="Times New Roman" pitchFamily="18" charset="0"/>
              </a:rPr>
              <a:t> </a:t>
            </a:r>
            <a:r>
              <a:rPr lang="it-IT" sz="6000" b="1" dirty="0" err="1" smtClean="0">
                <a:solidFill>
                  <a:schemeClr val="accent1">
                    <a:lumMod val="50000"/>
                  </a:schemeClr>
                </a:solidFill>
                <a:effectLst>
                  <a:outerShdw blurRad="38100" dist="38100" dir="2700000" algn="tl">
                    <a:srgbClr val="C0C0C0"/>
                  </a:outerShdw>
                </a:effectLst>
                <a:cs typeface="Times New Roman" pitchFamily="18" charset="0"/>
              </a:rPr>
              <a:t>your</a:t>
            </a:r>
            <a:r>
              <a:rPr lang="it-IT" sz="6000" b="1" dirty="0" smtClean="0">
                <a:solidFill>
                  <a:schemeClr val="accent1">
                    <a:lumMod val="50000"/>
                  </a:schemeClr>
                </a:solidFill>
                <a:effectLst>
                  <a:outerShdw blurRad="38100" dist="38100" dir="2700000" algn="tl">
                    <a:srgbClr val="C0C0C0"/>
                  </a:outerShdw>
                </a:effectLst>
                <a:cs typeface="Times New Roman" pitchFamily="18" charset="0"/>
              </a:rPr>
              <a:t> </a:t>
            </a:r>
            <a:r>
              <a:rPr lang="it-IT" sz="6000" b="1" dirty="0" err="1" smtClean="0">
                <a:solidFill>
                  <a:schemeClr val="accent1">
                    <a:lumMod val="50000"/>
                  </a:schemeClr>
                </a:solidFill>
                <a:effectLst>
                  <a:outerShdw blurRad="38100" dist="38100" dir="2700000" algn="tl">
                    <a:srgbClr val="C0C0C0"/>
                  </a:outerShdw>
                </a:effectLst>
                <a:cs typeface="Times New Roman" pitchFamily="18" charset="0"/>
              </a:rPr>
              <a:t>attention</a:t>
            </a:r>
            <a:endParaRPr lang="it-IT" sz="6000" b="1" dirty="0" smtClean="0">
              <a:solidFill>
                <a:schemeClr val="accent1">
                  <a:lumMod val="50000"/>
                </a:schemeClr>
              </a:solidFill>
              <a:effectLst>
                <a:outerShdw blurRad="38100" dist="38100" dir="2700000" algn="tl">
                  <a:srgbClr val="C0C0C0"/>
                </a:outerShdw>
              </a:effectLst>
              <a:cs typeface="Times New Roman" pitchFamily="18" charset="0"/>
            </a:endParaRPr>
          </a:p>
          <a:p>
            <a:pPr marL="342900" indent="-342900" algn="ctr">
              <a:lnSpc>
                <a:spcPct val="105000"/>
              </a:lnSpc>
              <a:defRPr/>
            </a:pPr>
            <a:endParaRPr lang="it-IT" sz="6000" b="1" dirty="0" smtClean="0">
              <a:solidFill>
                <a:schemeClr val="accent1">
                  <a:lumMod val="50000"/>
                </a:schemeClr>
              </a:solidFill>
              <a:effectLst>
                <a:outerShdw blurRad="38100" dist="38100" dir="2700000" algn="tl">
                  <a:srgbClr val="C0C0C0"/>
                </a:outerShdw>
              </a:effectLst>
              <a:cs typeface="Times New Roman" pitchFamily="18" charset="0"/>
            </a:endParaRPr>
          </a:p>
          <a:p>
            <a:pPr marL="342900" indent="-342900" algn="ctr">
              <a:lnSpc>
                <a:spcPct val="105000"/>
              </a:lnSpc>
              <a:defRPr/>
            </a:pPr>
            <a:r>
              <a:rPr lang="it-IT" sz="6000" b="1" dirty="0" smtClean="0">
                <a:solidFill>
                  <a:schemeClr val="accent1">
                    <a:lumMod val="50000"/>
                  </a:schemeClr>
                </a:solidFill>
                <a:effectLst>
                  <a:outerShdw blurRad="38100" dist="38100" dir="2700000" algn="tl">
                    <a:srgbClr val="C0C0C0"/>
                  </a:outerShdw>
                </a:effectLst>
                <a:cs typeface="Times New Roman" pitchFamily="18" charset="0"/>
              </a:rPr>
              <a:t>QUESTIONS?</a:t>
            </a:r>
            <a:endParaRPr lang="it-IT" sz="6000" b="1" dirty="0">
              <a:solidFill>
                <a:schemeClr val="accent1">
                  <a:lumMod val="50000"/>
                </a:schemeClr>
              </a:solidFill>
              <a:effectLst>
                <a:outerShdw blurRad="38100" dist="38100" dir="2700000" algn="tl">
                  <a:srgbClr val="C0C0C0"/>
                </a:outerShdw>
              </a:effectLst>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55" name="Rectangle 11"/>
          <p:cNvSpPr>
            <a:spLocks noChangeArrowheads="1"/>
          </p:cNvSpPr>
          <p:nvPr/>
        </p:nvSpPr>
        <p:spPr bwMode="auto">
          <a:xfrm>
            <a:off x="760408" y="3733816"/>
            <a:ext cx="3243254" cy="1981200"/>
          </a:xfrm>
          <a:prstGeom prst="rect">
            <a:avLst/>
          </a:prstGeom>
          <a:solidFill>
            <a:srgbClr val="EDFCB6"/>
          </a:solidFill>
          <a:ln w="9525" algn="ctr">
            <a:solidFill>
              <a:schemeClr val="tx1"/>
            </a:solidFill>
            <a:miter lim="800000"/>
            <a:headEnd/>
            <a:tailEnd/>
          </a:ln>
          <a:effectLst/>
        </p:spPr>
        <p:txBody>
          <a:bodyPr wrap="none" anchor="ctr"/>
          <a:lstStyle/>
          <a:p>
            <a:endParaRPr lang="it-IT"/>
          </a:p>
        </p:txBody>
      </p:sp>
      <p:pic>
        <p:nvPicPr>
          <p:cNvPr id="697348" name="Picture 4"/>
          <p:cNvPicPr>
            <a:picLocks noChangeAspect="1" noChangeArrowheads="1"/>
          </p:cNvPicPr>
          <p:nvPr/>
        </p:nvPicPr>
        <p:blipFill>
          <a:blip r:embed="rId2"/>
          <a:srcRect/>
          <a:stretch>
            <a:fillRect/>
          </a:stretch>
        </p:blipFill>
        <p:spPr bwMode="auto">
          <a:xfrm>
            <a:off x="4731148" y="2692400"/>
            <a:ext cx="4514453" cy="3556000"/>
          </a:xfrm>
          <a:prstGeom prst="rect">
            <a:avLst/>
          </a:prstGeom>
          <a:noFill/>
          <a:ln w="9525">
            <a:noFill/>
            <a:miter lim="800000"/>
            <a:headEnd/>
            <a:tailEnd/>
          </a:ln>
        </p:spPr>
      </p:pic>
      <p:sp>
        <p:nvSpPr>
          <p:cNvPr id="697349" name="Text Box 5"/>
          <p:cNvSpPr txBox="1">
            <a:spLocks noChangeArrowheads="1"/>
          </p:cNvSpPr>
          <p:nvPr/>
        </p:nvSpPr>
        <p:spPr bwMode="auto">
          <a:xfrm>
            <a:off x="5397532" y="228601"/>
            <a:ext cx="3841748" cy="584775"/>
          </a:xfrm>
          <a:prstGeom prst="rect">
            <a:avLst/>
          </a:prstGeom>
          <a:noFill/>
          <a:ln w="9525">
            <a:noFill/>
            <a:miter lim="800000"/>
            <a:headEnd/>
            <a:tailEnd/>
          </a:ln>
          <a:effectLst/>
        </p:spPr>
        <p:txBody>
          <a:bodyPr wrap="square">
            <a:spAutoFit/>
          </a:bodyPr>
          <a:lstStyle/>
          <a:p>
            <a:pPr marL="342900" indent="-342900">
              <a:spcBef>
                <a:spcPct val="0"/>
              </a:spcBef>
              <a:buClrTx/>
              <a:buSzTx/>
              <a:defRPr/>
            </a:pPr>
            <a:r>
              <a:rPr 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Clutter reflectivity</a:t>
            </a:r>
            <a:endParaRPr lang="it-IT"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endParaRPr>
          </a:p>
        </p:txBody>
      </p:sp>
      <p:sp>
        <p:nvSpPr>
          <p:cNvPr id="697351" name="Rectangle 7"/>
          <p:cNvSpPr>
            <a:spLocks noChangeArrowheads="1"/>
          </p:cNvSpPr>
          <p:nvPr/>
        </p:nvSpPr>
        <p:spPr bwMode="auto">
          <a:xfrm>
            <a:off x="1166786" y="914400"/>
            <a:ext cx="8658218" cy="1692771"/>
          </a:xfrm>
          <a:prstGeom prst="rect">
            <a:avLst/>
          </a:prstGeom>
          <a:noFill/>
          <a:ln w="9525" algn="ctr">
            <a:noFill/>
            <a:miter lim="800000"/>
            <a:headEnd/>
            <a:tailEnd/>
          </a:ln>
          <a:effectLst/>
        </p:spPr>
        <p:txBody>
          <a:bodyPr wrap="square" anchor="ctr">
            <a:spAutoFit/>
          </a:bodyPr>
          <a:lstStyle/>
          <a:p>
            <a:pPr>
              <a:spcBef>
                <a:spcPct val="0"/>
              </a:spcBef>
              <a:buClrTx/>
              <a:buSzTx/>
              <a:buFontTx/>
              <a:buNone/>
            </a:pPr>
            <a:r>
              <a:rPr lang="en-US" sz="2000" dirty="0">
                <a:solidFill>
                  <a:srgbClr val="000000"/>
                </a:solidFill>
                <a:cs typeface="Times New Roman" pitchFamily="18" charset="0"/>
              </a:rPr>
              <a:t>A perfectly smooth and flat conducting surface acts as a mirror, producing a coherent forward reflection, with the angle of incidence equal to the angle of reflection.  If the surface has some roughness, the forward scatter component is reduced by diffuse, non-coherent scattering in other directions.</a:t>
            </a:r>
            <a:r>
              <a:rPr lang="en-US" sz="2400" dirty="0">
                <a:solidFill>
                  <a:srgbClr val="000000"/>
                </a:solidFill>
                <a:cs typeface="Times New Roman" pitchFamily="18" charset="0"/>
              </a:rPr>
              <a:t> </a:t>
            </a:r>
            <a:endParaRPr lang="it-IT" sz="2400" dirty="0"/>
          </a:p>
        </p:txBody>
      </p:sp>
      <p:sp>
        <p:nvSpPr>
          <p:cNvPr id="697354" name="Rectangle 10"/>
          <p:cNvSpPr>
            <a:spLocks noChangeArrowheads="1"/>
          </p:cNvSpPr>
          <p:nvPr/>
        </p:nvSpPr>
        <p:spPr bwMode="auto">
          <a:xfrm>
            <a:off x="760408" y="3748104"/>
            <a:ext cx="3549650" cy="1754326"/>
          </a:xfrm>
          <a:prstGeom prst="rect">
            <a:avLst/>
          </a:prstGeom>
          <a:noFill/>
          <a:ln w="9525" algn="ctr">
            <a:noFill/>
            <a:miter lim="800000"/>
            <a:headEnd/>
            <a:tailEnd/>
          </a:ln>
          <a:effectLst/>
        </p:spPr>
        <p:txBody>
          <a:bodyPr>
            <a:spAutoFit/>
          </a:bodyPr>
          <a:lstStyle/>
          <a:p>
            <a:pPr marL="342900" indent="-342900">
              <a:buFont typeface="Wingdings" pitchFamily="2" charset="2"/>
              <a:buNone/>
            </a:pPr>
            <a:r>
              <a:rPr lang="en-US" sz="2800" dirty="0"/>
              <a:t>	</a:t>
            </a:r>
            <a:r>
              <a:rPr lang="en-US" sz="2000" dirty="0"/>
              <a:t>For </a:t>
            </a:r>
            <a:r>
              <a:rPr lang="en-US" sz="2000" dirty="0" err="1"/>
              <a:t>monostatic</a:t>
            </a:r>
            <a:r>
              <a:rPr lang="en-US" sz="2000" dirty="0"/>
              <a:t> radar, clutter is the diffuse backscatter in the direction towards the radar</a:t>
            </a:r>
            <a:endParaRPr lang="it-IT" sz="2000" dirty="0"/>
          </a:p>
        </p:txBody>
      </p:sp>
      <p:sp>
        <p:nvSpPr>
          <p:cNvPr id="7" name="Segnaposto numero diapositiva 6"/>
          <p:cNvSpPr>
            <a:spLocks noGrp="1"/>
          </p:cNvSpPr>
          <p:nvPr>
            <p:ph type="sldNum" sz="quarter" idx="12"/>
          </p:nvPr>
        </p:nvSpPr>
        <p:spPr/>
        <p:txBody>
          <a:bodyPr/>
          <a:lstStyle/>
          <a:p>
            <a:fld id="{6294C92D-0306-4E69-9CD3-20855E849650}" type="slidenum">
              <a:rPr kumimoji="0" lang="en-US" smtClean="0"/>
              <a:pPr/>
              <a:t>13</a:t>
            </a:fld>
            <a:endParaRPr kumimoji="0"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3"/>
          <p:cNvSpPr>
            <a:spLocks noChangeArrowheads="1"/>
          </p:cNvSpPr>
          <p:nvPr/>
        </p:nvSpPr>
        <p:spPr bwMode="auto">
          <a:xfrm>
            <a:off x="3018221" y="5276872"/>
            <a:ext cx="4875644" cy="1152525"/>
          </a:xfrm>
          <a:prstGeom prst="roundRect">
            <a:avLst>
              <a:gd name="adj" fmla="val 12495"/>
            </a:avLst>
          </a:prstGeom>
          <a:solidFill>
            <a:schemeClr val="accent5">
              <a:lumMod val="20000"/>
              <a:lumOff val="80000"/>
            </a:schemeClr>
          </a:solidFill>
          <a:ln w="12700">
            <a:solidFill>
              <a:schemeClr val="hlink"/>
            </a:solidFill>
            <a:round/>
            <a:headEnd/>
            <a:tailEnd/>
          </a:ln>
        </p:spPr>
        <p:txBody>
          <a:bodyPr wrap="none" anchor="ctr"/>
          <a:lstStyle/>
          <a:p>
            <a:endParaRPr lang="it-IT"/>
          </a:p>
        </p:txBody>
      </p:sp>
      <p:sp>
        <p:nvSpPr>
          <p:cNvPr id="13" name="Rectangle 7"/>
          <p:cNvSpPr>
            <a:spLocks noChangeArrowheads="1"/>
          </p:cNvSpPr>
          <p:nvPr/>
        </p:nvSpPr>
        <p:spPr bwMode="auto">
          <a:xfrm>
            <a:off x="1300199" y="3446483"/>
            <a:ext cx="8373662" cy="1616075"/>
          </a:xfrm>
          <a:prstGeom prst="rect">
            <a:avLst/>
          </a:prstGeom>
          <a:noFill/>
          <a:ln w="9525" algn="ctr">
            <a:noFill/>
            <a:miter lim="800000"/>
            <a:headEnd/>
            <a:tailEnd/>
          </a:ln>
          <a:effectLst/>
        </p:spPr>
        <p:txBody>
          <a:bodyPr wrap="square" anchor="ctr">
            <a:spAutoFit/>
          </a:bodyPr>
          <a:lstStyle/>
          <a:p>
            <a:pPr algn="just">
              <a:spcBef>
                <a:spcPct val="0"/>
              </a:spcBef>
            </a:pPr>
            <a:r>
              <a:rPr lang="en-US" sz="2000" dirty="0">
                <a:solidFill>
                  <a:srgbClr val="000000"/>
                </a:solidFill>
                <a:cs typeface="Times New Roman" pitchFamily="18" charset="0"/>
              </a:rPr>
              <a:t>With low resolution radars, N is deterministic and very high in each illuminated cell. Through the application of the central limit theorem (CLT) the clutter returns z can be considered as Gaussian distributed, the amplitude r =|z| is Rayleigh distributed and the most important characteristic is the radar cross </a:t>
            </a:r>
            <a:r>
              <a:rPr lang="en-US" sz="2000" dirty="0" smtClean="0">
                <a:solidFill>
                  <a:srgbClr val="000000"/>
                </a:solidFill>
                <a:cs typeface="Times New Roman" pitchFamily="18" charset="0"/>
              </a:rPr>
              <a:t>section (RCS).  </a:t>
            </a:r>
            <a:endParaRPr lang="en-US" sz="2000" dirty="0">
              <a:solidFill>
                <a:srgbClr val="000000"/>
              </a:solidFill>
              <a:cs typeface="Times New Roman" pitchFamily="18" charset="0"/>
            </a:endParaRPr>
          </a:p>
        </p:txBody>
      </p:sp>
      <p:graphicFrame>
        <p:nvGraphicFramePr>
          <p:cNvPr id="14" name="Object 11"/>
          <p:cNvGraphicFramePr>
            <a:graphicFrameLocks noChangeAspect="1"/>
          </p:cNvGraphicFramePr>
          <p:nvPr/>
        </p:nvGraphicFramePr>
        <p:xfrm>
          <a:off x="3797473" y="1839920"/>
          <a:ext cx="2669117" cy="647700"/>
        </p:xfrm>
        <a:graphic>
          <a:graphicData uri="http://schemas.openxmlformats.org/presentationml/2006/ole">
            <p:oleObj spid="_x0000_s296962" name="Equation" r:id="rId3" imgW="2463480" imgH="647640" progId="Equation.DSMT4">
              <p:embed/>
            </p:oleObj>
          </a:graphicData>
        </a:graphic>
      </p:graphicFrame>
      <p:sp>
        <p:nvSpPr>
          <p:cNvPr id="15" name="Rectangle 16"/>
          <p:cNvSpPr>
            <a:spLocks noChangeArrowheads="1"/>
          </p:cNvSpPr>
          <p:nvPr/>
        </p:nvSpPr>
        <p:spPr bwMode="auto">
          <a:xfrm>
            <a:off x="1258920" y="985846"/>
            <a:ext cx="8337550" cy="701675"/>
          </a:xfrm>
          <a:prstGeom prst="rect">
            <a:avLst/>
          </a:prstGeom>
          <a:noFill/>
          <a:ln w="9525" algn="ctr">
            <a:noFill/>
            <a:miter lim="800000"/>
            <a:headEnd/>
            <a:tailEnd/>
          </a:ln>
          <a:effectLst/>
        </p:spPr>
        <p:txBody>
          <a:bodyPr anchor="ctr">
            <a:spAutoFit/>
          </a:bodyPr>
          <a:lstStyle/>
          <a:p>
            <a:pPr>
              <a:spcBef>
                <a:spcPct val="0"/>
              </a:spcBef>
              <a:buClrTx/>
              <a:buSzTx/>
              <a:buFontTx/>
              <a:buNone/>
            </a:pPr>
            <a:r>
              <a:rPr lang="en-US" sz="2000" dirty="0">
                <a:solidFill>
                  <a:srgbClr val="000000"/>
                </a:solidFill>
                <a:cs typeface="Times New Roman" pitchFamily="18" charset="0"/>
              </a:rPr>
              <a:t>The scattered clutter can be written as the vector sum from N random </a:t>
            </a:r>
            <a:r>
              <a:rPr lang="en-US" sz="2000" dirty="0" err="1">
                <a:solidFill>
                  <a:srgbClr val="000000"/>
                </a:solidFill>
                <a:cs typeface="Times New Roman" pitchFamily="18" charset="0"/>
              </a:rPr>
              <a:t>scatterers</a:t>
            </a:r>
            <a:r>
              <a:rPr lang="en-US" sz="2000" dirty="0">
                <a:solidFill>
                  <a:srgbClr val="000000"/>
                </a:solidFill>
                <a:cs typeface="Times New Roman" pitchFamily="18" charset="0"/>
              </a:rPr>
              <a:t>  </a:t>
            </a:r>
          </a:p>
        </p:txBody>
      </p:sp>
      <p:sp>
        <p:nvSpPr>
          <p:cNvPr id="16" name="Rectangle 17"/>
          <p:cNvSpPr>
            <a:spLocks noChangeArrowheads="1"/>
          </p:cNvSpPr>
          <p:nvPr/>
        </p:nvSpPr>
        <p:spPr bwMode="auto">
          <a:xfrm>
            <a:off x="2793115" y="2722570"/>
            <a:ext cx="2911374" cy="369332"/>
          </a:xfrm>
          <a:prstGeom prst="rect">
            <a:avLst/>
          </a:prstGeom>
          <a:noFill/>
          <a:ln w="9525" algn="ctr">
            <a:noFill/>
            <a:miter lim="800000"/>
            <a:headEnd/>
            <a:tailEnd/>
          </a:ln>
          <a:effectLst/>
        </p:spPr>
        <p:txBody>
          <a:bodyPr wrap="none">
            <a:spAutoFit/>
          </a:bodyPr>
          <a:lstStyle/>
          <a:p>
            <a:pPr marL="342900" indent="-342900">
              <a:buFont typeface="Wingdings" pitchFamily="2" charset="2"/>
              <a:buNone/>
            </a:pPr>
            <a:r>
              <a:rPr lang="en-US">
                <a:solidFill>
                  <a:srgbClr val="000000"/>
                </a:solidFill>
                <a:latin typeface="Comic Sans MS" pitchFamily="66" charset="0"/>
                <a:cs typeface="Times New Roman" pitchFamily="18" charset="0"/>
              </a:rPr>
              <a:t>RCS of a single scatterer</a:t>
            </a:r>
            <a:endParaRPr lang="it-IT">
              <a:solidFill>
                <a:srgbClr val="000000"/>
              </a:solidFill>
              <a:latin typeface="Comic Sans MS" pitchFamily="66" charset="0"/>
              <a:cs typeface="Times New Roman" pitchFamily="18" charset="0"/>
            </a:endParaRPr>
          </a:p>
        </p:txBody>
      </p:sp>
      <p:sp>
        <p:nvSpPr>
          <p:cNvPr id="17" name="Rectangle 18"/>
          <p:cNvSpPr>
            <a:spLocks noChangeArrowheads="1"/>
          </p:cNvSpPr>
          <p:nvPr/>
        </p:nvSpPr>
        <p:spPr bwMode="auto">
          <a:xfrm>
            <a:off x="6012565" y="2525720"/>
            <a:ext cx="1393330" cy="369332"/>
          </a:xfrm>
          <a:prstGeom prst="rect">
            <a:avLst/>
          </a:prstGeom>
          <a:noFill/>
          <a:ln w="9525" algn="ctr">
            <a:noFill/>
            <a:miter lim="800000"/>
            <a:headEnd/>
            <a:tailEnd/>
          </a:ln>
          <a:effectLst/>
        </p:spPr>
        <p:txBody>
          <a:bodyPr wrap="none">
            <a:spAutoFit/>
          </a:bodyPr>
          <a:lstStyle/>
          <a:p>
            <a:pPr marL="342900" indent="-342900">
              <a:buFont typeface="Wingdings" pitchFamily="2" charset="2"/>
              <a:buNone/>
            </a:pPr>
            <a:r>
              <a:rPr lang="en-US">
                <a:solidFill>
                  <a:srgbClr val="000000"/>
                </a:solidFill>
                <a:latin typeface="Comic Sans MS" pitchFamily="66" charset="0"/>
                <a:cs typeface="Times New Roman" pitchFamily="18" charset="0"/>
              </a:rPr>
              <a:t>phase term</a:t>
            </a:r>
            <a:endParaRPr lang="it-IT">
              <a:solidFill>
                <a:srgbClr val="000000"/>
              </a:solidFill>
              <a:latin typeface="Comic Sans MS" pitchFamily="66" charset="0"/>
              <a:cs typeface="Times New Roman" pitchFamily="18" charset="0"/>
            </a:endParaRPr>
          </a:p>
        </p:txBody>
      </p:sp>
      <p:sp>
        <p:nvSpPr>
          <p:cNvPr id="18" name="Line 19"/>
          <p:cNvSpPr>
            <a:spLocks noChangeShapeType="1"/>
          </p:cNvSpPr>
          <p:nvPr/>
        </p:nvSpPr>
        <p:spPr bwMode="auto">
          <a:xfrm flipV="1">
            <a:off x="4526665" y="2373320"/>
            <a:ext cx="495300" cy="381000"/>
          </a:xfrm>
          <a:prstGeom prst="line">
            <a:avLst/>
          </a:prstGeom>
          <a:noFill/>
          <a:ln w="38100">
            <a:solidFill>
              <a:schemeClr val="accent2"/>
            </a:solidFill>
            <a:round/>
            <a:headEnd/>
            <a:tailEnd type="triangle" w="med" len="med"/>
          </a:ln>
          <a:effectLst/>
        </p:spPr>
        <p:txBody>
          <a:bodyPr/>
          <a:lstStyle/>
          <a:p>
            <a:endParaRPr lang="it-IT"/>
          </a:p>
        </p:txBody>
      </p:sp>
      <p:sp>
        <p:nvSpPr>
          <p:cNvPr id="19" name="Line 20"/>
          <p:cNvSpPr>
            <a:spLocks noChangeShapeType="1"/>
          </p:cNvSpPr>
          <p:nvPr/>
        </p:nvSpPr>
        <p:spPr bwMode="auto">
          <a:xfrm flipH="1" flipV="1">
            <a:off x="6177665" y="2297120"/>
            <a:ext cx="330200" cy="304800"/>
          </a:xfrm>
          <a:prstGeom prst="line">
            <a:avLst/>
          </a:prstGeom>
          <a:noFill/>
          <a:ln w="38100">
            <a:solidFill>
              <a:schemeClr val="accent2"/>
            </a:solidFill>
            <a:round/>
            <a:headEnd/>
            <a:tailEnd type="triangle" w="med" len="med"/>
          </a:ln>
          <a:effectLst/>
        </p:spPr>
        <p:txBody>
          <a:bodyPr/>
          <a:lstStyle/>
          <a:p>
            <a:endParaRPr lang="it-IT"/>
          </a:p>
        </p:txBody>
      </p:sp>
      <p:graphicFrame>
        <p:nvGraphicFramePr>
          <p:cNvPr id="20" name="Object 21"/>
          <p:cNvGraphicFramePr>
            <a:graphicFrameLocks noChangeAspect="1"/>
          </p:cNvGraphicFramePr>
          <p:nvPr/>
        </p:nvGraphicFramePr>
        <p:xfrm>
          <a:off x="3441318" y="5410229"/>
          <a:ext cx="3678635" cy="866775"/>
        </p:xfrm>
        <a:graphic>
          <a:graphicData uri="http://schemas.openxmlformats.org/presentationml/2006/ole">
            <p:oleObj spid="_x0000_s296963" name="Equation" r:id="rId4" imgW="3390840" imgH="863280" progId="Equation.DSMT4">
              <p:embed/>
            </p:oleObj>
          </a:graphicData>
        </a:graphic>
      </p:graphicFrame>
      <p:sp>
        <p:nvSpPr>
          <p:cNvPr id="21" name="Rectangle 10"/>
          <p:cNvSpPr>
            <a:spLocks noChangeArrowheads="1"/>
          </p:cNvSpPr>
          <p:nvPr/>
        </p:nvSpPr>
        <p:spPr bwMode="auto">
          <a:xfrm>
            <a:off x="5185617" y="214290"/>
            <a:ext cx="4057201" cy="585418"/>
          </a:xfrm>
          <a:prstGeom prst="rect">
            <a:avLst/>
          </a:prstGeom>
          <a:noFill/>
          <a:ln w="9525" algn="ctr">
            <a:noFill/>
            <a:miter lim="800000"/>
            <a:headEnd/>
            <a:tailEnd/>
          </a:ln>
          <a:effectLst/>
        </p:spPr>
        <p:txBody>
          <a:bodyPr wrap="none" lIns="92075" tIns="46038" rIns="92075" bIns="46038">
            <a:spAutoFit/>
          </a:bodyPr>
          <a:lstStyle/>
          <a:p>
            <a:pPr defTabSz="762000" eaLnBrk="0" hangingPunct="0">
              <a:spcBef>
                <a:spcPct val="0"/>
              </a:spcBef>
              <a:defRPr/>
            </a:pPr>
            <a:r>
              <a:rPr lang="en-US" sz="3200" b="1" dirty="0">
                <a:solidFill>
                  <a:schemeClr val="accent1">
                    <a:lumMod val="50000"/>
                  </a:schemeClr>
                </a:solidFill>
                <a:effectLst>
                  <a:outerShdw blurRad="38100" dist="38100" dir="2700000" algn="tl">
                    <a:srgbClr val="C0C0C0"/>
                  </a:outerShdw>
                </a:effectLst>
                <a:latin typeface="+mj-lt"/>
                <a:cs typeface="Times New Roman" pitchFamily="18" charset="0"/>
              </a:rPr>
              <a:t>The </a:t>
            </a:r>
            <a:r>
              <a:rPr lang="en-US" sz="3200" b="1" dirty="0" smtClean="0">
                <a:solidFill>
                  <a:schemeClr val="accent1">
                    <a:lumMod val="50000"/>
                  </a:schemeClr>
                </a:solidFill>
                <a:effectLst>
                  <a:outerShdw blurRad="38100" dist="38100" dir="2700000" algn="tl">
                    <a:srgbClr val="C0C0C0"/>
                  </a:outerShdw>
                </a:effectLst>
                <a:latin typeface="+mj-lt"/>
                <a:cs typeface="Times New Roman" pitchFamily="18" charset="0"/>
              </a:rPr>
              <a:t>Gaussian </a:t>
            </a:r>
            <a:r>
              <a:rPr lang="en-US" sz="3200" b="1" dirty="0">
                <a:solidFill>
                  <a:schemeClr val="accent1">
                    <a:lumMod val="50000"/>
                  </a:schemeClr>
                </a:solidFill>
                <a:effectLst>
                  <a:outerShdw blurRad="38100" dist="38100" dir="2700000" algn="tl">
                    <a:srgbClr val="C0C0C0"/>
                  </a:outerShdw>
                </a:effectLst>
                <a:latin typeface="+mj-lt"/>
                <a:cs typeface="Times New Roman" pitchFamily="18" charset="0"/>
              </a:rPr>
              <a:t>model</a:t>
            </a:r>
          </a:p>
        </p:txBody>
      </p:sp>
      <p:sp>
        <p:nvSpPr>
          <p:cNvPr id="12" name="Segnaposto numero diapositiva 11"/>
          <p:cNvSpPr>
            <a:spLocks noGrp="1"/>
          </p:cNvSpPr>
          <p:nvPr>
            <p:ph type="sldNum" sz="quarter" idx="12"/>
          </p:nvPr>
        </p:nvSpPr>
        <p:spPr/>
        <p:txBody>
          <a:bodyPr/>
          <a:lstStyle/>
          <a:p>
            <a:fld id="{6294C92D-0306-4E69-9CD3-20855E849650}" type="slidenum">
              <a:rPr kumimoji="0" lang="en-US" smtClean="0"/>
              <a:pPr/>
              <a:t>14</a:t>
            </a:fld>
            <a:endParaRPr kumimoji="0"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7" name="Rectangle 5"/>
          <p:cNvSpPr>
            <a:spLocks noChangeArrowheads="1"/>
          </p:cNvSpPr>
          <p:nvPr/>
        </p:nvSpPr>
        <p:spPr bwMode="auto">
          <a:xfrm>
            <a:off x="1631988" y="1295400"/>
            <a:ext cx="7893044" cy="4800600"/>
          </a:xfrm>
          <a:prstGeom prst="rect">
            <a:avLst/>
          </a:prstGeom>
          <a:noFill/>
          <a:ln w="9525">
            <a:noFill/>
            <a:miter lim="800000"/>
            <a:headEnd/>
            <a:tailEnd/>
          </a:ln>
        </p:spPr>
        <p:txBody>
          <a:bodyPr/>
          <a:lstStyle/>
          <a:p>
            <a:pPr marL="342900" indent="-342900">
              <a:lnSpc>
                <a:spcPct val="90000"/>
              </a:lnSpc>
              <a:spcBef>
                <a:spcPct val="50000"/>
              </a:spcBef>
              <a:buClr>
                <a:schemeClr val="tx1"/>
              </a:buClr>
            </a:pPr>
            <a:r>
              <a:rPr lang="en-US" sz="2400" dirty="0"/>
              <a:t>The IEEE Standard for RCS in square meters is</a:t>
            </a:r>
          </a:p>
          <a:p>
            <a:pPr marL="342900" indent="-342900">
              <a:lnSpc>
                <a:spcPct val="90000"/>
              </a:lnSpc>
              <a:spcBef>
                <a:spcPct val="50000"/>
              </a:spcBef>
              <a:buFont typeface="Wingdings" pitchFamily="2" charset="2"/>
              <a:buNone/>
            </a:pPr>
            <a:endParaRPr lang="en-US" sz="2400" dirty="0"/>
          </a:p>
          <a:p>
            <a:pPr marL="342900" indent="-342900">
              <a:lnSpc>
                <a:spcPct val="90000"/>
              </a:lnSpc>
              <a:spcBef>
                <a:spcPct val="50000"/>
              </a:spcBef>
              <a:buFont typeface="Wingdings" pitchFamily="2" charset="2"/>
              <a:buNone/>
            </a:pPr>
            <a:endParaRPr lang="en-US" sz="2400" dirty="0"/>
          </a:p>
          <a:p>
            <a:pPr marL="342900" indent="-342900">
              <a:lnSpc>
                <a:spcPct val="90000"/>
              </a:lnSpc>
              <a:spcBef>
                <a:spcPct val="50000"/>
              </a:spcBef>
              <a:buFont typeface="Wingdings" pitchFamily="2" charset="2"/>
              <a:buNone/>
            </a:pPr>
            <a:endParaRPr lang="en-US" sz="2400" dirty="0"/>
          </a:p>
          <a:p>
            <a:pPr marL="342900" indent="-342900">
              <a:lnSpc>
                <a:spcPct val="90000"/>
              </a:lnSpc>
              <a:spcBef>
                <a:spcPct val="50000"/>
              </a:spcBef>
              <a:buFont typeface="Wingdings" pitchFamily="2" charset="2"/>
              <a:buNone/>
            </a:pPr>
            <a:r>
              <a:rPr lang="en-US" sz="2400" dirty="0"/>
              <a:t>where</a:t>
            </a:r>
          </a:p>
          <a:p>
            <a:pPr marL="342900" indent="-342900">
              <a:lnSpc>
                <a:spcPct val="110000"/>
              </a:lnSpc>
              <a:spcBef>
                <a:spcPct val="50000"/>
              </a:spcBef>
              <a:buFont typeface="Wingdings" pitchFamily="2" charset="2"/>
              <a:buNone/>
            </a:pPr>
            <a:r>
              <a:rPr lang="en-US" sz="2400" i="1" dirty="0"/>
              <a:t>P</a:t>
            </a:r>
            <a:r>
              <a:rPr lang="en-US" sz="2400" baseline="-25000" dirty="0"/>
              <a:t>s</a:t>
            </a:r>
            <a:r>
              <a:rPr lang="en-US" sz="2400" dirty="0"/>
              <a:t> = power (watts) scattered in a specified direction </a:t>
            </a:r>
            <a:br>
              <a:rPr lang="en-US" sz="2400" dirty="0"/>
            </a:br>
            <a:r>
              <a:rPr lang="en-US" sz="2400" dirty="0"/>
              <a:t>  from the target having RCS </a:t>
            </a:r>
            <a:r>
              <a:rPr lang="en-US" sz="2400" dirty="0">
                <a:sym typeface="Symbol" pitchFamily="18" charset="2"/>
              </a:rPr>
              <a:t></a:t>
            </a:r>
          </a:p>
          <a:p>
            <a:pPr marL="342900" indent="-342900">
              <a:lnSpc>
                <a:spcPct val="90000"/>
              </a:lnSpc>
              <a:spcBef>
                <a:spcPct val="50000"/>
              </a:spcBef>
              <a:buFont typeface="Wingdings" pitchFamily="2" charset="2"/>
              <a:buNone/>
            </a:pPr>
            <a:r>
              <a:rPr lang="en-US" sz="2400" dirty="0">
                <a:latin typeface="Symbol" pitchFamily="18" charset="2"/>
                <a:sym typeface="Symbol" pitchFamily="18" charset="2"/>
              </a:rPr>
              <a:t>W</a:t>
            </a:r>
            <a:r>
              <a:rPr lang="en-US" sz="2400" dirty="0">
                <a:sym typeface="Symbol" pitchFamily="18" charset="2"/>
              </a:rPr>
              <a:t> </a:t>
            </a:r>
            <a:r>
              <a:rPr lang="en-US" sz="2400" dirty="0"/>
              <a:t>= solid angle (</a:t>
            </a:r>
            <a:r>
              <a:rPr lang="en-US" sz="2400" dirty="0" err="1"/>
              <a:t>steradians</a:t>
            </a:r>
            <a:r>
              <a:rPr lang="en-US" sz="2400" dirty="0"/>
              <a:t>) over which </a:t>
            </a:r>
            <a:r>
              <a:rPr lang="en-US" sz="2400" i="1" dirty="0"/>
              <a:t>P</a:t>
            </a:r>
            <a:r>
              <a:rPr lang="en-US" sz="2400" baseline="-25000" dirty="0"/>
              <a:t>s</a:t>
            </a:r>
            <a:r>
              <a:rPr lang="en-US" sz="2400" dirty="0"/>
              <a:t> is scattered</a:t>
            </a:r>
          </a:p>
          <a:p>
            <a:pPr marL="342900" indent="-342900">
              <a:lnSpc>
                <a:spcPct val="90000"/>
              </a:lnSpc>
              <a:spcBef>
                <a:spcPct val="50000"/>
              </a:spcBef>
              <a:buFont typeface="Symbol" pitchFamily="18" charset="2"/>
              <a:buNone/>
            </a:pPr>
            <a:r>
              <a:rPr lang="en-US" sz="2400" i="1" dirty="0"/>
              <a:t>p</a:t>
            </a:r>
            <a:r>
              <a:rPr lang="en-US" sz="2400" baseline="-25000" dirty="0"/>
              <a:t>i</a:t>
            </a:r>
            <a:r>
              <a:rPr lang="en-US" sz="2400" dirty="0"/>
              <a:t> = power density (watts/m</a:t>
            </a:r>
            <a:r>
              <a:rPr lang="en-US" sz="2400" baseline="30000" dirty="0"/>
              <a:t>2</a:t>
            </a:r>
            <a:r>
              <a:rPr lang="en-US" sz="2400" dirty="0"/>
              <a:t>) of plane wave at target</a:t>
            </a:r>
          </a:p>
        </p:txBody>
      </p:sp>
      <p:sp>
        <p:nvSpPr>
          <p:cNvPr id="458762" name="Rectangle 10"/>
          <p:cNvSpPr>
            <a:spLocks noChangeArrowheads="1"/>
          </p:cNvSpPr>
          <p:nvPr/>
        </p:nvSpPr>
        <p:spPr bwMode="auto">
          <a:xfrm>
            <a:off x="4381496" y="2057400"/>
            <a:ext cx="2559050" cy="1219200"/>
          </a:xfrm>
          <a:prstGeom prst="rect">
            <a:avLst/>
          </a:prstGeom>
          <a:solidFill>
            <a:srgbClr val="EDFCB6"/>
          </a:solidFill>
          <a:ln w="9525" algn="ctr">
            <a:solidFill>
              <a:schemeClr val="tx1"/>
            </a:solidFill>
            <a:miter lim="800000"/>
            <a:headEnd/>
            <a:tailEnd/>
          </a:ln>
          <a:effectLst/>
        </p:spPr>
        <p:txBody>
          <a:bodyPr wrap="none" anchor="ctr"/>
          <a:lstStyle/>
          <a:p>
            <a:endParaRPr lang="it-IT"/>
          </a:p>
        </p:txBody>
      </p:sp>
      <p:graphicFrame>
        <p:nvGraphicFramePr>
          <p:cNvPr id="458759" name="Object 7"/>
          <p:cNvGraphicFramePr>
            <a:graphicFrameLocks noChangeAspect="1"/>
          </p:cNvGraphicFramePr>
          <p:nvPr/>
        </p:nvGraphicFramePr>
        <p:xfrm>
          <a:off x="4711696" y="2246314"/>
          <a:ext cx="1563291" cy="801687"/>
        </p:xfrm>
        <a:graphic>
          <a:graphicData uri="http://schemas.openxmlformats.org/presentationml/2006/ole">
            <p:oleObj spid="_x0000_s247810" name="Equation" r:id="rId3" imgW="1434960" imgH="799920" progId="Equation.DSMT4">
              <p:embed/>
            </p:oleObj>
          </a:graphicData>
        </a:graphic>
      </p:graphicFrame>
      <p:sp>
        <p:nvSpPr>
          <p:cNvPr id="458761" name="Text Box 9"/>
          <p:cNvSpPr txBox="1">
            <a:spLocks noChangeArrowheads="1"/>
          </p:cNvSpPr>
          <p:nvPr/>
        </p:nvSpPr>
        <p:spPr bwMode="auto">
          <a:xfrm>
            <a:off x="4024306" y="285728"/>
            <a:ext cx="5413384" cy="584775"/>
          </a:xfrm>
          <a:prstGeom prst="rect">
            <a:avLst/>
          </a:prstGeom>
          <a:noFill/>
          <a:ln w="9525">
            <a:noFill/>
            <a:miter lim="800000"/>
            <a:headEnd/>
            <a:tailEnd/>
          </a:ln>
          <a:effectLst/>
        </p:spPr>
        <p:txBody>
          <a:bodyPr wrap="square">
            <a:spAutoFit/>
          </a:bodyPr>
          <a:lstStyle/>
          <a:p>
            <a:pPr marL="342900" indent="-342900">
              <a:spcBef>
                <a:spcPct val="0"/>
              </a:spcBef>
              <a:buFontTx/>
              <a:buNone/>
              <a:defRPr/>
            </a:pPr>
            <a:r>
              <a:rPr 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Radar Cross Section (RCS)</a:t>
            </a:r>
            <a:endParaRPr lang="it-IT"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endParaRPr>
          </a:p>
        </p:txBody>
      </p:sp>
      <p:sp>
        <p:nvSpPr>
          <p:cNvPr id="6" name="Segnaposto numero diapositiva 5"/>
          <p:cNvSpPr>
            <a:spLocks noGrp="1"/>
          </p:cNvSpPr>
          <p:nvPr>
            <p:ph type="sldNum" sz="quarter" idx="12"/>
          </p:nvPr>
        </p:nvSpPr>
        <p:spPr/>
        <p:txBody>
          <a:bodyPr/>
          <a:lstStyle/>
          <a:p>
            <a:fld id="{6294C92D-0306-4E69-9CD3-20855E849650}" type="slidenum">
              <a:rPr kumimoji="0" lang="en-US" smtClean="0"/>
              <a:pPr/>
              <a:t>15</a:t>
            </a:fld>
            <a:endParaRPr kumimoji="0"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a:xfrm>
            <a:off x="1195408" y="1066800"/>
            <a:ext cx="6686550" cy="762000"/>
          </a:xfrm>
          <a:noFill/>
          <a:ln/>
        </p:spPr>
        <p:txBody>
          <a:bodyPr lIns="90488" tIns="44450" rIns="90488" bIns="44450"/>
          <a:lstStyle/>
          <a:p>
            <a:r>
              <a:rPr lang="en-US" sz="2800" b="1" dirty="0">
                <a:latin typeface="+mn-lt"/>
              </a:rPr>
              <a:t>Range of RCS Values (dBm</a:t>
            </a:r>
            <a:r>
              <a:rPr lang="en-US" sz="2800" b="1" baseline="30000" dirty="0">
                <a:latin typeface="+mn-lt"/>
              </a:rPr>
              <a:t>2</a:t>
            </a:r>
            <a:r>
              <a:rPr lang="en-US" sz="2800" b="1" dirty="0">
                <a:latin typeface="+mn-lt"/>
              </a:rPr>
              <a:t>)</a:t>
            </a:r>
          </a:p>
        </p:txBody>
      </p:sp>
      <p:sp>
        <p:nvSpPr>
          <p:cNvPr id="467971" name="Rectangle 3"/>
          <p:cNvSpPr>
            <a:spLocks noGrp="1" noChangeArrowheads="1"/>
          </p:cNvSpPr>
          <p:nvPr>
            <p:ph type="body" sz="half" idx="1"/>
          </p:nvPr>
        </p:nvSpPr>
        <p:spPr>
          <a:xfrm>
            <a:off x="1011637" y="2400320"/>
            <a:ext cx="4369991" cy="3886200"/>
          </a:xfrm>
          <a:noFill/>
          <a:ln/>
        </p:spPr>
        <p:txBody>
          <a:bodyPr lIns="90488" tIns="44450" rIns="90488" bIns="44450">
            <a:normAutofit lnSpcReduction="10000"/>
          </a:bodyPr>
          <a:lstStyle/>
          <a:p>
            <a:pPr>
              <a:buClr>
                <a:schemeClr val="tx1"/>
              </a:buClr>
            </a:pPr>
            <a:r>
              <a:rPr lang="en-US" sz="2400" dirty="0"/>
              <a:t>Echo power directly proportional to RCS </a:t>
            </a:r>
          </a:p>
          <a:p>
            <a:pPr>
              <a:buFont typeface="Wingdings" pitchFamily="2" charset="2"/>
              <a:buNone/>
            </a:pPr>
            <a:endParaRPr lang="en-US" sz="2400" u="sng" dirty="0"/>
          </a:p>
          <a:p>
            <a:pPr>
              <a:buClr>
                <a:schemeClr val="tx1"/>
              </a:buClr>
            </a:pPr>
            <a:r>
              <a:rPr lang="en-US" sz="2400" dirty="0">
                <a:solidFill>
                  <a:srgbClr val="CC3300"/>
                </a:solidFill>
              </a:rPr>
              <a:t>Factors that influence RCS:</a:t>
            </a:r>
            <a:r>
              <a:rPr lang="en-US" sz="2400" dirty="0"/>
              <a:t> </a:t>
            </a:r>
          </a:p>
          <a:p>
            <a:pPr>
              <a:buFont typeface="Wingdings" pitchFamily="2" charset="2"/>
              <a:buNone/>
            </a:pPr>
            <a:r>
              <a:rPr lang="en-US" sz="2400" dirty="0"/>
              <a:t>    size, shape, material composition, moisture content, surface coating and roughness, orientation, polarization, wavelength, multipath</a:t>
            </a:r>
          </a:p>
          <a:p>
            <a:pPr>
              <a:buFont typeface="Wingdings" pitchFamily="2" charset="2"/>
              <a:buNone/>
            </a:pPr>
            <a:endParaRPr lang="en-US" sz="2400" dirty="0"/>
          </a:p>
        </p:txBody>
      </p:sp>
      <p:graphicFrame>
        <p:nvGraphicFramePr>
          <p:cNvPr id="467972" name="Object 4">
            <a:hlinkClick r:id="" action="ppaction://ole?verb=0"/>
          </p:cNvPr>
          <p:cNvGraphicFramePr>
            <a:graphicFrameLocks/>
          </p:cNvGraphicFramePr>
          <p:nvPr>
            <p:ph sz="half" idx="2"/>
          </p:nvPr>
        </p:nvGraphicFramePr>
        <p:xfrm>
          <a:off x="5291832" y="2111376"/>
          <a:ext cx="4304638" cy="3019425"/>
        </p:xfrm>
        <a:graphic>
          <a:graphicData uri="http://schemas.openxmlformats.org/presentationml/2006/ole">
            <p:oleObj spid="_x0000_s248834" name="PaperPort Document" r:id="rId3" imgW="3178080" imgH="2813040" progId="">
              <p:embed/>
            </p:oleObj>
          </a:graphicData>
        </a:graphic>
      </p:graphicFrame>
      <p:sp>
        <p:nvSpPr>
          <p:cNvPr id="467973" name="Rectangle 5"/>
          <p:cNvSpPr>
            <a:spLocks noChangeArrowheads="1"/>
          </p:cNvSpPr>
          <p:nvPr/>
        </p:nvSpPr>
        <p:spPr bwMode="auto">
          <a:xfrm>
            <a:off x="5972869" y="5486400"/>
            <a:ext cx="3040898" cy="397545"/>
          </a:xfrm>
          <a:prstGeom prst="rect">
            <a:avLst/>
          </a:prstGeom>
          <a:noFill/>
          <a:ln w="12700">
            <a:noFill/>
            <a:miter lim="800000"/>
            <a:headEnd/>
            <a:tailEnd/>
          </a:ln>
          <a:effectLst/>
        </p:spPr>
        <p:txBody>
          <a:bodyPr wrap="none" lIns="90488" tIns="44450" rIns="90488" bIns="44450">
            <a:spAutoFit/>
          </a:bodyPr>
          <a:lstStyle/>
          <a:p>
            <a:pPr eaLnBrk="0" hangingPunct="0">
              <a:spcBef>
                <a:spcPct val="0"/>
              </a:spcBef>
              <a:buClrTx/>
              <a:buSzTx/>
              <a:buFontTx/>
              <a:buNone/>
            </a:pPr>
            <a:r>
              <a:rPr lang="en-US" sz="2000" b="1"/>
              <a:t>RCS of common objects</a:t>
            </a:r>
          </a:p>
        </p:txBody>
      </p:sp>
      <p:sp>
        <p:nvSpPr>
          <p:cNvPr id="8" name="Text Box 9"/>
          <p:cNvSpPr txBox="1">
            <a:spLocks noChangeArrowheads="1"/>
          </p:cNvSpPr>
          <p:nvPr/>
        </p:nvSpPr>
        <p:spPr bwMode="auto">
          <a:xfrm>
            <a:off x="4024306" y="285728"/>
            <a:ext cx="5413384" cy="584775"/>
          </a:xfrm>
          <a:prstGeom prst="rect">
            <a:avLst/>
          </a:prstGeom>
          <a:noFill/>
          <a:ln w="9525">
            <a:noFill/>
            <a:miter lim="800000"/>
            <a:headEnd/>
            <a:tailEnd/>
          </a:ln>
          <a:effectLst/>
        </p:spPr>
        <p:txBody>
          <a:bodyPr wrap="square">
            <a:spAutoFit/>
          </a:bodyPr>
          <a:lstStyle/>
          <a:p>
            <a:pPr marL="342900" indent="-342900">
              <a:spcBef>
                <a:spcPct val="0"/>
              </a:spcBef>
              <a:buFontTx/>
              <a:buNone/>
              <a:defRPr/>
            </a:pPr>
            <a:r>
              <a:rPr 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Radar Cross Section (RCS)</a:t>
            </a:r>
            <a:endParaRPr lang="it-IT"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2" name="Text Box 4"/>
          <p:cNvSpPr txBox="1">
            <a:spLocks noChangeArrowheads="1"/>
          </p:cNvSpPr>
          <p:nvPr/>
        </p:nvSpPr>
        <p:spPr bwMode="auto">
          <a:xfrm>
            <a:off x="5540408" y="228601"/>
            <a:ext cx="4056062" cy="584775"/>
          </a:xfrm>
          <a:prstGeom prst="rect">
            <a:avLst/>
          </a:prstGeom>
          <a:noFill/>
          <a:ln w="9525">
            <a:noFill/>
            <a:miter lim="800000"/>
            <a:headEnd/>
            <a:tailEnd/>
          </a:ln>
          <a:effectLst/>
        </p:spPr>
        <p:txBody>
          <a:bodyPr wrap="square">
            <a:spAutoFit/>
          </a:bodyPr>
          <a:lstStyle/>
          <a:p>
            <a:pPr marL="342900" indent="-342900">
              <a:spcBef>
                <a:spcPct val="0"/>
              </a:spcBef>
              <a:defRPr/>
            </a:pPr>
            <a:r>
              <a:rPr 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Normalized RCS </a:t>
            </a:r>
            <a:r>
              <a:rPr lang="en-US" alt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sym typeface="Symbol" pitchFamily="18" charset="2"/>
              </a:rPr>
              <a:t></a:t>
            </a:r>
            <a:r>
              <a:rPr lang="en-US" altLang="en-US" sz="3200" b="1" baseline="30000"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sym typeface="Symbol" pitchFamily="18" charset="2"/>
              </a:rPr>
              <a:t>0</a:t>
            </a:r>
            <a:endParaRPr lang="en-US" altLang="en-US" sz="3200" b="1" baseline="30000"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endParaRPr>
          </a:p>
        </p:txBody>
      </p:sp>
      <p:pic>
        <p:nvPicPr>
          <p:cNvPr id="698373" name="Picture 5"/>
          <p:cNvPicPr>
            <a:picLocks noChangeAspect="1" noChangeArrowheads="1"/>
          </p:cNvPicPr>
          <p:nvPr/>
        </p:nvPicPr>
        <p:blipFill>
          <a:blip r:embed="rId3"/>
          <a:srcRect/>
          <a:stretch>
            <a:fillRect/>
          </a:stretch>
        </p:blipFill>
        <p:spPr bwMode="auto">
          <a:xfrm>
            <a:off x="736484" y="2344739"/>
            <a:ext cx="6502532" cy="3305175"/>
          </a:xfrm>
          <a:prstGeom prst="rect">
            <a:avLst/>
          </a:prstGeom>
          <a:noFill/>
          <a:ln w="9525">
            <a:noFill/>
            <a:miter lim="800000"/>
            <a:headEnd/>
            <a:tailEnd/>
          </a:ln>
        </p:spPr>
      </p:pic>
      <p:sp>
        <p:nvSpPr>
          <p:cNvPr id="698376" name="Rectangle 8"/>
          <p:cNvSpPr>
            <a:spLocks noChangeArrowheads="1"/>
          </p:cNvSpPr>
          <p:nvPr/>
        </p:nvSpPr>
        <p:spPr bwMode="auto">
          <a:xfrm>
            <a:off x="1238224" y="990600"/>
            <a:ext cx="8420126" cy="1066800"/>
          </a:xfrm>
          <a:prstGeom prst="rect">
            <a:avLst/>
          </a:prstGeom>
          <a:noFill/>
          <a:ln w="9525" algn="ctr">
            <a:noFill/>
            <a:miter lim="800000"/>
            <a:headEnd/>
            <a:tailEnd/>
          </a:ln>
          <a:effectLst/>
        </p:spPr>
        <p:txBody>
          <a:bodyPr wrap="square" anchor="ctr">
            <a:spAutoFit/>
          </a:bodyPr>
          <a:lstStyle/>
          <a:p>
            <a:pPr>
              <a:spcBef>
                <a:spcPct val="0"/>
              </a:spcBef>
              <a:buClrTx/>
              <a:buSzTx/>
              <a:buFontTx/>
              <a:buNone/>
            </a:pPr>
            <a:r>
              <a:rPr lang="en-US" sz="2000" dirty="0">
                <a:solidFill>
                  <a:srgbClr val="000000"/>
                </a:solidFill>
                <a:cs typeface="Times New Roman" pitchFamily="18" charset="0"/>
              </a:rPr>
              <a:t>The normalized clutter reflectivity, </a:t>
            </a:r>
            <a:r>
              <a:rPr lang="en-US" sz="2000" dirty="0">
                <a:solidFill>
                  <a:srgbClr val="000000"/>
                </a:solidFill>
                <a:cs typeface="Times New Roman" pitchFamily="18" charset="0"/>
                <a:sym typeface="Symbol" pitchFamily="18" charset="2"/>
              </a:rPr>
              <a:t></a:t>
            </a:r>
            <a:r>
              <a:rPr lang="en-US" sz="2000" baseline="-25000" dirty="0">
                <a:solidFill>
                  <a:srgbClr val="000000"/>
                </a:solidFill>
                <a:cs typeface="Times New Roman" pitchFamily="18" charset="0"/>
              </a:rPr>
              <a:t>0</a:t>
            </a:r>
            <a:r>
              <a:rPr lang="en-US" sz="2000" dirty="0">
                <a:solidFill>
                  <a:srgbClr val="000000"/>
                </a:solidFill>
                <a:cs typeface="Times New Roman" pitchFamily="18" charset="0"/>
              </a:rPr>
              <a:t>, is defined as the total RCS, </a:t>
            </a:r>
            <a:r>
              <a:rPr lang="en-US" sz="2000" dirty="0">
                <a:solidFill>
                  <a:srgbClr val="000000"/>
                </a:solidFill>
                <a:cs typeface="Times New Roman" pitchFamily="18" charset="0"/>
                <a:sym typeface="Symbol" pitchFamily="18" charset="2"/>
              </a:rPr>
              <a:t></a:t>
            </a:r>
            <a:r>
              <a:rPr lang="en-US" sz="2000" dirty="0">
                <a:solidFill>
                  <a:srgbClr val="000000"/>
                </a:solidFill>
                <a:cs typeface="Times New Roman" pitchFamily="18" charset="0"/>
              </a:rPr>
              <a:t>, of the </a:t>
            </a:r>
            <a:r>
              <a:rPr lang="en-US" sz="2000" dirty="0" err="1">
                <a:solidFill>
                  <a:srgbClr val="000000"/>
                </a:solidFill>
                <a:cs typeface="Times New Roman" pitchFamily="18" charset="0"/>
              </a:rPr>
              <a:t>scatterers</a:t>
            </a:r>
            <a:r>
              <a:rPr lang="en-US" sz="2000" dirty="0">
                <a:solidFill>
                  <a:srgbClr val="000000"/>
                </a:solidFill>
                <a:cs typeface="Times New Roman" pitchFamily="18" charset="0"/>
              </a:rPr>
              <a:t> in the illuminated patch, normalized by the area, A</a:t>
            </a:r>
            <a:r>
              <a:rPr lang="en-US" sz="2000" baseline="-25000" dirty="0">
                <a:solidFill>
                  <a:srgbClr val="000000"/>
                </a:solidFill>
                <a:cs typeface="Times New Roman" pitchFamily="18" charset="0"/>
              </a:rPr>
              <a:t>c</a:t>
            </a:r>
            <a:r>
              <a:rPr lang="en-US" sz="2000" dirty="0">
                <a:solidFill>
                  <a:srgbClr val="000000"/>
                </a:solidFill>
                <a:cs typeface="Times New Roman" pitchFamily="18" charset="0"/>
              </a:rPr>
              <a:t>, of the patch and it is measured in units of dBm</a:t>
            </a:r>
            <a:r>
              <a:rPr lang="en-US" sz="2000" baseline="30000" dirty="0">
                <a:solidFill>
                  <a:srgbClr val="000000"/>
                </a:solidFill>
                <a:cs typeface="Times New Roman" pitchFamily="18" charset="0"/>
              </a:rPr>
              <a:t>2</a:t>
            </a:r>
            <a:r>
              <a:rPr lang="en-US" sz="2000" dirty="0">
                <a:solidFill>
                  <a:srgbClr val="000000"/>
                </a:solidFill>
                <a:cs typeface="Times New Roman" pitchFamily="18" charset="0"/>
              </a:rPr>
              <a:t>/m</a:t>
            </a:r>
            <a:r>
              <a:rPr lang="en-US" sz="2000" baseline="30000" dirty="0">
                <a:solidFill>
                  <a:srgbClr val="000000"/>
                </a:solidFill>
                <a:cs typeface="Times New Roman" pitchFamily="18" charset="0"/>
              </a:rPr>
              <a:t>2</a:t>
            </a:r>
            <a:r>
              <a:rPr lang="en-US" sz="2000" dirty="0">
                <a:solidFill>
                  <a:srgbClr val="000000"/>
                </a:solidFill>
                <a:cs typeface="Times New Roman" pitchFamily="18" charset="0"/>
              </a:rPr>
              <a:t>.</a:t>
            </a:r>
            <a:r>
              <a:rPr lang="en-US" sz="2400" dirty="0">
                <a:solidFill>
                  <a:srgbClr val="000000"/>
                </a:solidFill>
                <a:cs typeface="Times New Roman" pitchFamily="18" charset="0"/>
              </a:rPr>
              <a:t> </a:t>
            </a:r>
            <a:endParaRPr lang="it-IT" sz="2400" dirty="0">
              <a:solidFill>
                <a:srgbClr val="000000"/>
              </a:solidFill>
              <a:cs typeface="Times New Roman" pitchFamily="18" charset="0"/>
            </a:endParaRPr>
          </a:p>
        </p:txBody>
      </p:sp>
      <p:sp>
        <p:nvSpPr>
          <p:cNvPr id="698382" name="Rectangle 14"/>
          <p:cNvSpPr>
            <a:spLocks noChangeArrowheads="1"/>
          </p:cNvSpPr>
          <p:nvPr/>
        </p:nvSpPr>
        <p:spPr bwMode="auto">
          <a:xfrm>
            <a:off x="0" y="3319463"/>
            <a:ext cx="184731" cy="369332"/>
          </a:xfrm>
          <a:prstGeom prst="rect">
            <a:avLst/>
          </a:prstGeom>
          <a:noFill/>
          <a:ln w="9525" algn="ctr">
            <a:noFill/>
            <a:miter lim="800000"/>
            <a:headEnd/>
            <a:tailEnd/>
          </a:ln>
          <a:effectLst/>
        </p:spPr>
        <p:txBody>
          <a:bodyPr wrap="none" anchor="ctr">
            <a:spAutoFit/>
          </a:bodyPr>
          <a:lstStyle/>
          <a:p>
            <a:endParaRPr lang="it-IT"/>
          </a:p>
        </p:txBody>
      </p:sp>
      <p:sp>
        <p:nvSpPr>
          <p:cNvPr id="698384" name="Rectangle 16"/>
          <p:cNvSpPr>
            <a:spLocks noChangeArrowheads="1"/>
          </p:cNvSpPr>
          <p:nvPr/>
        </p:nvSpPr>
        <p:spPr bwMode="auto">
          <a:xfrm>
            <a:off x="0" y="3328988"/>
            <a:ext cx="184731" cy="369332"/>
          </a:xfrm>
          <a:prstGeom prst="rect">
            <a:avLst/>
          </a:prstGeom>
          <a:noFill/>
          <a:ln w="9525" algn="ctr">
            <a:noFill/>
            <a:miter lim="800000"/>
            <a:headEnd/>
            <a:tailEnd/>
          </a:ln>
          <a:effectLst/>
        </p:spPr>
        <p:txBody>
          <a:bodyPr wrap="none" anchor="ctr">
            <a:spAutoFit/>
          </a:bodyPr>
          <a:lstStyle/>
          <a:p>
            <a:endParaRPr lang="it-IT"/>
          </a:p>
        </p:txBody>
      </p:sp>
      <p:sp>
        <p:nvSpPr>
          <p:cNvPr id="698387" name="Rectangle 19"/>
          <p:cNvSpPr>
            <a:spLocks noChangeArrowheads="1"/>
          </p:cNvSpPr>
          <p:nvPr/>
        </p:nvSpPr>
        <p:spPr bwMode="auto">
          <a:xfrm>
            <a:off x="7594601" y="5867400"/>
            <a:ext cx="2137124" cy="369332"/>
          </a:xfrm>
          <a:prstGeom prst="rect">
            <a:avLst/>
          </a:prstGeom>
          <a:noFill/>
          <a:ln w="9525" algn="ctr">
            <a:noFill/>
            <a:miter lim="800000"/>
            <a:headEnd/>
            <a:tailEnd/>
          </a:ln>
          <a:effectLst/>
        </p:spPr>
        <p:txBody>
          <a:bodyPr wrap="none">
            <a:spAutoFit/>
          </a:bodyPr>
          <a:lstStyle/>
          <a:p>
            <a:pPr marL="342900" indent="-342900">
              <a:buFont typeface="Wingdings" pitchFamily="2" charset="2"/>
              <a:buNone/>
            </a:pPr>
            <a:r>
              <a:rPr lang="en-US">
                <a:solidFill>
                  <a:srgbClr val="000000"/>
                </a:solidFill>
                <a:latin typeface="Comic Sans MS" pitchFamily="66" charset="0"/>
                <a:cs typeface="Times New Roman" pitchFamily="18" charset="0"/>
              </a:rPr>
              <a:t>local grazing angle</a:t>
            </a:r>
            <a:endParaRPr lang="it-IT">
              <a:solidFill>
                <a:srgbClr val="000000"/>
              </a:solidFill>
              <a:latin typeface="Comic Sans MS" pitchFamily="66" charset="0"/>
              <a:cs typeface="Times New Roman" pitchFamily="18" charset="0"/>
            </a:endParaRPr>
          </a:p>
        </p:txBody>
      </p:sp>
      <p:sp>
        <p:nvSpPr>
          <p:cNvPr id="698388" name="Rectangle 20"/>
          <p:cNvSpPr>
            <a:spLocks noChangeArrowheads="1"/>
          </p:cNvSpPr>
          <p:nvPr/>
        </p:nvSpPr>
        <p:spPr bwMode="auto">
          <a:xfrm>
            <a:off x="7842251" y="3962400"/>
            <a:ext cx="1989647" cy="369332"/>
          </a:xfrm>
          <a:prstGeom prst="rect">
            <a:avLst/>
          </a:prstGeom>
          <a:noFill/>
          <a:ln w="9525" algn="ctr">
            <a:noFill/>
            <a:miter lim="800000"/>
            <a:headEnd/>
            <a:tailEnd/>
          </a:ln>
          <a:effectLst/>
        </p:spPr>
        <p:txBody>
          <a:bodyPr wrap="none">
            <a:spAutoFit/>
          </a:bodyPr>
          <a:lstStyle/>
          <a:p>
            <a:pPr marL="342900" indent="-342900">
              <a:buFont typeface="Wingdings" pitchFamily="2" charset="2"/>
              <a:buNone/>
            </a:pPr>
            <a:r>
              <a:rPr lang="en-US">
                <a:solidFill>
                  <a:srgbClr val="000000"/>
                </a:solidFill>
                <a:latin typeface="Comic Sans MS" pitchFamily="66" charset="0"/>
                <a:cs typeface="Times New Roman" pitchFamily="18" charset="0"/>
              </a:rPr>
              <a:t>range resolution </a:t>
            </a:r>
            <a:endParaRPr lang="it-IT">
              <a:solidFill>
                <a:srgbClr val="000000"/>
              </a:solidFill>
              <a:latin typeface="Comic Sans MS" pitchFamily="66" charset="0"/>
              <a:cs typeface="Times New Roman" pitchFamily="18" charset="0"/>
            </a:endParaRPr>
          </a:p>
        </p:txBody>
      </p:sp>
      <p:sp>
        <p:nvSpPr>
          <p:cNvPr id="698389" name="Rectangle 21"/>
          <p:cNvSpPr>
            <a:spLocks noChangeArrowheads="1"/>
          </p:cNvSpPr>
          <p:nvPr/>
        </p:nvSpPr>
        <p:spPr bwMode="auto">
          <a:xfrm>
            <a:off x="6521450" y="4724400"/>
            <a:ext cx="3136900" cy="914400"/>
          </a:xfrm>
          <a:prstGeom prst="rect">
            <a:avLst/>
          </a:prstGeom>
          <a:solidFill>
            <a:srgbClr val="EDFCB6"/>
          </a:solidFill>
          <a:ln w="9525" algn="ctr">
            <a:solidFill>
              <a:schemeClr val="tx1"/>
            </a:solidFill>
            <a:miter lim="800000"/>
            <a:headEnd/>
            <a:tailEnd/>
          </a:ln>
          <a:effectLst/>
        </p:spPr>
        <p:txBody>
          <a:bodyPr wrap="none" anchor="ctr"/>
          <a:lstStyle/>
          <a:p>
            <a:endParaRPr lang="it-IT"/>
          </a:p>
        </p:txBody>
      </p:sp>
      <p:graphicFrame>
        <p:nvGraphicFramePr>
          <p:cNvPr id="698383" name="Object 15"/>
          <p:cNvGraphicFramePr>
            <a:graphicFrameLocks noChangeAspect="1"/>
          </p:cNvGraphicFramePr>
          <p:nvPr/>
        </p:nvGraphicFramePr>
        <p:xfrm>
          <a:off x="6665912" y="4997450"/>
          <a:ext cx="2827338" cy="412750"/>
        </p:xfrm>
        <a:graphic>
          <a:graphicData uri="http://schemas.openxmlformats.org/presentationml/2006/ole">
            <p:oleObj spid="_x0000_s249858" name="Equation" r:id="rId4" imgW="2616120" imgH="419040" progId="Equation.DSMT4">
              <p:embed/>
            </p:oleObj>
          </a:graphicData>
        </a:graphic>
      </p:graphicFrame>
      <p:sp>
        <p:nvSpPr>
          <p:cNvPr id="698390" name="Line 22"/>
          <p:cNvSpPr>
            <a:spLocks noChangeShapeType="1"/>
          </p:cNvSpPr>
          <p:nvPr/>
        </p:nvSpPr>
        <p:spPr bwMode="auto">
          <a:xfrm flipV="1">
            <a:off x="7696069" y="4343400"/>
            <a:ext cx="311282" cy="685800"/>
          </a:xfrm>
          <a:prstGeom prst="line">
            <a:avLst/>
          </a:prstGeom>
          <a:noFill/>
          <a:ln w="38100">
            <a:solidFill>
              <a:schemeClr val="accent2"/>
            </a:solidFill>
            <a:round/>
            <a:headEnd/>
            <a:tailEnd type="triangle" w="med" len="med"/>
          </a:ln>
          <a:effectLst/>
        </p:spPr>
        <p:txBody>
          <a:bodyPr/>
          <a:lstStyle/>
          <a:p>
            <a:endParaRPr lang="it-IT"/>
          </a:p>
        </p:txBody>
      </p:sp>
      <p:sp>
        <p:nvSpPr>
          <p:cNvPr id="698391" name="Line 23"/>
          <p:cNvSpPr>
            <a:spLocks noChangeShapeType="1"/>
          </p:cNvSpPr>
          <p:nvPr/>
        </p:nvSpPr>
        <p:spPr bwMode="auto">
          <a:xfrm flipH="1">
            <a:off x="8915400" y="5410200"/>
            <a:ext cx="165100" cy="457200"/>
          </a:xfrm>
          <a:prstGeom prst="line">
            <a:avLst/>
          </a:prstGeom>
          <a:noFill/>
          <a:ln w="38100">
            <a:solidFill>
              <a:schemeClr val="accent2"/>
            </a:solidFill>
            <a:round/>
            <a:headEnd/>
            <a:tailEnd type="triangle" w="med" len="med"/>
          </a:ln>
          <a:effectLst/>
        </p:spPr>
        <p:txBody>
          <a:bodyPr/>
          <a:lstStyle/>
          <a:p>
            <a:endParaRPr lang="it-IT"/>
          </a:p>
        </p:txBody>
      </p:sp>
      <p:sp>
        <p:nvSpPr>
          <p:cNvPr id="698392" name="Rectangle 24"/>
          <p:cNvSpPr>
            <a:spLocks noChangeArrowheads="1"/>
          </p:cNvSpPr>
          <p:nvPr/>
        </p:nvSpPr>
        <p:spPr bwMode="auto">
          <a:xfrm>
            <a:off x="7412068" y="2362200"/>
            <a:ext cx="1898650" cy="762000"/>
          </a:xfrm>
          <a:prstGeom prst="rect">
            <a:avLst/>
          </a:prstGeom>
          <a:solidFill>
            <a:srgbClr val="EDFCB6"/>
          </a:solidFill>
          <a:ln w="9525" algn="ctr">
            <a:solidFill>
              <a:schemeClr val="tx1"/>
            </a:solidFill>
            <a:miter lim="800000"/>
            <a:headEnd/>
            <a:tailEnd/>
          </a:ln>
          <a:effectLst/>
        </p:spPr>
        <p:txBody>
          <a:bodyPr wrap="none" anchor="ctr"/>
          <a:lstStyle/>
          <a:p>
            <a:endParaRPr lang="it-IT"/>
          </a:p>
        </p:txBody>
      </p:sp>
      <p:graphicFrame>
        <p:nvGraphicFramePr>
          <p:cNvPr id="698381" name="Object 13"/>
          <p:cNvGraphicFramePr>
            <a:graphicFrameLocks noChangeAspect="1"/>
          </p:cNvGraphicFramePr>
          <p:nvPr/>
        </p:nvGraphicFramePr>
        <p:xfrm>
          <a:off x="7659718" y="2514600"/>
          <a:ext cx="1458383" cy="425450"/>
        </p:xfrm>
        <a:graphic>
          <a:graphicData uri="http://schemas.openxmlformats.org/presentationml/2006/ole">
            <p:oleObj spid="_x0000_s249859" name="Equation" r:id="rId5" imgW="1346040" imgH="419040" progId="Equation.DSMT4">
              <p:embed/>
            </p:oleObj>
          </a:graphicData>
        </a:graphic>
      </p:graphicFrame>
      <p:sp>
        <p:nvSpPr>
          <p:cNvPr id="698393" name="Rectangle 25"/>
          <p:cNvSpPr>
            <a:spLocks noChangeArrowheads="1"/>
          </p:cNvSpPr>
          <p:nvPr/>
        </p:nvSpPr>
        <p:spPr bwMode="auto">
          <a:xfrm>
            <a:off x="1366854" y="6019801"/>
            <a:ext cx="5943600" cy="646331"/>
          </a:xfrm>
          <a:prstGeom prst="rect">
            <a:avLst/>
          </a:prstGeom>
          <a:noFill/>
          <a:ln w="9525" algn="ctr">
            <a:noFill/>
            <a:miter lim="800000"/>
            <a:headEnd/>
            <a:tailEnd/>
          </a:ln>
          <a:effectLst/>
        </p:spPr>
        <p:txBody>
          <a:bodyPr>
            <a:spAutoFit/>
          </a:bodyPr>
          <a:lstStyle/>
          <a:p>
            <a:pPr marL="342900" indent="-342900">
              <a:buFont typeface="Wingdings" pitchFamily="2" charset="2"/>
              <a:buNone/>
            </a:pPr>
            <a:r>
              <a:rPr lang="en-US" dirty="0">
                <a:solidFill>
                  <a:srgbClr val="000000"/>
                </a:solidFill>
                <a:cs typeface="Times New Roman" pitchFamily="18" charset="0"/>
              </a:rPr>
              <a:t>The factor </a:t>
            </a:r>
            <a:r>
              <a:rPr lang="en-US" dirty="0">
                <a:solidFill>
                  <a:srgbClr val="000000"/>
                </a:solidFill>
                <a:cs typeface="Times New Roman" pitchFamily="18" charset="0"/>
                <a:sym typeface="Symbol" pitchFamily="18" charset="2"/>
              </a:rPr>
              <a:t></a:t>
            </a:r>
            <a:r>
              <a:rPr lang="en-US" dirty="0">
                <a:solidFill>
                  <a:srgbClr val="000000"/>
                </a:solidFill>
                <a:cs typeface="Times New Roman" pitchFamily="18" charset="0"/>
              </a:rPr>
              <a:t> accounts for the actual compressed pulse shape and the azimuth </a:t>
            </a:r>
            <a:r>
              <a:rPr lang="en-US" dirty="0" err="1">
                <a:solidFill>
                  <a:srgbClr val="000000"/>
                </a:solidFill>
                <a:cs typeface="Times New Roman" pitchFamily="18" charset="0"/>
              </a:rPr>
              <a:t>beamshape</a:t>
            </a:r>
            <a:endParaRPr lang="it-IT" dirty="0">
              <a:solidFill>
                <a:srgbClr val="000000"/>
              </a:solidFill>
              <a:cs typeface="Times New Roman" pitchFamily="18" charset="0"/>
            </a:endParaRPr>
          </a:p>
        </p:txBody>
      </p:sp>
      <p:sp>
        <p:nvSpPr>
          <p:cNvPr id="16" name="Segnaposto numero diapositiva 15"/>
          <p:cNvSpPr>
            <a:spLocks noGrp="1"/>
          </p:cNvSpPr>
          <p:nvPr>
            <p:ph type="sldNum" sz="quarter" idx="12"/>
          </p:nvPr>
        </p:nvSpPr>
        <p:spPr/>
        <p:txBody>
          <a:bodyPr/>
          <a:lstStyle/>
          <a:p>
            <a:fld id="{6294C92D-0306-4E69-9CD3-20855E849650}" type="slidenum">
              <a:rPr kumimoji="0" lang="en-US" smtClean="0"/>
              <a:pPr/>
              <a:t>17</a:t>
            </a:fld>
            <a:endParaRPr kumimoji="0"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403" name="Rectangle 11"/>
          <p:cNvSpPr>
            <a:spLocks noChangeArrowheads="1"/>
          </p:cNvSpPr>
          <p:nvPr/>
        </p:nvSpPr>
        <p:spPr bwMode="auto">
          <a:xfrm>
            <a:off x="7250502" y="3276600"/>
            <a:ext cx="1898650" cy="762000"/>
          </a:xfrm>
          <a:prstGeom prst="rect">
            <a:avLst/>
          </a:prstGeom>
          <a:solidFill>
            <a:srgbClr val="EDFCB6"/>
          </a:solidFill>
          <a:ln w="9525" algn="ctr">
            <a:solidFill>
              <a:schemeClr val="tx1"/>
            </a:solidFill>
            <a:miter lim="800000"/>
            <a:headEnd/>
            <a:tailEnd/>
          </a:ln>
          <a:effectLst/>
        </p:spPr>
        <p:txBody>
          <a:bodyPr wrap="none" anchor="ctr"/>
          <a:lstStyle/>
          <a:p>
            <a:endParaRPr lang="it-IT"/>
          </a:p>
        </p:txBody>
      </p:sp>
      <p:sp>
        <p:nvSpPr>
          <p:cNvPr id="699396" name="Text Box 4"/>
          <p:cNvSpPr txBox="1">
            <a:spLocks noChangeArrowheads="1"/>
          </p:cNvSpPr>
          <p:nvPr/>
        </p:nvSpPr>
        <p:spPr bwMode="auto">
          <a:xfrm>
            <a:off x="4897466" y="228601"/>
            <a:ext cx="4484690" cy="584775"/>
          </a:xfrm>
          <a:prstGeom prst="rect">
            <a:avLst/>
          </a:prstGeom>
          <a:noFill/>
          <a:ln w="9525">
            <a:noFill/>
            <a:miter lim="800000"/>
            <a:headEnd/>
            <a:tailEnd/>
          </a:ln>
          <a:effectLst/>
        </p:spPr>
        <p:txBody>
          <a:bodyPr wrap="square">
            <a:spAutoFit/>
          </a:bodyPr>
          <a:lstStyle/>
          <a:p>
            <a:pPr marL="342900" indent="-342900">
              <a:spcBef>
                <a:spcPct val="0"/>
              </a:spcBef>
              <a:buClrTx/>
              <a:buSzTx/>
              <a:defRPr/>
            </a:pPr>
            <a:r>
              <a:rPr 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Volume reflectivity </a:t>
            </a:r>
            <a:r>
              <a:rPr lang="el-GR"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η</a:t>
            </a:r>
            <a:endParaRPr lang="el-GR"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sym typeface="Symbol" pitchFamily="18" charset="2"/>
            </a:endParaRPr>
          </a:p>
        </p:txBody>
      </p:sp>
      <p:pic>
        <p:nvPicPr>
          <p:cNvPr id="699397" name="Picture 5"/>
          <p:cNvPicPr>
            <a:picLocks noChangeAspect="1" noChangeArrowheads="1"/>
          </p:cNvPicPr>
          <p:nvPr/>
        </p:nvPicPr>
        <p:blipFill>
          <a:blip r:embed="rId3"/>
          <a:srcRect/>
          <a:stretch>
            <a:fillRect/>
          </a:stretch>
        </p:blipFill>
        <p:spPr bwMode="auto">
          <a:xfrm>
            <a:off x="1389453" y="2514600"/>
            <a:ext cx="5197210" cy="2495550"/>
          </a:xfrm>
          <a:prstGeom prst="rect">
            <a:avLst/>
          </a:prstGeom>
          <a:noFill/>
          <a:ln w="9525">
            <a:noFill/>
            <a:miter lim="800000"/>
            <a:headEnd/>
            <a:tailEnd/>
          </a:ln>
        </p:spPr>
      </p:pic>
      <p:sp>
        <p:nvSpPr>
          <p:cNvPr id="699398" name="Rectangle 6"/>
          <p:cNvSpPr>
            <a:spLocks noChangeArrowheads="1"/>
          </p:cNvSpPr>
          <p:nvPr/>
        </p:nvSpPr>
        <p:spPr bwMode="auto">
          <a:xfrm>
            <a:off x="1452538" y="990600"/>
            <a:ext cx="8205812" cy="1066800"/>
          </a:xfrm>
          <a:prstGeom prst="rect">
            <a:avLst/>
          </a:prstGeom>
          <a:noFill/>
          <a:ln w="9525" algn="ctr">
            <a:noFill/>
            <a:miter lim="800000"/>
            <a:headEnd/>
            <a:tailEnd/>
          </a:ln>
          <a:effectLst/>
        </p:spPr>
        <p:txBody>
          <a:bodyPr wrap="square" anchor="ctr">
            <a:spAutoFit/>
          </a:bodyPr>
          <a:lstStyle/>
          <a:p>
            <a:pPr>
              <a:spcBef>
                <a:spcPct val="0"/>
              </a:spcBef>
              <a:buClrTx/>
              <a:buSzTx/>
              <a:buFontTx/>
              <a:buNone/>
            </a:pPr>
            <a:r>
              <a:rPr lang="en-US" sz="2000" dirty="0">
                <a:solidFill>
                  <a:srgbClr val="000000"/>
                </a:solidFill>
                <a:cs typeface="Times New Roman" pitchFamily="18" charset="0"/>
              </a:rPr>
              <a:t>The volume clutter reflectivity, </a:t>
            </a:r>
            <a:r>
              <a:rPr lang="en-US" sz="2000" dirty="0">
                <a:solidFill>
                  <a:srgbClr val="000000"/>
                </a:solidFill>
                <a:cs typeface="Times New Roman" pitchFamily="18" charset="0"/>
                <a:sym typeface="Symbol" pitchFamily="18" charset="2"/>
              </a:rPr>
              <a:t></a:t>
            </a:r>
            <a:r>
              <a:rPr lang="en-US" sz="2000" dirty="0">
                <a:solidFill>
                  <a:srgbClr val="000000"/>
                </a:solidFill>
                <a:cs typeface="Times New Roman" pitchFamily="18" charset="0"/>
              </a:rPr>
              <a:t>, is defined as the total RCS, </a:t>
            </a:r>
            <a:r>
              <a:rPr lang="en-US" sz="2000" dirty="0">
                <a:solidFill>
                  <a:srgbClr val="000000"/>
                </a:solidFill>
                <a:cs typeface="Times New Roman" pitchFamily="18" charset="0"/>
                <a:sym typeface="Symbol" pitchFamily="18" charset="2"/>
              </a:rPr>
              <a:t></a:t>
            </a:r>
            <a:r>
              <a:rPr lang="en-US" sz="2000" dirty="0">
                <a:solidFill>
                  <a:srgbClr val="000000"/>
                </a:solidFill>
                <a:cs typeface="Times New Roman" pitchFamily="18" charset="0"/>
              </a:rPr>
              <a:t>, of the </a:t>
            </a:r>
            <a:r>
              <a:rPr lang="en-US" sz="2000" dirty="0" err="1">
                <a:solidFill>
                  <a:srgbClr val="000000"/>
                </a:solidFill>
                <a:cs typeface="Times New Roman" pitchFamily="18" charset="0"/>
              </a:rPr>
              <a:t>scatterers</a:t>
            </a:r>
            <a:r>
              <a:rPr lang="en-US" sz="2000" dirty="0">
                <a:solidFill>
                  <a:srgbClr val="000000"/>
                </a:solidFill>
                <a:cs typeface="Times New Roman" pitchFamily="18" charset="0"/>
              </a:rPr>
              <a:t> in the illuminated volume, normalized by the volume itself, </a:t>
            </a:r>
            <a:r>
              <a:rPr lang="en-US" sz="2000" dirty="0" err="1">
                <a:solidFill>
                  <a:srgbClr val="000000"/>
                </a:solidFill>
                <a:cs typeface="Times New Roman" pitchFamily="18" charset="0"/>
              </a:rPr>
              <a:t>V</a:t>
            </a:r>
            <a:r>
              <a:rPr lang="en-US" sz="2000" baseline="-25000" dirty="0" err="1">
                <a:solidFill>
                  <a:srgbClr val="000000"/>
                </a:solidFill>
                <a:cs typeface="Times New Roman" pitchFamily="18" charset="0"/>
              </a:rPr>
              <a:t>c</a:t>
            </a:r>
            <a:r>
              <a:rPr lang="en-US" sz="2000" dirty="0">
                <a:solidFill>
                  <a:srgbClr val="000000"/>
                </a:solidFill>
                <a:cs typeface="Times New Roman" pitchFamily="18" charset="0"/>
              </a:rPr>
              <a:t>, and it is measured in units of dBm</a:t>
            </a:r>
            <a:r>
              <a:rPr lang="en-US" sz="2000" baseline="30000" dirty="0">
                <a:solidFill>
                  <a:srgbClr val="000000"/>
                </a:solidFill>
                <a:cs typeface="Times New Roman" pitchFamily="18" charset="0"/>
              </a:rPr>
              <a:t>2</a:t>
            </a:r>
            <a:r>
              <a:rPr lang="en-US" sz="2000" dirty="0">
                <a:solidFill>
                  <a:srgbClr val="000000"/>
                </a:solidFill>
                <a:cs typeface="Times New Roman" pitchFamily="18" charset="0"/>
              </a:rPr>
              <a:t>/m</a:t>
            </a:r>
            <a:r>
              <a:rPr lang="en-US" sz="2000" baseline="30000" dirty="0">
                <a:solidFill>
                  <a:srgbClr val="000000"/>
                </a:solidFill>
                <a:cs typeface="Times New Roman" pitchFamily="18" charset="0"/>
              </a:rPr>
              <a:t>3</a:t>
            </a:r>
            <a:r>
              <a:rPr lang="en-US" sz="2000" dirty="0">
                <a:solidFill>
                  <a:srgbClr val="000000"/>
                </a:solidFill>
                <a:latin typeface="Comic Sans MS" pitchFamily="66" charset="0"/>
                <a:cs typeface="Times New Roman" pitchFamily="18" charset="0"/>
              </a:rPr>
              <a:t>.</a:t>
            </a:r>
            <a:r>
              <a:rPr lang="en-US" sz="2400" dirty="0">
                <a:solidFill>
                  <a:srgbClr val="000000"/>
                </a:solidFill>
                <a:latin typeface="Comic Sans MS" pitchFamily="66" charset="0"/>
                <a:cs typeface="Times New Roman" pitchFamily="18" charset="0"/>
              </a:rPr>
              <a:t> </a:t>
            </a:r>
            <a:endParaRPr lang="it-IT" sz="2400" dirty="0">
              <a:solidFill>
                <a:srgbClr val="000000"/>
              </a:solidFill>
              <a:latin typeface="Comic Sans MS" pitchFamily="66" charset="0"/>
              <a:cs typeface="Times New Roman" pitchFamily="18" charset="0"/>
            </a:endParaRPr>
          </a:p>
        </p:txBody>
      </p:sp>
      <p:graphicFrame>
        <p:nvGraphicFramePr>
          <p:cNvPr id="699399" name="Object 7"/>
          <p:cNvGraphicFramePr>
            <a:graphicFrameLocks noChangeAspect="1"/>
          </p:cNvGraphicFramePr>
          <p:nvPr/>
        </p:nvGraphicFramePr>
        <p:xfrm>
          <a:off x="7663252" y="3429000"/>
          <a:ext cx="1231371" cy="381000"/>
        </p:xfrm>
        <a:graphic>
          <a:graphicData uri="http://schemas.openxmlformats.org/presentationml/2006/ole">
            <p:oleObj spid="_x0000_s250882" name="Equation" r:id="rId4" imgW="1143000" imgH="380880" progId="Equation.DSMT4">
              <p:embed/>
            </p:oleObj>
          </a:graphicData>
        </a:graphic>
      </p:graphicFrame>
      <p:sp>
        <p:nvSpPr>
          <p:cNvPr id="699404" name="Rectangle 12"/>
          <p:cNvSpPr>
            <a:spLocks noChangeArrowheads="1"/>
          </p:cNvSpPr>
          <p:nvPr/>
        </p:nvSpPr>
        <p:spPr bwMode="auto">
          <a:xfrm>
            <a:off x="1719652" y="5334000"/>
            <a:ext cx="3136900" cy="914400"/>
          </a:xfrm>
          <a:prstGeom prst="rect">
            <a:avLst/>
          </a:prstGeom>
          <a:solidFill>
            <a:srgbClr val="EDFCB6"/>
          </a:solidFill>
          <a:ln w="9525" algn="ctr">
            <a:solidFill>
              <a:schemeClr val="tx1"/>
            </a:solidFill>
            <a:miter lim="800000"/>
            <a:headEnd/>
            <a:tailEnd/>
          </a:ln>
          <a:effectLst/>
        </p:spPr>
        <p:txBody>
          <a:bodyPr wrap="none" anchor="ctr"/>
          <a:lstStyle/>
          <a:p>
            <a:endParaRPr lang="it-IT"/>
          </a:p>
        </p:txBody>
      </p:sp>
      <p:graphicFrame>
        <p:nvGraphicFramePr>
          <p:cNvPr id="699401" name="Object 9"/>
          <p:cNvGraphicFramePr>
            <a:graphicFrameLocks noChangeAspect="1"/>
          </p:cNvGraphicFramePr>
          <p:nvPr/>
        </p:nvGraphicFramePr>
        <p:xfrm>
          <a:off x="2297502" y="5562600"/>
          <a:ext cx="2153179" cy="425450"/>
        </p:xfrm>
        <a:graphic>
          <a:graphicData uri="http://schemas.openxmlformats.org/presentationml/2006/ole">
            <p:oleObj spid="_x0000_s250883" name="Equation" r:id="rId5" imgW="1993680" imgH="419040" progId="Equation.DSMT4">
              <p:embed/>
            </p:oleObj>
          </a:graphicData>
        </a:graphic>
      </p:graphicFrame>
      <p:sp>
        <p:nvSpPr>
          <p:cNvPr id="699405" name="Rectangle 13"/>
          <p:cNvSpPr>
            <a:spLocks noChangeArrowheads="1"/>
          </p:cNvSpPr>
          <p:nvPr/>
        </p:nvSpPr>
        <p:spPr bwMode="auto">
          <a:xfrm>
            <a:off x="6012252" y="5562600"/>
            <a:ext cx="3869970" cy="369332"/>
          </a:xfrm>
          <a:prstGeom prst="rect">
            <a:avLst/>
          </a:prstGeom>
          <a:noFill/>
          <a:ln w="9525" algn="ctr">
            <a:noFill/>
            <a:miter lim="800000"/>
            <a:headEnd/>
            <a:tailEnd/>
          </a:ln>
          <a:effectLst/>
        </p:spPr>
        <p:txBody>
          <a:bodyPr wrap="none">
            <a:spAutoFit/>
          </a:bodyPr>
          <a:lstStyle/>
          <a:p>
            <a:pPr marL="342900" indent="-342900">
              <a:buFont typeface="Wingdings" pitchFamily="2" charset="2"/>
              <a:buNone/>
            </a:pPr>
            <a:r>
              <a:rPr lang="en-US" dirty="0">
                <a:solidFill>
                  <a:srgbClr val="000000"/>
                </a:solidFill>
                <a:cs typeface="Times New Roman" pitchFamily="18" charset="0"/>
              </a:rPr>
              <a:t>one-way 3dB elevation </a:t>
            </a:r>
            <a:r>
              <a:rPr lang="en-US" dirty="0" err="1">
                <a:solidFill>
                  <a:srgbClr val="000000"/>
                </a:solidFill>
                <a:cs typeface="Times New Roman" pitchFamily="18" charset="0"/>
              </a:rPr>
              <a:t>beamwidth</a:t>
            </a:r>
            <a:r>
              <a:rPr lang="en-US" dirty="0">
                <a:solidFill>
                  <a:srgbClr val="000000"/>
                </a:solidFill>
                <a:cs typeface="Times New Roman" pitchFamily="18" charset="0"/>
              </a:rPr>
              <a:t> </a:t>
            </a:r>
            <a:endParaRPr lang="it-IT" dirty="0">
              <a:solidFill>
                <a:srgbClr val="000000"/>
              </a:solidFill>
              <a:cs typeface="Times New Roman" pitchFamily="18" charset="0"/>
            </a:endParaRPr>
          </a:p>
        </p:txBody>
      </p:sp>
      <p:sp>
        <p:nvSpPr>
          <p:cNvPr id="699406" name="Line 14"/>
          <p:cNvSpPr>
            <a:spLocks noChangeShapeType="1"/>
          </p:cNvSpPr>
          <p:nvPr/>
        </p:nvSpPr>
        <p:spPr bwMode="auto">
          <a:xfrm flipV="1">
            <a:off x="4443802" y="5715000"/>
            <a:ext cx="1568450" cy="76200"/>
          </a:xfrm>
          <a:prstGeom prst="line">
            <a:avLst/>
          </a:prstGeom>
          <a:noFill/>
          <a:ln w="38100">
            <a:solidFill>
              <a:schemeClr val="accent2"/>
            </a:solidFill>
            <a:round/>
            <a:headEnd/>
            <a:tailEnd type="triangle" w="med" len="med"/>
          </a:ln>
          <a:effectLst/>
        </p:spPr>
        <p:txBody>
          <a:bodyPr/>
          <a:lstStyle/>
          <a:p>
            <a:endParaRPr lang="it-IT"/>
          </a:p>
        </p:txBody>
      </p:sp>
      <p:sp>
        <p:nvSpPr>
          <p:cNvPr id="11" name="Segnaposto numero diapositiva 10"/>
          <p:cNvSpPr>
            <a:spLocks noGrp="1"/>
          </p:cNvSpPr>
          <p:nvPr>
            <p:ph type="sldNum" sz="quarter" idx="12"/>
          </p:nvPr>
        </p:nvSpPr>
        <p:spPr/>
        <p:txBody>
          <a:bodyPr/>
          <a:lstStyle/>
          <a:p>
            <a:fld id="{6294C92D-0306-4E69-9CD3-20855E849650}" type="slidenum">
              <a:rPr kumimoji="0" lang="en-US" smtClean="0"/>
              <a:pPr/>
              <a:t>18</a:t>
            </a:fld>
            <a:endParaRPr kumimoji="0"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002" name="Rectangle 10"/>
          <p:cNvSpPr>
            <a:spLocks noChangeArrowheads="1"/>
          </p:cNvSpPr>
          <p:nvPr/>
        </p:nvSpPr>
        <p:spPr bwMode="auto">
          <a:xfrm>
            <a:off x="1578008" y="5562600"/>
            <a:ext cx="7562844" cy="914400"/>
          </a:xfrm>
          <a:prstGeom prst="rect">
            <a:avLst/>
          </a:prstGeom>
          <a:solidFill>
            <a:srgbClr val="EDFCB6"/>
          </a:solidFill>
          <a:ln w="9525" algn="ctr">
            <a:solidFill>
              <a:schemeClr val="tx1"/>
            </a:solidFill>
            <a:miter lim="800000"/>
            <a:headEnd/>
            <a:tailEnd/>
          </a:ln>
          <a:effectLst/>
        </p:spPr>
        <p:txBody>
          <a:bodyPr wrap="none" anchor="ctr"/>
          <a:lstStyle/>
          <a:p>
            <a:endParaRPr lang="it-IT"/>
          </a:p>
        </p:txBody>
      </p:sp>
      <p:sp>
        <p:nvSpPr>
          <p:cNvPr id="468994" name="Rectangle 2"/>
          <p:cNvSpPr>
            <a:spLocks noGrp="1" noChangeArrowheads="1"/>
          </p:cNvSpPr>
          <p:nvPr>
            <p:ph type="title"/>
          </p:nvPr>
        </p:nvSpPr>
        <p:spPr>
          <a:xfrm>
            <a:off x="1528768" y="76200"/>
            <a:ext cx="8210578" cy="685800"/>
          </a:xfrm>
          <a:noFill/>
          <a:ln/>
        </p:spPr>
        <p:txBody>
          <a:bodyPr>
            <a:normAutofit/>
          </a:bodyPr>
          <a:lstStyle/>
          <a:p>
            <a:pPr marL="342900" indent="-342900">
              <a:defRPr/>
            </a:pPr>
            <a:r>
              <a:rPr 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Radar Equation and propagation factor F</a:t>
            </a:r>
          </a:p>
        </p:txBody>
      </p:sp>
      <p:sp>
        <p:nvSpPr>
          <p:cNvPr id="468995" name="Rectangle 3"/>
          <p:cNvSpPr>
            <a:spLocks noGrp="1" noChangeArrowheads="1"/>
          </p:cNvSpPr>
          <p:nvPr>
            <p:ph type="body" idx="1"/>
          </p:nvPr>
        </p:nvSpPr>
        <p:spPr>
          <a:xfrm>
            <a:off x="1247808" y="990600"/>
            <a:ext cx="8420100" cy="4648200"/>
          </a:xfrm>
        </p:spPr>
        <p:txBody>
          <a:bodyPr/>
          <a:lstStyle/>
          <a:p>
            <a:pPr>
              <a:lnSpc>
                <a:spcPct val="90000"/>
              </a:lnSpc>
            </a:pPr>
            <a:r>
              <a:rPr lang="en-US" sz="2000" dirty="0">
                <a:cs typeface="Times New Roman" pitchFamily="18" charset="0"/>
              </a:rPr>
              <a:t>For </a:t>
            </a:r>
            <a:r>
              <a:rPr lang="en-US" sz="2000" dirty="0" err="1">
                <a:cs typeface="Times New Roman" pitchFamily="18" charset="0"/>
              </a:rPr>
              <a:t>monostatic</a:t>
            </a:r>
            <a:r>
              <a:rPr lang="en-US" sz="2000" dirty="0">
                <a:cs typeface="Times New Roman" pitchFamily="18" charset="0"/>
              </a:rPr>
              <a:t> radar, received power </a:t>
            </a:r>
            <a:r>
              <a:rPr lang="en-US" sz="2000" i="1" dirty="0">
                <a:cs typeface="Times New Roman" pitchFamily="18" charset="0"/>
              </a:rPr>
              <a:t>P</a:t>
            </a:r>
            <a:r>
              <a:rPr lang="en-US" sz="2000" i="1" baseline="-25000" dirty="0">
                <a:cs typeface="Times New Roman" pitchFamily="18" charset="0"/>
              </a:rPr>
              <a:t>r</a:t>
            </a:r>
            <a:r>
              <a:rPr lang="en-US" sz="2000" dirty="0">
                <a:cs typeface="Times New Roman" pitchFamily="18" charset="0"/>
              </a:rPr>
              <a:t> from a target with RCS </a:t>
            </a:r>
            <a:r>
              <a:rPr lang="en-US" sz="2000" dirty="0">
                <a:cs typeface="Times New Roman" pitchFamily="18" charset="0"/>
                <a:sym typeface="Symbol" pitchFamily="18" charset="2"/>
              </a:rPr>
              <a:t></a:t>
            </a:r>
            <a:r>
              <a:rPr lang="en-US" sz="2000" dirty="0">
                <a:cs typeface="Times New Roman" pitchFamily="18" charset="0"/>
              </a:rPr>
              <a:t> is</a:t>
            </a:r>
          </a:p>
          <a:p>
            <a:pPr>
              <a:lnSpc>
                <a:spcPct val="90000"/>
              </a:lnSpc>
            </a:pPr>
            <a:endParaRPr lang="en-US" sz="2000" dirty="0">
              <a:cs typeface="Times New Roman" pitchFamily="18" charset="0"/>
            </a:endParaRPr>
          </a:p>
          <a:p>
            <a:pPr>
              <a:lnSpc>
                <a:spcPct val="90000"/>
              </a:lnSpc>
            </a:pPr>
            <a:endParaRPr lang="en-US" sz="2000" dirty="0">
              <a:cs typeface="Times New Roman" pitchFamily="18" charset="0"/>
            </a:endParaRPr>
          </a:p>
          <a:p>
            <a:pPr>
              <a:lnSpc>
                <a:spcPct val="90000"/>
              </a:lnSpc>
            </a:pPr>
            <a:endParaRPr lang="en-US" sz="2000" dirty="0">
              <a:cs typeface="Times New Roman" pitchFamily="18" charset="0"/>
            </a:endParaRPr>
          </a:p>
          <a:p>
            <a:pPr>
              <a:lnSpc>
                <a:spcPct val="90000"/>
              </a:lnSpc>
            </a:pPr>
            <a:endParaRPr lang="en-US" sz="2000" dirty="0">
              <a:cs typeface="Times New Roman" pitchFamily="18" charset="0"/>
            </a:endParaRPr>
          </a:p>
          <a:p>
            <a:pPr>
              <a:lnSpc>
                <a:spcPct val="90000"/>
              </a:lnSpc>
            </a:pPr>
            <a:endParaRPr lang="en-US" sz="2000" dirty="0">
              <a:cs typeface="Times New Roman" pitchFamily="18" charset="0"/>
            </a:endParaRPr>
          </a:p>
          <a:p>
            <a:pPr>
              <a:lnSpc>
                <a:spcPct val="90000"/>
              </a:lnSpc>
            </a:pPr>
            <a:r>
              <a:rPr lang="en-US" sz="2000" i="1" dirty="0">
                <a:cs typeface="Times New Roman" pitchFamily="18" charset="0"/>
              </a:rPr>
              <a:t>P</a:t>
            </a:r>
            <a:r>
              <a:rPr lang="en-US" sz="2000" i="1" baseline="-25000" dirty="0">
                <a:cs typeface="Times New Roman" pitchFamily="18" charset="0"/>
              </a:rPr>
              <a:t>t</a:t>
            </a:r>
            <a:r>
              <a:rPr lang="en-US" sz="2000" dirty="0">
                <a:cs typeface="Times New Roman" pitchFamily="18" charset="0"/>
              </a:rPr>
              <a:t> = transmit power</a:t>
            </a:r>
          </a:p>
          <a:p>
            <a:pPr>
              <a:lnSpc>
                <a:spcPct val="90000"/>
              </a:lnSpc>
            </a:pPr>
            <a:r>
              <a:rPr lang="en-US" sz="2000" i="1" dirty="0">
                <a:cs typeface="Times New Roman" pitchFamily="18" charset="0"/>
              </a:rPr>
              <a:t>G</a:t>
            </a:r>
            <a:r>
              <a:rPr lang="en-US" sz="2000" dirty="0">
                <a:cs typeface="Times New Roman" pitchFamily="18" charset="0"/>
              </a:rPr>
              <a:t> = antenna gain</a:t>
            </a:r>
          </a:p>
          <a:p>
            <a:pPr>
              <a:lnSpc>
                <a:spcPct val="90000"/>
              </a:lnSpc>
            </a:pPr>
            <a:r>
              <a:rPr lang="en-US" sz="2000" i="1" dirty="0">
                <a:cs typeface="Times New Roman" pitchFamily="18" charset="0"/>
              </a:rPr>
              <a:t>R</a:t>
            </a:r>
            <a:r>
              <a:rPr lang="en-US" sz="2000" dirty="0">
                <a:cs typeface="Times New Roman" pitchFamily="18" charset="0"/>
              </a:rPr>
              <a:t> = distance of target from antenna</a:t>
            </a:r>
          </a:p>
          <a:p>
            <a:pPr>
              <a:lnSpc>
                <a:spcPct val="90000"/>
              </a:lnSpc>
            </a:pPr>
            <a:r>
              <a:rPr lang="en-US" sz="2000" i="1" dirty="0">
                <a:cs typeface="Times New Roman" pitchFamily="18" charset="0"/>
              </a:rPr>
              <a:t>F</a:t>
            </a:r>
            <a:r>
              <a:rPr lang="en-US" sz="2000" dirty="0">
                <a:cs typeface="Times New Roman" pitchFamily="18" charset="0"/>
              </a:rPr>
              <a:t> = the pattern-propagation factor, the ratio of field strength at a point to that which would be present if free-space propagation had occurred</a:t>
            </a:r>
          </a:p>
        </p:txBody>
      </p:sp>
      <p:sp>
        <p:nvSpPr>
          <p:cNvPr id="469000" name="Rectangle 8"/>
          <p:cNvSpPr>
            <a:spLocks noChangeArrowheads="1"/>
          </p:cNvSpPr>
          <p:nvPr/>
        </p:nvSpPr>
        <p:spPr bwMode="auto">
          <a:xfrm>
            <a:off x="4384708" y="1676400"/>
            <a:ext cx="2559050" cy="1219200"/>
          </a:xfrm>
          <a:prstGeom prst="rect">
            <a:avLst/>
          </a:prstGeom>
          <a:solidFill>
            <a:srgbClr val="EDFCB6"/>
          </a:solidFill>
          <a:ln w="9525" algn="ctr">
            <a:solidFill>
              <a:schemeClr val="tx1"/>
            </a:solidFill>
            <a:miter lim="800000"/>
            <a:headEnd/>
            <a:tailEnd/>
          </a:ln>
          <a:effectLst/>
        </p:spPr>
        <p:txBody>
          <a:bodyPr wrap="none" anchor="ctr"/>
          <a:lstStyle/>
          <a:p>
            <a:endParaRPr lang="it-IT"/>
          </a:p>
        </p:txBody>
      </p:sp>
      <p:graphicFrame>
        <p:nvGraphicFramePr>
          <p:cNvPr id="468999" name="Object 7"/>
          <p:cNvGraphicFramePr>
            <a:graphicFrameLocks noChangeAspect="1"/>
          </p:cNvGraphicFramePr>
          <p:nvPr/>
        </p:nvGraphicFramePr>
        <p:xfrm>
          <a:off x="4714909" y="1828800"/>
          <a:ext cx="2027635" cy="889000"/>
        </p:xfrm>
        <a:graphic>
          <a:graphicData uri="http://schemas.openxmlformats.org/presentationml/2006/ole">
            <p:oleObj spid="_x0000_s251906" name="Equation" r:id="rId3" imgW="2286000" imgH="888840" progId="Equation.DSMT4">
              <p:embed/>
            </p:oleObj>
          </a:graphicData>
        </a:graphic>
      </p:graphicFrame>
      <p:sp>
        <p:nvSpPr>
          <p:cNvPr id="469001" name="Text Box 9"/>
          <p:cNvSpPr txBox="1">
            <a:spLocks noChangeArrowheads="1"/>
          </p:cNvSpPr>
          <p:nvPr/>
        </p:nvSpPr>
        <p:spPr bwMode="auto">
          <a:xfrm>
            <a:off x="1971841" y="5638801"/>
            <a:ext cx="7696067" cy="701675"/>
          </a:xfrm>
          <a:prstGeom prst="rect">
            <a:avLst/>
          </a:prstGeom>
          <a:noFill/>
          <a:ln w="9525">
            <a:noFill/>
            <a:miter lim="800000"/>
            <a:headEnd/>
            <a:tailEnd/>
          </a:ln>
          <a:effectLst/>
        </p:spPr>
        <p:txBody>
          <a:bodyPr>
            <a:spAutoFit/>
          </a:bodyPr>
          <a:lstStyle/>
          <a:p>
            <a:pPr>
              <a:spcBef>
                <a:spcPct val="0"/>
              </a:spcBef>
              <a:buClrTx/>
              <a:buSzTx/>
              <a:buFontTx/>
              <a:buNone/>
            </a:pPr>
            <a:r>
              <a:rPr lang="en-US" altLang="en-US" sz="2000" dirty="0"/>
              <a:t>A clutter measurement provides either </a:t>
            </a:r>
            <a:r>
              <a:rPr lang="en-US" sz="2000" dirty="0">
                <a:cs typeface="Times New Roman" pitchFamily="18" charset="0"/>
                <a:sym typeface="Symbol" pitchFamily="18" charset="2"/>
              </a:rPr>
              <a:t></a:t>
            </a:r>
            <a:r>
              <a:rPr lang="en-US" altLang="en-US" sz="2000" dirty="0"/>
              <a:t>F</a:t>
            </a:r>
            <a:r>
              <a:rPr lang="en-US" altLang="en-US" sz="2000" baseline="30000" dirty="0"/>
              <a:t>4 </a:t>
            </a:r>
            <a:r>
              <a:rPr lang="en-US" altLang="en-US" sz="2000" dirty="0"/>
              <a:t>or</a:t>
            </a:r>
            <a:r>
              <a:rPr lang="en-US" altLang="en-US" sz="2000" baseline="30000" dirty="0"/>
              <a:t> </a:t>
            </a:r>
            <a:r>
              <a:rPr lang="en-US" sz="2000" dirty="0">
                <a:cs typeface="Times New Roman" pitchFamily="18" charset="0"/>
                <a:sym typeface="Symbol" pitchFamily="18" charset="2"/>
              </a:rPr>
              <a:t></a:t>
            </a:r>
            <a:r>
              <a:rPr lang="en-US" altLang="en-US" sz="2000" baseline="30000" dirty="0"/>
              <a:t>o</a:t>
            </a:r>
            <a:r>
              <a:rPr lang="en-US" altLang="en-US" sz="2000" dirty="0"/>
              <a:t>F</a:t>
            </a:r>
            <a:r>
              <a:rPr lang="en-US" altLang="en-US" sz="2000" baseline="30000" dirty="0"/>
              <a:t>4</a:t>
            </a:r>
            <a:r>
              <a:rPr lang="en-US" altLang="en-US" sz="2000" dirty="0"/>
              <a:t>. </a:t>
            </a:r>
          </a:p>
          <a:p>
            <a:pPr>
              <a:spcBef>
                <a:spcPct val="0"/>
              </a:spcBef>
              <a:buClrTx/>
              <a:buSzTx/>
              <a:buFontTx/>
              <a:buNone/>
            </a:pPr>
            <a:r>
              <a:rPr lang="en-US" altLang="en-US" sz="2000" dirty="0"/>
              <a:t>Even so, normally the data are reported as being </a:t>
            </a:r>
            <a:r>
              <a:rPr lang="en-US" sz="2000" dirty="0">
                <a:cs typeface="Times New Roman" pitchFamily="18" charset="0"/>
                <a:sym typeface="Symbol" pitchFamily="18" charset="2"/>
              </a:rPr>
              <a:t></a:t>
            </a:r>
            <a:r>
              <a:rPr lang="en-US" altLang="en-US" sz="2000" dirty="0"/>
              <a:t> or </a:t>
            </a:r>
            <a:r>
              <a:rPr lang="en-US" sz="2000" dirty="0">
                <a:cs typeface="Times New Roman" pitchFamily="18" charset="0"/>
                <a:sym typeface="Symbol" pitchFamily="18" charset="2"/>
              </a:rPr>
              <a:t></a:t>
            </a:r>
            <a:r>
              <a:rPr lang="en-US" altLang="en-US" sz="2000" baseline="30000" dirty="0"/>
              <a:t>o</a:t>
            </a:r>
            <a:r>
              <a:rPr lang="en-US" altLang="en-US" sz="2000" dirty="0"/>
              <a:t>.</a:t>
            </a:r>
          </a:p>
        </p:txBody>
      </p:sp>
      <p:sp>
        <p:nvSpPr>
          <p:cNvPr id="8" name="Segnaposto numero diapositiva 7"/>
          <p:cNvSpPr>
            <a:spLocks noGrp="1"/>
          </p:cNvSpPr>
          <p:nvPr>
            <p:ph type="sldNum" sz="quarter" idx="12"/>
          </p:nvPr>
        </p:nvSpPr>
        <p:spPr/>
        <p:txBody>
          <a:bodyPr/>
          <a:lstStyle/>
          <a:p>
            <a:fld id="{6294C92D-0306-4E69-9CD3-20855E849650}" type="slidenum">
              <a:rPr kumimoji="0" lang="en-US" smtClean="0"/>
              <a:pPr/>
              <a:t>19</a:t>
            </a:fld>
            <a:endParaRPr kumimoji="0"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5241855" y="357166"/>
            <a:ext cx="4140301" cy="646331"/>
          </a:xfrm>
          <a:prstGeom prst="rect">
            <a:avLst/>
          </a:prstGeom>
        </p:spPr>
        <p:txBody>
          <a:bodyPr wrap="none">
            <a:spAutoFit/>
          </a:bodyPr>
          <a:lstStyle/>
          <a:p>
            <a:pPr marL="342900" indent="-342900">
              <a:buFont typeface="Wingdings" pitchFamily="2" charset="2"/>
              <a:buNone/>
            </a:pPr>
            <a:r>
              <a:rPr lang="en-US" sz="36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Outline of the talk</a:t>
            </a:r>
            <a:endParaRPr lang="en-US" sz="3600" b="1" dirty="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endParaRPr>
          </a:p>
        </p:txBody>
      </p:sp>
      <p:sp>
        <p:nvSpPr>
          <p:cNvPr id="6" name="Rettangolo 5"/>
          <p:cNvSpPr/>
          <p:nvPr/>
        </p:nvSpPr>
        <p:spPr>
          <a:xfrm>
            <a:off x="1309662" y="1142983"/>
            <a:ext cx="7971290" cy="4832092"/>
          </a:xfrm>
          <a:prstGeom prst="rect">
            <a:avLst/>
          </a:prstGeom>
        </p:spPr>
        <p:txBody>
          <a:bodyPr wrap="square">
            <a:spAutoFit/>
          </a:bodyPr>
          <a:lstStyle/>
          <a:p>
            <a:pPr defTabSz="762000" eaLnBrk="0" hangingPunct="0">
              <a:spcBef>
                <a:spcPct val="0"/>
              </a:spcBef>
              <a:buSzPct val="100000"/>
              <a:buFont typeface="Wingdings" pitchFamily="2" charset="2"/>
              <a:buChar char="v"/>
              <a:defRPr/>
            </a:pPr>
            <a:r>
              <a:rPr lang="en-US" sz="2800" dirty="0" smtClean="0"/>
              <a:t> Introduction</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 Gaussian model and RCS</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 Compound-Gaussian model</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 Spectral modeling</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Clutter analysis and model validation</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Concluding remarks</a:t>
            </a:r>
          </a:p>
        </p:txBody>
      </p:sp>
      <p:sp>
        <p:nvSpPr>
          <p:cNvPr id="7" name="Rectangle 28"/>
          <p:cNvSpPr>
            <a:spLocks noChangeArrowheads="1"/>
          </p:cNvSpPr>
          <p:nvPr/>
        </p:nvSpPr>
        <p:spPr bwMode="auto">
          <a:xfrm>
            <a:off x="4875609" y="6429397"/>
            <a:ext cx="4875644" cy="276999"/>
          </a:xfrm>
          <a:prstGeom prst="rect">
            <a:avLst/>
          </a:prstGeom>
          <a:noFill/>
          <a:ln w="9525" algn="ctr">
            <a:noFill/>
            <a:miter lim="800000"/>
            <a:headEnd/>
            <a:tailEnd/>
          </a:ln>
        </p:spPr>
        <p:txBody>
          <a:bodyPr wrap="square" lIns="18000" tIns="0" rIns="18000" bIns="0" anchor="ctr">
            <a:spAutoFit/>
          </a:bodyPr>
          <a:lstStyle/>
          <a:p>
            <a:pPr algn="ctr">
              <a:spcBef>
                <a:spcPct val="0"/>
              </a:spcBef>
            </a:pPr>
            <a:r>
              <a:rPr lang="it-IT" b="1" dirty="0" smtClean="0">
                <a:latin typeface="Segoe UI" pitchFamily="34" charset="0"/>
                <a:ea typeface="Segoe UI" pitchFamily="34" charset="0"/>
                <a:cs typeface="Segoe UI" pitchFamily="34" charset="0"/>
              </a:rPr>
              <a:t>EGO Workshop 2012</a:t>
            </a:r>
            <a:r>
              <a:rPr lang="en-US" dirty="0" smtClean="0">
                <a:latin typeface="Segoe UI" pitchFamily="34" charset="0"/>
                <a:ea typeface="Segoe UI" pitchFamily="34" charset="0"/>
                <a:cs typeface="Segoe UI" pitchFamily="34" charset="0"/>
              </a:rPr>
              <a:t> - </a:t>
            </a:r>
            <a:r>
              <a:rPr lang="en-US" sz="1400" dirty="0" smtClean="0">
                <a:latin typeface="Segoe UI" pitchFamily="34" charset="0"/>
                <a:ea typeface="Segoe UI" pitchFamily="34" charset="0"/>
                <a:cs typeface="Segoe UI" pitchFamily="34" charset="0"/>
              </a:rPr>
              <a:t>October 15-17, 2012 – </a:t>
            </a:r>
            <a:r>
              <a:rPr lang="en-US" sz="1400" dirty="0" err="1" smtClean="0">
                <a:latin typeface="Segoe UI" pitchFamily="34" charset="0"/>
                <a:ea typeface="Segoe UI" pitchFamily="34" charset="0"/>
                <a:cs typeface="Segoe UI" pitchFamily="34" charset="0"/>
              </a:rPr>
              <a:t>Cascina</a:t>
            </a:r>
            <a:endParaRPr lang="it-IT" sz="1400" dirty="0">
              <a:latin typeface="Segoe UI" pitchFamily="34" charset="0"/>
              <a:ea typeface="Segoe UI" pitchFamily="34" charset="0"/>
              <a:cs typeface="Segoe UI"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8" name="Rectangle 4"/>
          <p:cNvSpPr>
            <a:spLocks noChangeArrowheads="1"/>
          </p:cNvSpPr>
          <p:nvPr/>
        </p:nvSpPr>
        <p:spPr bwMode="auto">
          <a:xfrm>
            <a:off x="3040078" y="152400"/>
            <a:ext cx="6484954" cy="609600"/>
          </a:xfrm>
          <a:prstGeom prst="rect">
            <a:avLst/>
          </a:prstGeom>
          <a:noFill/>
          <a:ln w="12700">
            <a:noFill/>
            <a:miter lim="800000"/>
            <a:headEnd/>
            <a:tailEnd/>
          </a:ln>
          <a:effectLst/>
        </p:spPr>
        <p:txBody>
          <a:bodyPr lIns="90488" tIns="44450" rIns="90488" bIns="44450" anchor="ctr"/>
          <a:lstStyle/>
          <a:p>
            <a:pPr marL="342900" indent="-342900">
              <a:spcBef>
                <a:spcPct val="0"/>
              </a:spcBef>
              <a:buClrTx/>
              <a:buSzTx/>
              <a:defRPr/>
            </a:pPr>
            <a:r>
              <a:rPr 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Discrete and distributed clutter</a:t>
            </a:r>
          </a:p>
        </p:txBody>
      </p:sp>
      <p:sp>
        <p:nvSpPr>
          <p:cNvPr id="722949" name="Rectangle 5"/>
          <p:cNvSpPr>
            <a:spLocks noChangeArrowheads="1"/>
          </p:cNvSpPr>
          <p:nvPr/>
        </p:nvSpPr>
        <p:spPr bwMode="auto">
          <a:xfrm>
            <a:off x="1319246" y="1295400"/>
            <a:ext cx="8277224" cy="4419600"/>
          </a:xfrm>
          <a:prstGeom prst="rect">
            <a:avLst/>
          </a:prstGeom>
          <a:noFill/>
          <a:ln w="12700">
            <a:noFill/>
            <a:miter lim="800000"/>
            <a:headEnd/>
            <a:tailEnd/>
          </a:ln>
          <a:effectLst/>
        </p:spPr>
        <p:txBody>
          <a:bodyPr lIns="90488" tIns="44450" rIns="90488" bIns="44450"/>
          <a:lstStyle/>
          <a:p>
            <a:pPr marL="342900" indent="-342900">
              <a:lnSpc>
                <a:spcPct val="90000"/>
              </a:lnSpc>
              <a:spcBef>
                <a:spcPct val="0"/>
              </a:spcBef>
              <a:buFont typeface="Wingdings" pitchFamily="2" charset="2"/>
              <a:buNone/>
            </a:pPr>
            <a:r>
              <a:rPr lang="en-US" sz="2400" b="1" dirty="0">
                <a:solidFill>
                  <a:schemeClr val="accent1">
                    <a:lumMod val="50000"/>
                  </a:schemeClr>
                </a:solidFill>
                <a:effectLst>
                  <a:outerShdw blurRad="38100" dist="38100" dir="2700000" algn="tl">
                    <a:srgbClr val="000000">
                      <a:alpha val="43137"/>
                    </a:srgbClr>
                  </a:outerShdw>
                </a:effectLst>
              </a:rPr>
              <a:t>          </a:t>
            </a:r>
            <a:r>
              <a:rPr lang="en-US" sz="2000" b="1" dirty="0">
                <a:solidFill>
                  <a:schemeClr val="accent1">
                    <a:lumMod val="50000"/>
                  </a:schemeClr>
                </a:solidFill>
                <a:effectLst>
                  <a:outerShdw blurRad="38100" dist="38100" dir="2700000" algn="tl">
                    <a:srgbClr val="000000">
                      <a:alpha val="43137"/>
                    </a:srgbClr>
                  </a:outerShdw>
                </a:effectLst>
              </a:rPr>
              <a:t>DISCRETE</a:t>
            </a:r>
          </a:p>
          <a:p>
            <a:pPr marL="342900" indent="-342900">
              <a:lnSpc>
                <a:spcPct val="90000"/>
              </a:lnSpc>
              <a:spcBef>
                <a:spcPct val="0"/>
              </a:spcBef>
              <a:buClr>
                <a:schemeClr val="tx1"/>
              </a:buClr>
            </a:pPr>
            <a:r>
              <a:rPr lang="en-US" sz="2000" dirty="0"/>
              <a:t>RCS depends on aspect angle, multipath environment, frequency, and polarization</a:t>
            </a:r>
          </a:p>
          <a:p>
            <a:pPr marL="342900" indent="-342900">
              <a:lnSpc>
                <a:spcPct val="90000"/>
              </a:lnSpc>
              <a:spcBef>
                <a:spcPct val="0"/>
              </a:spcBef>
              <a:buClr>
                <a:schemeClr val="tx1"/>
              </a:buClr>
            </a:pPr>
            <a:r>
              <a:rPr lang="en-US" sz="2000" dirty="0"/>
              <a:t>RCS values up to 30 dBm</a:t>
            </a:r>
            <a:r>
              <a:rPr lang="en-US" sz="2000" baseline="30000" dirty="0"/>
              <a:t>2</a:t>
            </a:r>
            <a:r>
              <a:rPr lang="en-US" sz="2000" dirty="0"/>
              <a:t> are common</a:t>
            </a:r>
          </a:p>
          <a:p>
            <a:pPr marL="342900" indent="-342900">
              <a:lnSpc>
                <a:spcPct val="90000"/>
              </a:lnSpc>
              <a:spcBef>
                <a:spcPct val="0"/>
              </a:spcBef>
              <a:buClr>
                <a:schemeClr val="tx1"/>
              </a:buClr>
            </a:pPr>
            <a:r>
              <a:rPr lang="en-US" sz="2000" dirty="0"/>
              <a:t>RCS above 40 dBm</a:t>
            </a:r>
            <a:r>
              <a:rPr lang="en-US" sz="2000" baseline="30000" dirty="0"/>
              <a:t>2</a:t>
            </a:r>
            <a:r>
              <a:rPr lang="en-US" sz="2000" dirty="0"/>
              <a:t> rare, except in built-up areas</a:t>
            </a:r>
          </a:p>
          <a:p>
            <a:pPr marL="342900" indent="-342900">
              <a:lnSpc>
                <a:spcPct val="90000"/>
              </a:lnSpc>
              <a:spcBef>
                <a:spcPct val="0"/>
              </a:spcBef>
              <a:buClr>
                <a:schemeClr val="tx1"/>
              </a:buClr>
            </a:pPr>
            <a:r>
              <a:rPr lang="en-US" sz="2000" dirty="0"/>
              <a:t>Nominal RCS values:</a:t>
            </a:r>
          </a:p>
          <a:p>
            <a:pPr marL="1143000" lvl="2" indent="-228600">
              <a:lnSpc>
                <a:spcPct val="90000"/>
              </a:lnSpc>
              <a:spcBef>
                <a:spcPct val="0"/>
              </a:spcBef>
              <a:buSzPct val="65000"/>
              <a:buFont typeface="Wingdings" pitchFamily="2" charset="2"/>
              <a:buNone/>
            </a:pPr>
            <a:r>
              <a:rPr lang="en-US" sz="2000" dirty="0"/>
              <a:t>     60 dBm</a:t>
            </a:r>
            <a:r>
              <a:rPr lang="en-US" sz="2000" baseline="30000" dirty="0"/>
              <a:t>2</a:t>
            </a:r>
            <a:r>
              <a:rPr lang="en-US" sz="2000" dirty="0"/>
              <a:t>	very large ship or building</a:t>
            </a:r>
          </a:p>
          <a:p>
            <a:pPr marL="1143000" lvl="2" indent="-228600">
              <a:lnSpc>
                <a:spcPct val="90000"/>
              </a:lnSpc>
              <a:spcBef>
                <a:spcPct val="0"/>
              </a:spcBef>
              <a:buSzPct val="65000"/>
              <a:buFont typeface="Wingdings" pitchFamily="2" charset="2"/>
              <a:buNone/>
            </a:pPr>
            <a:r>
              <a:rPr lang="en-US" sz="2000" dirty="0"/>
              <a:t>50/40 dBm</a:t>
            </a:r>
            <a:r>
              <a:rPr lang="en-US" sz="2000" baseline="30000" dirty="0"/>
              <a:t>2</a:t>
            </a:r>
            <a:r>
              <a:rPr lang="en-US" sz="2000" dirty="0"/>
              <a:t> 	large building or ship</a:t>
            </a:r>
          </a:p>
          <a:p>
            <a:pPr marL="1143000" lvl="2" indent="-228600">
              <a:lnSpc>
                <a:spcPct val="90000"/>
              </a:lnSpc>
              <a:spcBef>
                <a:spcPct val="0"/>
              </a:spcBef>
              <a:buSzPct val="65000"/>
              <a:buFont typeface="Wingdings" pitchFamily="2" charset="2"/>
              <a:buNone/>
            </a:pPr>
            <a:r>
              <a:rPr lang="en-US" sz="2000" dirty="0"/>
              <a:t>30/20 dBm</a:t>
            </a:r>
            <a:r>
              <a:rPr lang="en-US" sz="2000" baseline="30000" dirty="0"/>
              <a:t>2</a:t>
            </a:r>
            <a:r>
              <a:rPr lang="en-US" sz="2000" dirty="0"/>
              <a:t>	small building/house</a:t>
            </a:r>
          </a:p>
          <a:p>
            <a:pPr marL="1143000" lvl="2" indent="-228600">
              <a:lnSpc>
                <a:spcPct val="90000"/>
              </a:lnSpc>
              <a:spcBef>
                <a:spcPct val="0"/>
              </a:spcBef>
              <a:buSzPct val="65000"/>
              <a:buFont typeface="Wingdings" pitchFamily="2" charset="2"/>
              <a:buNone/>
            </a:pPr>
            <a:r>
              <a:rPr lang="en-US" sz="2000" dirty="0"/>
              <a:t>20/10 dBm</a:t>
            </a:r>
            <a:r>
              <a:rPr lang="en-US" sz="2000" baseline="30000" dirty="0"/>
              <a:t>2</a:t>
            </a:r>
            <a:r>
              <a:rPr lang="en-US" sz="2000" dirty="0"/>
              <a:t>	trucks/automobiles</a:t>
            </a:r>
          </a:p>
          <a:p>
            <a:pPr marL="1143000" lvl="2" indent="-228600">
              <a:lnSpc>
                <a:spcPct val="90000"/>
              </a:lnSpc>
              <a:spcBef>
                <a:spcPct val="0"/>
              </a:spcBef>
              <a:buSzPct val="65000"/>
              <a:buFont typeface="Wingdings" pitchFamily="2" charset="2"/>
              <a:buNone/>
            </a:pPr>
            <a:endParaRPr lang="en-US" sz="2000" b="1" u="sng" dirty="0">
              <a:solidFill>
                <a:schemeClr val="accent1">
                  <a:lumMod val="50000"/>
                </a:schemeClr>
              </a:solidFill>
              <a:effectLst>
                <a:outerShdw blurRad="38100" dist="38100" dir="2700000" algn="tl">
                  <a:srgbClr val="000000">
                    <a:alpha val="43137"/>
                  </a:srgbClr>
                </a:outerShdw>
              </a:effectLst>
            </a:endParaRPr>
          </a:p>
          <a:p>
            <a:pPr marL="1143000" lvl="2" indent="-228600">
              <a:lnSpc>
                <a:spcPct val="90000"/>
              </a:lnSpc>
              <a:spcBef>
                <a:spcPct val="0"/>
              </a:spcBef>
              <a:buSzPct val="65000"/>
              <a:buFont typeface="Wingdings" pitchFamily="2" charset="2"/>
              <a:buNone/>
            </a:pPr>
            <a:r>
              <a:rPr lang="en-US" sz="2000" b="1" dirty="0" smtClean="0">
                <a:solidFill>
                  <a:schemeClr val="accent1">
                    <a:lumMod val="50000"/>
                  </a:schemeClr>
                </a:solidFill>
                <a:effectLst>
                  <a:outerShdw blurRad="38100" dist="38100" dir="2700000" algn="tl">
                    <a:srgbClr val="000000">
                      <a:alpha val="43137"/>
                    </a:srgbClr>
                  </a:outerShdw>
                </a:effectLst>
              </a:rPr>
              <a:t>DISTRIBUTED</a:t>
            </a:r>
            <a:endParaRPr lang="en-US" sz="2000" b="1" dirty="0">
              <a:solidFill>
                <a:schemeClr val="accent1">
                  <a:lumMod val="50000"/>
                </a:schemeClr>
              </a:solidFill>
              <a:effectLst>
                <a:outerShdw blurRad="38100" dist="38100" dir="2700000" algn="tl">
                  <a:srgbClr val="000000">
                    <a:alpha val="43137"/>
                  </a:srgbClr>
                </a:outerShdw>
              </a:effectLst>
            </a:endParaRPr>
          </a:p>
          <a:p>
            <a:pPr marL="342900" indent="-342900">
              <a:lnSpc>
                <a:spcPct val="90000"/>
              </a:lnSpc>
            </a:pPr>
            <a:r>
              <a:rPr lang="en-US" sz="2000" dirty="0"/>
              <a:t>Average RCS = s</a:t>
            </a:r>
            <a:r>
              <a:rPr lang="en-US" sz="2000" baseline="30000" dirty="0"/>
              <a:t>o</a:t>
            </a:r>
            <a:r>
              <a:rPr lang="en-US" sz="2000" dirty="0"/>
              <a:t> times A, where A is illuminated surface area (footprint) of a range-azimuth cell</a:t>
            </a:r>
          </a:p>
          <a:p>
            <a:pPr marL="1143000" lvl="2" indent="-228600">
              <a:lnSpc>
                <a:spcPct val="90000"/>
              </a:lnSpc>
              <a:spcBef>
                <a:spcPct val="0"/>
              </a:spcBef>
              <a:buSzPct val="65000"/>
              <a:buFont typeface="Wingdings" pitchFamily="2" charset="2"/>
              <a:buNone/>
            </a:pPr>
            <a:endParaRPr lang="en-US" sz="2000" dirty="0">
              <a:latin typeface="Comic Sans MS" pitchFamily="66" charset="0"/>
            </a:endParaRPr>
          </a:p>
          <a:p>
            <a:pPr marL="1143000" lvl="2" indent="-228600">
              <a:lnSpc>
                <a:spcPct val="90000"/>
              </a:lnSpc>
              <a:spcBef>
                <a:spcPct val="0"/>
              </a:spcBef>
              <a:buSzPct val="65000"/>
              <a:buFont typeface="Wingdings" pitchFamily="2" charset="2"/>
              <a:buNone/>
            </a:pPr>
            <a:endParaRPr lang="en-US" sz="2000" b="1" u="sng" dirty="0">
              <a:latin typeface="Comic Sans MS" pitchFamily="66" charset="0"/>
            </a:endParaRPr>
          </a:p>
          <a:p>
            <a:pPr marL="1143000" lvl="2" indent="-228600">
              <a:lnSpc>
                <a:spcPct val="90000"/>
              </a:lnSpc>
              <a:spcBef>
                <a:spcPct val="0"/>
              </a:spcBef>
              <a:buSzPct val="65000"/>
              <a:buFont typeface="Wingdings" pitchFamily="2" charset="2"/>
              <a:buNone/>
            </a:pPr>
            <a:endParaRPr lang="en-US" sz="2400" b="1" dirty="0"/>
          </a:p>
        </p:txBody>
      </p:sp>
      <p:sp>
        <p:nvSpPr>
          <p:cNvPr id="4" name="Segnaposto numero diapositiva 3"/>
          <p:cNvSpPr>
            <a:spLocks noGrp="1"/>
          </p:cNvSpPr>
          <p:nvPr>
            <p:ph type="sldNum" sz="quarter" idx="12"/>
          </p:nvPr>
        </p:nvSpPr>
        <p:spPr/>
        <p:txBody>
          <a:bodyPr/>
          <a:lstStyle/>
          <a:p>
            <a:fld id="{6294C92D-0306-4E69-9CD3-20855E849650}" type="slidenum">
              <a:rPr kumimoji="0" lang="en-US" smtClean="0"/>
              <a:pPr/>
              <a:t>20</a:t>
            </a:fld>
            <a:endParaRPr kumimoji="0"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a:xfrm>
            <a:off x="1319246" y="152400"/>
            <a:ext cx="8420100" cy="533400"/>
          </a:xfrm>
          <a:noFill/>
          <a:ln/>
        </p:spPr>
        <p:txBody>
          <a:bodyPr>
            <a:noAutofit/>
          </a:bodyPr>
          <a:lstStyle/>
          <a:p>
            <a:pPr marL="342900" indent="-342900">
              <a:defRPr/>
            </a:pPr>
            <a:r>
              <a:rPr lang="en-US" alt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Sea clutter: Dependence on grazing angle </a:t>
            </a:r>
          </a:p>
        </p:txBody>
      </p:sp>
      <p:pic>
        <p:nvPicPr>
          <p:cNvPr id="477188" name="Picture 4"/>
          <p:cNvPicPr>
            <a:picLocks noChangeAspect="1" noChangeArrowheads="1"/>
          </p:cNvPicPr>
          <p:nvPr/>
        </p:nvPicPr>
        <p:blipFill>
          <a:blip r:embed="rId2"/>
          <a:srcRect/>
          <a:stretch>
            <a:fillRect/>
          </a:stretch>
        </p:blipFill>
        <p:spPr bwMode="auto">
          <a:xfrm>
            <a:off x="4524372" y="3200401"/>
            <a:ext cx="5353712" cy="3027363"/>
          </a:xfrm>
          <a:prstGeom prst="rect">
            <a:avLst/>
          </a:prstGeom>
          <a:noFill/>
          <a:ln w="9525">
            <a:noFill/>
            <a:miter lim="800000"/>
            <a:headEnd/>
            <a:tailEnd/>
          </a:ln>
          <a:effectLst/>
        </p:spPr>
      </p:pic>
      <p:sp>
        <p:nvSpPr>
          <p:cNvPr id="477190" name="Rectangle 6"/>
          <p:cNvSpPr>
            <a:spLocks noChangeArrowheads="1"/>
          </p:cNvSpPr>
          <p:nvPr/>
        </p:nvSpPr>
        <p:spPr bwMode="auto">
          <a:xfrm>
            <a:off x="1238224" y="898526"/>
            <a:ext cx="8337576" cy="1920875"/>
          </a:xfrm>
          <a:prstGeom prst="rect">
            <a:avLst/>
          </a:prstGeom>
          <a:noFill/>
          <a:ln w="9525" algn="ctr">
            <a:noFill/>
            <a:miter lim="800000"/>
            <a:headEnd/>
            <a:tailEnd/>
          </a:ln>
          <a:effectLst/>
        </p:spPr>
        <p:txBody>
          <a:bodyPr wrap="square" anchor="ctr">
            <a:spAutoFit/>
          </a:bodyPr>
          <a:lstStyle/>
          <a:p>
            <a:pPr>
              <a:spcBef>
                <a:spcPct val="0"/>
              </a:spcBef>
              <a:buClrTx/>
              <a:buSzTx/>
              <a:buFontTx/>
              <a:buNone/>
            </a:pPr>
            <a:r>
              <a:rPr lang="en-US" sz="2000" dirty="0">
                <a:solidFill>
                  <a:srgbClr val="000000"/>
                </a:solidFill>
                <a:cs typeface="Times New Roman" pitchFamily="18" charset="0"/>
              </a:rPr>
              <a:t>At near vertical incidence, the backscatter is quasi-</a:t>
            </a:r>
            <a:r>
              <a:rPr lang="en-US" sz="2000" dirty="0" err="1">
                <a:solidFill>
                  <a:srgbClr val="000000"/>
                </a:solidFill>
                <a:cs typeface="Times New Roman" pitchFamily="18" charset="0"/>
              </a:rPr>
              <a:t>specular</a:t>
            </a:r>
            <a:r>
              <a:rPr lang="en-US" sz="2000" dirty="0">
                <a:solidFill>
                  <a:srgbClr val="000000"/>
                </a:solidFill>
                <a:cs typeface="Times New Roman" pitchFamily="18" charset="0"/>
              </a:rPr>
              <a:t> and varies inversely with surface roughness with a maximum at vertical incidence for a perfectly smooth surface. </a:t>
            </a:r>
          </a:p>
          <a:p>
            <a:pPr>
              <a:spcBef>
                <a:spcPct val="0"/>
              </a:spcBef>
              <a:buClrTx/>
              <a:buSzTx/>
              <a:buFontTx/>
              <a:buNone/>
            </a:pPr>
            <a:endParaRPr lang="en-US" sz="2000" dirty="0">
              <a:solidFill>
                <a:srgbClr val="000000"/>
              </a:solidFill>
              <a:cs typeface="Times New Roman" pitchFamily="18" charset="0"/>
            </a:endParaRPr>
          </a:p>
          <a:p>
            <a:pPr>
              <a:spcBef>
                <a:spcPct val="0"/>
              </a:spcBef>
              <a:buClrTx/>
              <a:buSzTx/>
              <a:buFontTx/>
              <a:buNone/>
            </a:pPr>
            <a:r>
              <a:rPr lang="en-US" sz="2000" dirty="0">
                <a:solidFill>
                  <a:srgbClr val="000000"/>
                </a:solidFill>
                <a:cs typeface="Times New Roman" pitchFamily="18" charset="0"/>
              </a:rPr>
              <a:t>At medium grazing angles the reflectivity shows a lower dependence on grazing angle (plateau region). </a:t>
            </a:r>
            <a:endParaRPr lang="en-US" sz="2000" dirty="0"/>
          </a:p>
        </p:txBody>
      </p:sp>
      <p:sp>
        <p:nvSpPr>
          <p:cNvPr id="477191" name="Rectangle 7"/>
          <p:cNvSpPr>
            <a:spLocks noChangeArrowheads="1"/>
          </p:cNvSpPr>
          <p:nvPr/>
        </p:nvSpPr>
        <p:spPr bwMode="auto">
          <a:xfrm>
            <a:off x="1238224" y="3567074"/>
            <a:ext cx="3219476" cy="2862322"/>
          </a:xfrm>
          <a:prstGeom prst="rect">
            <a:avLst/>
          </a:prstGeom>
          <a:noFill/>
          <a:ln w="9525" algn="ctr">
            <a:noFill/>
            <a:miter lim="800000"/>
            <a:headEnd/>
            <a:tailEnd/>
          </a:ln>
          <a:effectLst/>
        </p:spPr>
        <p:txBody>
          <a:bodyPr wrap="square" anchor="ctr">
            <a:spAutoFit/>
          </a:bodyPr>
          <a:lstStyle/>
          <a:p>
            <a:pPr>
              <a:spcBef>
                <a:spcPct val="0"/>
              </a:spcBef>
              <a:buClrTx/>
              <a:buSzTx/>
              <a:buFontTx/>
              <a:buNone/>
            </a:pPr>
            <a:r>
              <a:rPr lang="en-US" sz="2000" dirty="0">
                <a:solidFill>
                  <a:srgbClr val="000000"/>
                </a:solidFill>
                <a:cs typeface="Times New Roman" pitchFamily="18" charset="0"/>
              </a:rPr>
              <a:t>Below some critical angle </a:t>
            </a:r>
          </a:p>
          <a:p>
            <a:pPr>
              <a:spcBef>
                <a:spcPct val="0"/>
              </a:spcBef>
              <a:buClrTx/>
              <a:buSzTx/>
              <a:buFontTx/>
              <a:buNone/>
            </a:pPr>
            <a:r>
              <a:rPr lang="en-US" sz="2000" dirty="0">
                <a:solidFill>
                  <a:srgbClr val="000000"/>
                </a:solidFill>
                <a:cs typeface="Times New Roman" pitchFamily="18" charset="0"/>
              </a:rPr>
              <a:t>(~ 10º, depending on the roughness) the reflectivity reduces rapidly with smaller grazing angles (interference region, where propagation is strongly affected by multipath scattering and shadowing).</a:t>
            </a:r>
            <a:r>
              <a:rPr lang="en-US" sz="2000" dirty="0"/>
              <a:t> </a:t>
            </a:r>
          </a:p>
        </p:txBody>
      </p:sp>
      <p:sp>
        <p:nvSpPr>
          <p:cNvPr id="477192" name="Line 8"/>
          <p:cNvSpPr>
            <a:spLocks noChangeShapeType="1"/>
          </p:cNvSpPr>
          <p:nvPr/>
        </p:nvSpPr>
        <p:spPr bwMode="auto">
          <a:xfrm>
            <a:off x="8750300" y="1676400"/>
            <a:ext cx="165100" cy="1981200"/>
          </a:xfrm>
          <a:prstGeom prst="line">
            <a:avLst/>
          </a:prstGeom>
          <a:noFill/>
          <a:ln w="38100">
            <a:solidFill>
              <a:schemeClr val="accent2"/>
            </a:solidFill>
            <a:round/>
            <a:headEnd/>
            <a:tailEnd type="triangle" w="med" len="med"/>
          </a:ln>
          <a:effectLst/>
        </p:spPr>
        <p:txBody>
          <a:bodyPr/>
          <a:lstStyle/>
          <a:p>
            <a:endParaRPr lang="it-IT"/>
          </a:p>
        </p:txBody>
      </p:sp>
      <p:sp>
        <p:nvSpPr>
          <p:cNvPr id="477193" name="Line 9"/>
          <p:cNvSpPr>
            <a:spLocks noChangeShapeType="1"/>
          </p:cNvSpPr>
          <p:nvPr/>
        </p:nvSpPr>
        <p:spPr bwMode="auto">
          <a:xfrm>
            <a:off x="7099300" y="2514600"/>
            <a:ext cx="165100" cy="1981200"/>
          </a:xfrm>
          <a:prstGeom prst="line">
            <a:avLst/>
          </a:prstGeom>
          <a:noFill/>
          <a:ln w="38100">
            <a:solidFill>
              <a:schemeClr val="accent2"/>
            </a:solidFill>
            <a:round/>
            <a:headEnd/>
            <a:tailEnd type="triangle" w="med" len="med"/>
          </a:ln>
          <a:effectLst/>
        </p:spPr>
        <p:txBody>
          <a:bodyPr/>
          <a:lstStyle/>
          <a:p>
            <a:endParaRPr lang="it-IT"/>
          </a:p>
        </p:txBody>
      </p:sp>
      <p:sp>
        <p:nvSpPr>
          <p:cNvPr id="477194" name="Line 10"/>
          <p:cNvSpPr>
            <a:spLocks noChangeShapeType="1"/>
          </p:cNvSpPr>
          <p:nvPr/>
        </p:nvSpPr>
        <p:spPr bwMode="auto">
          <a:xfrm flipV="1">
            <a:off x="4044950" y="5029200"/>
            <a:ext cx="1403350" cy="533400"/>
          </a:xfrm>
          <a:prstGeom prst="line">
            <a:avLst/>
          </a:prstGeom>
          <a:noFill/>
          <a:ln w="38100">
            <a:solidFill>
              <a:schemeClr val="accent2"/>
            </a:solidFill>
            <a:round/>
            <a:headEnd/>
            <a:tailEnd type="triangle" w="med" len="med"/>
          </a:ln>
          <a:effectLst/>
        </p:spPr>
        <p:txBody>
          <a:bodyPr/>
          <a:lstStyle/>
          <a:p>
            <a:endParaRPr lang="it-IT"/>
          </a:p>
        </p:txBody>
      </p:sp>
      <p:sp>
        <p:nvSpPr>
          <p:cNvPr id="9" name="Segnaposto numero diapositiva 8"/>
          <p:cNvSpPr>
            <a:spLocks noGrp="1"/>
          </p:cNvSpPr>
          <p:nvPr>
            <p:ph type="sldNum" sz="quarter" idx="12"/>
          </p:nvPr>
        </p:nvSpPr>
        <p:spPr/>
        <p:txBody>
          <a:bodyPr/>
          <a:lstStyle/>
          <a:p>
            <a:fld id="{6294C92D-0306-4E69-9CD3-20855E849650}" type="slidenum">
              <a:rPr kumimoji="0" lang="en-US" smtClean="0"/>
              <a:pPr/>
              <a:t>21</a:t>
            </a:fld>
            <a:endParaRPr kumimoji="0"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22" name="Rectangle 6"/>
          <p:cNvSpPr>
            <a:spLocks noChangeArrowheads="1"/>
          </p:cNvSpPr>
          <p:nvPr/>
        </p:nvSpPr>
        <p:spPr bwMode="auto">
          <a:xfrm>
            <a:off x="2063750" y="1066800"/>
            <a:ext cx="5943600" cy="533400"/>
          </a:xfrm>
          <a:prstGeom prst="rect">
            <a:avLst/>
          </a:prstGeom>
          <a:noFill/>
          <a:ln w="12700">
            <a:noFill/>
            <a:miter lim="800000"/>
            <a:headEnd/>
            <a:tailEnd/>
          </a:ln>
          <a:effectLst/>
        </p:spPr>
        <p:txBody>
          <a:bodyPr lIns="90488" tIns="44450" rIns="90488" bIns="44450" anchor="ctr"/>
          <a:lstStyle/>
          <a:p>
            <a:pPr>
              <a:lnSpc>
                <a:spcPct val="90000"/>
              </a:lnSpc>
              <a:spcBef>
                <a:spcPct val="0"/>
              </a:spcBef>
              <a:buClrTx/>
              <a:buSzTx/>
              <a:buFontTx/>
              <a:buNone/>
            </a:pPr>
            <a:r>
              <a:rPr lang="en-US" sz="2800" b="1" dirty="0" err="1"/>
              <a:t>Nathanson</a:t>
            </a:r>
            <a:r>
              <a:rPr lang="en-US" sz="2800" b="1" dirty="0"/>
              <a:t> tables [Nat69] </a:t>
            </a:r>
            <a:endParaRPr lang="en-US" sz="2800" baseline="30000" dirty="0"/>
          </a:p>
        </p:txBody>
      </p:sp>
      <p:sp>
        <p:nvSpPr>
          <p:cNvPr id="700423" name="Rectangle 7"/>
          <p:cNvSpPr>
            <a:spLocks noChangeArrowheads="1"/>
          </p:cNvSpPr>
          <p:nvPr/>
        </p:nvSpPr>
        <p:spPr bwMode="auto">
          <a:xfrm>
            <a:off x="1644654" y="1893888"/>
            <a:ext cx="6808808" cy="3821112"/>
          </a:xfrm>
          <a:prstGeom prst="rect">
            <a:avLst/>
          </a:prstGeom>
          <a:noFill/>
          <a:ln w="12700">
            <a:noFill/>
            <a:miter lim="800000"/>
            <a:headEnd/>
            <a:tailEnd/>
          </a:ln>
          <a:effectLst/>
        </p:spPr>
        <p:txBody>
          <a:bodyPr lIns="90488" tIns="44450" rIns="90488" bIns="44450"/>
          <a:lstStyle/>
          <a:p>
            <a:pPr marL="342900" indent="-342900"/>
            <a:r>
              <a:rPr lang="en-US" sz="2000" dirty="0"/>
              <a:t>The "standard" beginning 1969, updated 1990</a:t>
            </a:r>
          </a:p>
          <a:p>
            <a:pPr marL="342900" indent="-342900"/>
            <a:r>
              <a:rPr lang="en-US" sz="2000" dirty="0"/>
              <a:t>HH and VV POLs; 0.1</a:t>
            </a:r>
            <a:r>
              <a:rPr lang="en-US" sz="2000" dirty="0">
                <a:sym typeface="Symbol" pitchFamily="18" charset="2"/>
              </a:rPr>
              <a:t></a:t>
            </a:r>
            <a:r>
              <a:rPr lang="en-US" sz="2000" baseline="30000" dirty="0"/>
              <a:t>, </a:t>
            </a:r>
            <a:r>
              <a:rPr lang="en-US" sz="2000" dirty="0"/>
              <a:t>0.3</a:t>
            </a:r>
            <a:r>
              <a:rPr lang="en-US" sz="2000" dirty="0">
                <a:sym typeface="Symbol" pitchFamily="18" charset="2"/>
              </a:rPr>
              <a:t></a:t>
            </a:r>
            <a:r>
              <a:rPr lang="en-US" sz="2000" dirty="0"/>
              <a:t>,1</a:t>
            </a:r>
            <a:r>
              <a:rPr lang="en-US" sz="2000" dirty="0">
                <a:sym typeface="Symbol" pitchFamily="18" charset="2"/>
              </a:rPr>
              <a:t></a:t>
            </a:r>
            <a:r>
              <a:rPr lang="en-US" sz="2000" dirty="0"/>
              <a:t>, 3</a:t>
            </a:r>
            <a:r>
              <a:rPr lang="en-US" sz="2000" dirty="0">
                <a:sym typeface="Symbol" pitchFamily="18" charset="2"/>
              </a:rPr>
              <a:t></a:t>
            </a:r>
            <a:r>
              <a:rPr lang="en-US" sz="2000" dirty="0"/>
              <a:t>, 10</a:t>
            </a:r>
            <a:r>
              <a:rPr lang="en-US" sz="2000" dirty="0">
                <a:sym typeface="Symbol" pitchFamily="18" charset="2"/>
              </a:rPr>
              <a:t></a:t>
            </a:r>
            <a:r>
              <a:rPr lang="en-US" sz="2000" dirty="0"/>
              <a:t>, 30</a:t>
            </a:r>
            <a:r>
              <a:rPr lang="en-US" sz="2000" dirty="0">
                <a:sym typeface="Symbol" pitchFamily="18" charset="2"/>
              </a:rPr>
              <a:t></a:t>
            </a:r>
            <a:r>
              <a:rPr lang="en-US" sz="2000" dirty="0"/>
              <a:t>,</a:t>
            </a:r>
            <a:r>
              <a:rPr lang="en-US" sz="2000" baseline="30000" dirty="0"/>
              <a:t> </a:t>
            </a:r>
            <a:r>
              <a:rPr lang="en-US" sz="2000" dirty="0"/>
              <a:t>60</a:t>
            </a:r>
            <a:r>
              <a:rPr lang="en-US" sz="2000" dirty="0">
                <a:sym typeface="Symbol" pitchFamily="18" charset="2"/>
              </a:rPr>
              <a:t></a:t>
            </a:r>
            <a:r>
              <a:rPr lang="en-US" sz="2000" baseline="30000" dirty="0"/>
              <a:t> </a:t>
            </a:r>
            <a:r>
              <a:rPr lang="en-US" sz="2000" dirty="0"/>
              <a:t>grazing </a:t>
            </a:r>
          </a:p>
          <a:p>
            <a:pPr marL="342900" indent="-342900"/>
            <a:r>
              <a:rPr lang="en-US" sz="2000" dirty="0"/>
              <a:t>Many data sources, 60 different experiments</a:t>
            </a:r>
          </a:p>
          <a:p>
            <a:pPr marL="342900" indent="-342900">
              <a:buClr>
                <a:schemeClr val="tx1"/>
              </a:buClr>
            </a:pPr>
            <a:r>
              <a:rPr lang="en-US" sz="2000" dirty="0"/>
              <a:t>UHF to millimeter wavelengths</a:t>
            </a:r>
          </a:p>
          <a:p>
            <a:pPr marL="342900" indent="-342900"/>
            <a:r>
              <a:rPr lang="en-US" sz="2000" dirty="0"/>
              <a:t>Reported by sea state up to state 6</a:t>
            </a:r>
          </a:p>
          <a:p>
            <a:pPr marL="342900" indent="-342900"/>
            <a:r>
              <a:rPr lang="en-US" sz="2000" dirty="0"/>
              <a:t>Averaged without separating by wind or wave direction</a:t>
            </a:r>
          </a:p>
          <a:p>
            <a:pPr marL="342900" indent="-342900"/>
            <a:r>
              <a:rPr lang="en-US" sz="2000" dirty="0"/>
              <a:t>Greatest uncertainties at lower frequencies and &lt; 3</a:t>
            </a:r>
            <a:r>
              <a:rPr lang="en-US" sz="2000" dirty="0">
                <a:sym typeface="Symbol" pitchFamily="18" charset="2"/>
              </a:rPr>
              <a:t></a:t>
            </a:r>
            <a:endParaRPr lang="en-US" sz="2000" dirty="0"/>
          </a:p>
          <a:p>
            <a:pPr marL="342900" indent="-342900"/>
            <a:r>
              <a:rPr lang="en-US" sz="2000" dirty="0"/>
              <a:t>Reported RCS generally larger than typical because</a:t>
            </a:r>
          </a:p>
          <a:p>
            <a:pPr marL="342900" indent="-342900">
              <a:buFont typeface="Wingdings" pitchFamily="2" charset="2"/>
              <a:buNone/>
            </a:pPr>
            <a:r>
              <a:rPr lang="en-US" sz="2000" dirty="0"/>
              <a:t>    (a) experimenters tend to report strongest clutter and</a:t>
            </a:r>
          </a:p>
          <a:p>
            <a:pPr marL="342900" indent="-342900">
              <a:buFont typeface="Wingdings" pitchFamily="2" charset="2"/>
              <a:buNone/>
            </a:pPr>
            <a:r>
              <a:rPr lang="en-US" sz="2000" dirty="0"/>
              <a:t>    (b) over-water ducting enhances apparent RCS</a:t>
            </a:r>
          </a:p>
          <a:p>
            <a:pPr marL="342900" indent="-342900">
              <a:buFont typeface="Wingdings" pitchFamily="2" charset="2"/>
              <a:buNone/>
            </a:pPr>
            <a:endParaRPr lang="en-US" sz="2000" dirty="0">
              <a:latin typeface="Comic Sans MS" pitchFamily="66" charset="0"/>
            </a:endParaRPr>
          </a:p>
        </p:txBody>
      </p:sp>
      <p:sp>
        <p:nvSpPr>
          <p:cNvPr id="700427" name="Rectangle 11"/>
          <p:cNvSpPr>
            <a:spLocks noChangeArrowheads="1"/>
          </p:cNvSpPr>
          <p:nvPr/>
        </p:nvSpPr>
        <p:spPr bwMode="auto">
          <a:xfrm>
            <a:off x="1238250" y="5957888"/>
            <a:ext cx="7512050" cy="366712"/>
          </a:xfrm>
          <a:prstGeom prst="rect">
            <a:avLst/>
          </a:prstGeom>
          <a:noFill/>
          <a:ln w="9525" algn="ctr">
            <a:noFill/>
            <a:miter lim="800000"/>
            <a:headEnd/>
            <a:tailEnd/>
          </a:ln>
          <a:effectLst/>
        </p:spPr>
        <p:txBody>
          <a:bodyPr anchor="ctr">
            <a:spAutoFit/>
          </a:bodyPr>
          <a:lstStyle/>
          <a:p>
            <a:pPr>
              <a:spcBef>
                <a:spcPct val="0"/>
              </a:spcBef>
              <a:buClrTx/>
              <a:buSzTx/>
              <a:buFontTx/>
              <a:buNone/>
            </a:pPr>
            <a:r>
              <a:rPr lang="en-US" dirty="0">
                <a:solidFill>
                  <a:srgbClr val="000000"/>
                </a:solidFill>
                <a:cs typeface="Times New Roman" pitchFamily="18" charset="0"/>
              </a:rPr>
              <a:t>[Nat69]  F.E. </a:t>
            </a:r>
            <a:r>
              <a:rPr lang="en-US" dirty="0" err="1">
                <a:solidFill>
                  <a:srgbClr val="000000"/>
                </a:solidFill>
                <a:cs typeface="Times New Roman" pitchFamily="18" charset="0"/>
              </a:rPr>
              <a:t>Nathanson</a:t>
            </a:r>
            <a:r>
              <a:rPr lang="en-US" dirty="0">
                <a:solidFill>
                  <a:srgbClr val="000000"/>
                </a:solidFill>
                <a:cs typeface="Times New Roman" pitchFamily="18" charset="0"/>
              </a:rPr>
              <a:t>, </a:t>
            </a:r>
            <a:r>
              <a:rPr lang="en-US" i="1" dirty="0">
                <a:solidFill>
                  <a:srgbClr val="000000"/>
                </a:solidFill>
                <a:cs typeface="Times New Roman" pitchFamily="18" charset="0"/>
              </a:rPr>
              <a:t>Radar Design Principles</a:t>
            </a:r>
            <a:r>
              <a:rPr lang="en-US" dirty="0">
                <a:solidFill>
                  <a:srgbClr val="000000"/>
                </a:solidFill>
                <a:cs typeface="Times New Roman" pitchFamily="18" charset="0"/>
              </a:rPr>
              <a:t>, McGraw Hill, 1969</a:t>
            </a:r>
            <a:r>
              <a:rPr lang="it-IT" sz="1800" dirty="0"/>
              <a:t> </a:t>
            </a:r>
          </a:p>
        </p:txBody>
      </p:sp>
      <p:sp>
        <p:nvSpPr>
          <p:cNvPr id="6" name="Rectangle 4"/>
          <p:cNvSpPr>
            <a:spLocks noChangeArrowheads="1"/>
          </p:cNvSpPr>
          <p:nvPr/>
        </p:nvSpPr>
        <p:spPr bwMode="auto">
          <a:xfrm>
            <a:off x="2457462" y="252394"/>
            <a:ext cx="7067570" cy="533400"/>
          </a:xfrm>
          <a:prstGeom prst="rect">
            <a:avLst/>
          </a:prstGeom>
          <a:noFill/>
          <a:ln w="9525">
            <a:noFill/>
            <a:miter lim="800000"/>
            <a:headEnd/>
            <a:tailEnd/>
          </a:ln>
          <a:effectLst/>
        </p:spPr>
        <p:txBody>
          <a:bodyPr anchor="ctr"/>
          <a:lstStyle/>
          <a:p>
            <a:pPr>
              <a:spcBef>
                <a:spcPct val="0"/>
              </a:spcBef>
            </a:pPr>
            <a:r>
              <a:rPr lang="en-US" alt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Empirical model for sea clutter </a:t>
            </a:r>
            <a:r>
              <a:rPr lang="en-US" alt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sym typeface="Symbol" pitchFamily="18" charset="2"/>
              </a:rPr>
              <a:t></a:t>
            </a:r>
            <a:r>
              <a:rPr lang="en-US" altLang="en-US" sz="3200" b="1" baseline="30000"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sym typeface="Symbol" pitchFamily="18" charset="2"/>
              </a:rPr>
              <a:t>0</a:t>
            </a:r>
            <a:endParaRPr lang="en-US" altLang="en-US" sz="3200" b="1" baseline="30000"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endParaRPr>
          </a:p>
        </p:txBody>
      </p:sp>
      <p:sp>
        <p:nvSpPr>
          <p:cNvPr id="7" name="Segnaposto numero diapositiva 6"/>
          <p:cNvSpPr>
            <a:spLocks noGrp="1"/>
          </p:cNvSpPr>
          <p:nvPr>
            <p:ph type="sldNum" sz="quarter" idx="12"/>
          </p:nvPr>
        </p:nvSpPr>
        <p:spPr/>
        <p:txBody>
          <a:bodyPr/>
          <a:lstStyle/>
          <a:p>
            <a:fld id="{6294C92D-0306-4E69-9CD3-20855E849650}" type="slidenum">
              <a:rPr kumimoji="0" lang="en-US" smtClean="0"/>
              <a:pPr/>
              <a:t>22</a:t>
            </a:fld>
            <a:endParaRPr kumimoji="0"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4" name="Rectangle 4"/>
          <p:cNvSpPr>
            <a:spLocks noChangeArrowheads="1"/>
          </p:cNvSpPr>
          <p:nvPr/>
        </p:nvSpPr>
        <p:spPr bwMode="auto">
          <a:xfrm>
            <a:off x="2457462" y="252394"/>
            <a:ext cx="7067570" cy="533400"/>
          </a:xfrm>
          <a:prstGeom prst="rect">
            <a:avLst/>
          </a:prstGeom>
          <a:noFill/>
          <a:ln w="9525">
            <a:noFill/>
            <a:miter lim="800000"/>
            <a:headEnd/>
            <a:tailEnd/>
          </a:ln>
          <a:effectLst/>
        </p:spPr>
        <p:txBody>
          <a:bodyPr anchor="ctr"/>
          <a:lstStyle/>
          <a:p>
            <a:pPr>
              <a:spcBef>
                <a:spcPct val="0"/>
              </a:spcBef>
            </a:pPr>
            <a:r>
              <a:rPr lang="en-US" alt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Empirical model for sea clutter </a:t>
            </a:r>
            <a:r>
              <a:rPr lang="en-US" alt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sym typeface="Symbol" pitchFamily="18" charset="2"/>
              </a:rPr>
              <a:t></a:t>
            </a:r>
            <a:r>
              <a:rPr lang="en-US" altLang="en-US" sz="3200" b="1" baseline="30000"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sym typeface="Symbol" pitchFamily="18" charset="2"/>
              </a:rPr>
              <a:t>0</a:t>
            </a:r>
            <a:endParaRPr lang="en-US" altLang="en-US" sz="3200" b="1" baseline="30000"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endParaRPr>
          </a:p>
        </p:txBody>
      </p:sp>
      <p:sp>
        <p:nvSpPr>
          <p:cNvPr id="701445" name="Rectangle 5"/>
          <p:cNvSpPr>
            <a:spLocks noChangeArrowheads="1"/>
          </p:cNvSpPr>
          <p:nvPr/>
        </p:nvSpPr>
        <p:spPr bwMode="auto">
          <a:xfrm>
            <a:off x="3509968" y="1066800"/>
            <a:ext cx="3657610" cy="762000"/>
          </a:xfrm>
          <a:prstGeom prst="rect">
            <a:avLst/>
          </a:prstGeom>
          <a:noFill/>
          <a:ln w="12700">
            <a:noFill/>
            <a:miter lim="800000"/>
            <a:headEnd/>
            <a:tailEnd/>
          </a:ln>
          <a:effectLst/>
        </p:spPr>
        <p:txBody>
          <a:bodyPr lIns="90488" tIns="44450" rIns="90488" bIns="44450" anchor="ctr"/>
          <a:lstStyle/>
          <a:p>
            <a:pPr>
              <a:spcBef>
                <a:spcPct val="0"/>
              </a:spcBef>
              <a:buClrTx/>
              <a:buSzTx/>
              <a:buFontTx/>
              <a:buNone/>
            </a:pPr>
            <a:r>
              <a:rPr lang="en-US" sz="2800" b="1" dirty="0"/>
              <a:t>GIT model [Hor78]</a:t>
            </a:r>
          </a:p>
        </p:txBody>
      </p:sp>
      <p:sp>
        <p:nvSpPr>
          <p:cNvPr id="701446" name="Rectangle 6"/>
          <p:cNvSpPr>
            <a:spLocks noChangeArrowheads="1"/>
          </p:cNvSpPr>
          <p:nvPr/>
        </p:nvSpPr>
        <p:spPr bwMode="auto">
          <a:xfrm>
            <a:off x="1166786" y="2057400"/>
            <a:ext cx="8315352" cy="3371864"/>
          </a:xfrm>
          <a:prstGeom prst="rect">
            <a:avLst/>
          </a:prstGeom>
          <a:noFill/>
          <a:ln w="12700">
            <a:noFill/>
            <a:miter lim="800000"/>
            <a:headEnd/>
            <a:tailEnd/>
          </a:ln>
          <a:effectLst/>
        </p:spPr>
        <p:txBody>
          <a:bodyPr lIns="90488" tIns="44450" rIns="90488" bIns="44450"/>
          <a:lstStyle/>
          <a:p>
            <a:pPr marL="342900" indent="-342900">
              <a:lnSpc>
                <a:spcPct val="90000"/>
              </a:lnSpc>
            </a:pPr>
            <a:r>
              <a:rPr lang="en-US" sz="2000" dirty="0" smtClean="0"/>
              <a:t>    Variables</a:t>
            </a:r>
            <a:r>
              <a:rPr lang="en-US" sz="2000" dirty="0"/>
              <a:t>: radar wavelength, grazing angle, wind speed, wind direction from antenna </a:t>
            </a:r>
            <a:r>
              <a:rPr lang="en-US" sz="2000" dirty="0" err="1"/>
              <a:t>boresight</a:t>
            </a:r>
            <a:r>
              <a:rPr lang="en-US" sz="2000" dirty="0"/>
              <a:t>, wave height</a:t>
            </a:r>
          </a:p>
          <a:p>
            <a:pPr marL="342900" indent="-342900">
              <a:lnSpc>
                <a:spcPct val="90000"/>
              </a:lnSpc>
            </a:pPr>
            <a:r>
              <a:rPr lang="en-US" sz="2000" dirty="0" smtClean="0"/>
              <a:t>     Employs </a:t>
            </a:r>
            <a:r>
              <a:rPr lang="en-US" sz="2000" dirty="0"/>
              <a:t>separate equations: for HH and  VV polarization, and for 1 to 10 GHz and 10 to 100 GHz</a:t>
            </a:r>
          </a:p>
          <a:p>
            <a:pPr marL="342900" indent="-342900">
              <a:lnSpc>
                <a:spcPct val="90000"/>
              </a:lnSpc>
            </a:pPr>
            <a:r>
              <a:rPr lang="en-US" sz="2000" dirty="0" smtClean="0"/>
              <a:t>     The </a:t>
            </a:r>
            <a:r>
              <a:rPr lang="en-US" sz="2000" dirty="0"/>
              <a:t>1-10 GHz model based on data available for grazing angles of 0.1 to 10</a:t>
            </a:r>
            <a:r>
              <a:rPr lang="en-US" sz="2000" baseline="30000" dirty="0"/>
              <a:t>o</a:t>
            </a:r>
            <a:r>
              <a:rPr lang="en-US" sz="2000" dirty="0"/>
              <a:t> and average wave heights up to 4 m (corresponds to significant wave heights of 6.3 m)</a:t>
            </a:r>
          </a:p>
          <a:p>
            <a:pPr marL="342900" indent="-342900">
              <a:lnSpc>
                <a:spcPct val="90000"/>
              </a:lnSpc>
            </a:pPr>
            <a:r>
              <a:rPr lang="en-US" sz="2000" dirty="0" smtClean="0"/>
              <a:t>     Few </a:t>
            </a:r>
            <a:r>
              <a:rPr lang="en-US" sz="2000" dirty="0"/>
              <a:t>liable </a:t>
            </a:r>
            <a:r>
              <a:rPr lang="en-US" sz="2000" dirty="0">
                <a:sym typeface="Symbol" pitchFamily="18" charset="2"/>
              </a:rPr>
              <a:t></a:t>
            </a:r>
            <a:r>
              <a:rPr lang="en-US" sz="2000" baseline="30000" dirty="0">
                <a:solidFill>
                  <a:schemeClr val="tx2"/>
                </a:solidFill>
              </a:rPr>
              <a:t>o</a:t>
            </a:r>
            <a:r>
              <a:rPr lang="en-US" sz="2000" dirty="0">
                <a:solidFill>
                  <a:schemeClr val="tx2"/>
                </a:solidFill>
              </a:rPr>
              <a:t>F</a:t>
            </a:r>
            <a:r>
              <a:rPr lang="en-US" sz="2000" baseline="30000" dirty="0">
                <a:solidFill>
                  <a:schemeClr val="tx2"/>
                </a:solidFill>
              </a:rPr>
              <a:t>4 </a:t>
            </a:r>
            <a:r>
              <a:rPr lang="en-US" sz="2000" dirty="0"/>
              <a:t>data available at 3</a:t>
            </a:r>
            <a:r>
              <a:rPr lang="en-US" sz="2000" baseline="30000" dirty="0"/>
              <a:t>o</a:t>
            </a:r>
            <a:r>
              <a:rPr lang="en-US" sz="2000" dirty="0"/>
              <a:t> grazing and below,</a:t>
            </a:r>
          </a:p>
          <a:p>
            <a:pPr marL="342900" indent="-342900">
              <a:lnSpc>
                <a:spcPct val="90000"/>
              </a:lnSpc>
              <a:buFont typeface="Wingdings" pitchFamily="2" charset="2"/>
              <a:buNone/>
            </a:pPr>
            <a:r>
              <a:rPr lang="en-US" sz="2000" dirty="0"/>
              <a:t>	and for dependencies on wind and wave directions </a:t>
            </a:r>
          </a:p>
          <a:p>
            <a:pPr marL="342900" indent="-342900">
              <a:lnSpc>
                <a:spcPct val="90000"/>
              </a:lnSpc>
            </a:pPr>
            <a:r>
              <a:rPr lang="en-US" sz="2000" dirty="0" smtClean="0"/>
              <a:t>     Graphs </a:t>
            </a:r>
            <a:r>
              <a:rPr lang="en-US" sz="2000" dirty="0"/>
              <a:t>from the model appear to give “best guesses” of </a:t>
            </a:r>
            <a:r>
              <a:rPr lang="en-US" sz="2000" dirty="0">
                <a:sym typeface="Symbol" pitchFamily="18" charset="2"/>
              </a:rPr>
              <a:t></a:t>
            </a:r>
            <a:r>
              <a:rPr lang="en-US" sz="2000" baseline="30000" dirty="0">
                <a:solidFill>
                  <a:schemeClr val="tx2"/>
                </a:solidFill>
              </a:rPr>
              <a:t>o</a:t>
            </a:r>
            <a:r>
              <a:rPr lang="en-US" sz="2000" dirty="0">
                <a:solidFill>
                  <a:schemeClr val="tx2"/>
                </a:solidFill>
              </a:rPr>
              <a:t>F</a:t>
            </a:r>
            <a:r>
              <a:rPr lang="en-US" sz="2000" baseline="30000" dirty="0">
                <a:solidFill>
                  <a:schemeClr val="tx2"/>
                </a:solidFill>
              </a:rPr>
              <a:t>4</a:t>
            </a:r>
            <a:r>
              <a:rPr lang="en-US" sz="2000" dirty="0"/>
              <a:t> versus grazing angles less than 10</a:t>
            </a:r>
            <a:r>
              <a:rPr lang="en-US" sz="2000" baseline="30000" dirty="0"/>
              <a:t>o</a:t>
            </a:r>
            <a:endParaRPr lang="en-US" sz="2000" dirty="0"/>
          </a:p>
        </p:txBody>
      </p:sp>
      <p:sp>
        <p:nvSpPr>
          <p:cNvPr id="701448" name="Rectangle 8"/>
          <p:cNvSpPr>
            <a:spLocks noChangeArrowheads="1"/>
          </p:cNvSpPr>
          <p:nvPr/>
        </p:nvSpPr>
        <p:spPr bwMode="auto">
          <a:xfrm>
            <a:off x="1423994" y="5715016"/>
            <a:ext cx="8101038" cy="646331"/>
          </a:xfrm>
          <a:prstGeom prst="rect">
            <a:avLst/>
          </a:prstGeom>
          <a:noFill/>
          <a:ln w="9525" algn="ctr">
            <a:noFill/>
            <a:miter lim="800000"/>
            <a:headEnd/>
            <a:tailEnd/>
          </a:ln>
          <a:effectLst/>
        </p:spPr>
        <p:txBody>
          <a:bodyPr wrap="square" anchor="ctr">
            <a:spAutoFit/>
          </a:bodyPr>
          <a:lstStyle/>
          <a:p>
            <a:pPr>
              <a:spcBef>
                <a:spcPct val="0"/>
              </a:spcBef>
              <a:buClrTx/>
              <a:buSzTx/>
              <a:buFontTx/>
              <a:buNone/>
            </a:pPr>
            <a:r>
              <a:rPr lang="en-US" dirty="0">
                <a:solidFill>
                  <a:srgbClr val="000000"/>
                </a:solidFill>
                <a:cs typeface="Times New Roman" pitchFamily="18" charset="0"/>
              </a:rPr>
              <a:t>[Hor78] M.M. Horst, F.B. Dyer, M.T. </a:t>
            </a:r>
            <a:r>
              <a:rPr lang="en-US" dirty="0" err="1">
                <a:solidFill>
                  <a:srgbClr val="000000"/>
                </a:solidFill>
                <a:cs typeface="Times New Roman" pitchFamily="18" charset="0"/>
              </a:rPr>
              <a:t>Tuley</a:t>
            </a:r>
            <a:r>
              <a:rPr lang="en-US" dirty="0">
                <a:solidFill>
                  <a:srgbClr val="000000"/>
                </a:solidFill>
                <a:cs typeface="Times New Roman" pitchFamily="18" charset="0"/>
              </a:rPr>
              <a:t>, “Radar Sea Clutter Model”, </a:t>
            </a:r>
            <a:r>
              <a:rPr lang="en-US" i="1" dirty="0">
                <a:solidFill>
                  <a:srgbClr val="000000"/>
                </a:solidFill>
                <a:cs typeface="Times New Roman" pitchFamily="18" charset="0"/>
              </a:rPr>
              <a:t>IEEE International </a:t>
            </a:r>
            <a:r>
              <a:rPr lang="en-US" i="1" dirty="0" smtClean="0">
                <a:solidFill>
                  <a:srgbClr val="000000"/>
                </a:solidFill>
                <a:cs typeface="Times New Roman" pitchFamily="18" charset="0"/>
              </a:rPr>
              <a:t> </a:t>
            </a:r>
            <a:r>
              <a:rPr lang="en-US" i="1" dirty="0">
                <a:solidFill>
                  <a:srgbClr val="000000"/>
                </a:solidFill>
                <a:cs typeface="Times New Roman" pitchFamily="18" charset="0"/>
              </a:rPr>
              <a:t>Conf. Antennas and Propagation</a:t>
            </a:r>
            <a:r>
              <a:rPr lang="en-US" dirty="0">
                <a:solidFill>
                  <a:srgbClr val="000000"/>
                </a:solidFill>
                <a:cs typeface="Times New Roman" pitchFamily="18" charset="0"/>
              </a:rPr>
              <a:t>, Nov. 1978, pp 6-10.</a:t>
            </a:r>
            <a:r>
              <a:rPr lang="it-IT" dirty="0"/>
              <a:t> </a:t>
            </a:r>
          </a:p>
        </p:txBody>
      </p:sp>
      <p:sp>
        <p:nvSpPr>
          <p:cNvPr id="7" name="Segnaposto numero diapositiva 6"/>
          <p:cNvSpPr>
            <a:spLocks noGrp="1"/>
          </p:cNvSpPr>
          <p:nvPr>
            <p:ph type="sldNum" sz="quarter" idx="12"/>
          </p:nvPr>
        </p:nvSpPr>
        <p:spPr/>
        <p:txBody>
          <a:bodyPr/>
          <a:lstStyle/>
          <a:p>
            <a:fld id="{6294C92D-0306-4E69-9CD3-20855E849650}" type="slidenum">
              <a:rPr kumimoji="0" lang="en-US" smtClean="0"/>
              <a:pPr/>
              <a:t>23</a:t>
            </a:fld>
            <a:endParaRPr kumimoji="0"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8" name="Rectangle 4"/>
          <p:cNvSpPr>
            <a:spLocks noChangeArrowheads="1"/>
          </p:cNvSpPr>
          <p:nvPr/>
        </p:nvSpPr>
        <p:spPr bwMode="auto">
          <a:xfrm>
            <a:off x="2024042" y="1247764"/>
            <a:ext cx="7264400" cy="609600"/>
          </a:xfrm>
          <a:prstGeom prst="rect">
            <a:avLst/>
          </a:prstGeom>
          <a:noFill/>
          <a:ln w="12700">
            <a:noFill/>
            <a:miter lim="800000"/>
            <a:headEnd/>
            <a:tailEnd/>
          </a:ln>
          <a:effectLst/>
        </p:spPr>
        <p:txBody>
          <a:bodyPr lIns="90488" tIns="44450" rIns="90488" bIns="44450" anchor="ctr"/>
          <a:lstStyle/>
          <a:p>
            <a:pPr>
              <a:spcBef>
                <a:spcPct val="0"/>
              </a:spcBef>
              <a:buClrTx/>
              <a:buSzTx/>
              <a:buFontTx/>
              <a:buNone/>
            </a:pPr>
            <a:r>
              <a:rPr lang="en-US" sz="2800" b="1" dirty="0"/>
              <a:t>GIT model: Wind speed dependence</a:t>
            </a:r>
          </a:p>
        </p:txBody>
      </p:sp>
      <p:sp>
        <p:nvSpPr>
          <p:cNvPr id="702469" name="Rectangle 5"/>
          <p:cNvSpPr>
            <a:spLocks noChangeArrowheads="1"/>
          </p:cNvSpPr>
          <p:nvPr/>
        </p:nvSpPr>
        <p:spPr bwMode="auto">
          <a:xfrm>
            <a:off x="5468970" y="2714620"/>
            <a:ext cx="4127500" cy="2949586"/>
          </a:xfrm>
          <a:prstGeom prst="rect">
            <a:avLst/>
          </a:prstGeom>
          <a:noFill/>
          <a:ln w="12700">
            <a:noFill/>
            <a:miter lim="800000"/>
            <a:headEnd/>
            <a:tailEnd/>
          </a:ln>
          <a:effectLst/>
        </p:spPr>
        <p:txBody>
          <a:bodyPr lIns="90488" tIns="44450" rIns="90488" bIns="44450"/>
          <a:lstStyle/>
          <a:p>
            <a:pPr marL="342900" indent="-342900"/>
            <a:r>
              <a:rPr lang="en-US" sz="2000" dirty="0"/>
              <a:t>HH POL, 10 GHz</a:t>
            </a:r>
          </a:p>
          <a:p>
            <a:pPr marL="342900" indent="-342900"/>
            <a:r>
              <a:rPr lang="en-US" sz="2000" dirty="0"/>
              <a:t>Cross-wave direction,</a:t>
            </a:r>
          </a:p>
          <a:p>
            <a:pPr marL="342900" indent="-342900">
              <a:buFont typeface="Wingdings" pitchFamily="2" charset="2"/>
              <a:buNone/>
            </a:pPr>
            <a:r>
              <a:rPr lang="en-US" sz="2000" dirty="0"/>
              <a:t>    2 m </a:t>
            </a:r>
            <a:r>
              <a:rPr lang="en-US" sz="2000" dirty="0" err="1"/>
              <a:t>signif</a:t>
            </a:r>
            <a:r>
              <a:rPr lang="en-US" sz="2000" dirty="0"/>
              <a:t>. wave height, winds 3, 5, 10, 20 m/s</a:t>
            </a:r>
          </a:p>
          <a:p>
            <a:pPr marL="342900" indent="-342900"/>
            <a:endParaRPr lang="en-US" sz="2000" dirty="0">
              <a:solidFill>
                <a:schemeClr val="tx2"/>
              </a:solidFill>
            </a:endParaRPr>
          </a:p>
          <a:p>
            <a:pPr marL="342900" indent="-342900"/>
            <a:r>
              <a:rPr lang="en-US" sz="2000" dirty="0">
                <a:solidFill>
                  <a:schemeClr val="tx2"/>
                </a:solidFill>
                <a:sym typeface="Symbol" pitchFamily="18" charset="2"/>
              </a:rPr>
              <a:t></a:t>
            </a:r>
            <a:r>
              <a:rPr lang="en-US" sz="2000" baseline="30000" dirty="0">
                <a:solidFill>
                  <a:schemeClr val="tx2"/>
                </a:solidFill>
              </a:rPr>
              <a:t>o</a:t>
            </a:r>
            <a:r>
              <a:rPr lang="en-US" sz="2000" dirty="0">
                <a:solidFill>
                  <a:schemeClr val="tx2"/>
                </a:solidFill>
              </a:rPr>
              <a:t>F</a:t>
            </a:r>
            <a:r>
              <a:rPr lang="en-US" sz="2000" baseline="30000" dirty="0">
                <a:solidFill>
                  <a:schemeClr val="tx2"/>
                </a:solidFill>
              </a:rPr>
              <a:t>4</a:t>
            </a:r>
            <a:r>
              <a:rPr lang="en-US" sz="2000" dirty="0"/>
              <a:t> increases with wind </a:t>
            </a:r>
            <a:r>
              <a:rPr lang="en-US" sz="2000" dirty="0" smtClean="0"/>
              <a:t>speed </a:t>
            </a:r>
            <a:endParaRPr lang="en-US" sz="2000" dirty="0"/>
          </a:p>
          <a:p>
            <a:pPr marL="342900" indent="-342900"/>
            <a:r>
              <a:rPr lang="en-US" sz="2000" dirty="0"/>
              <a:t>Critical angle unchanged, because wave height assumed fixed.</a:t>
            </a:r>
          </a:p>
        </p:txBody>
      </p:sp>
      <p:graphicFrame>
        <p:nvGraphicFramePr>
          <p:cNvPr id="702470" name="Object 6">
            <a:hlinkClick r:id="" action="ppaction://ole?verb=0"/>
          </p:cNvPr>
          <p:cNvGraphicFramePr>
            <a:graphicFrameLocks/>
          </p:cNvGraphicFramePr>
          <p:nvPr/>
        </p:nvGraphicFramePr>
        <p:xfrm>
          <a:off x="626004" y="2357430"/>
          <a:ext cx="4326996" cy="3500462"/>
        </p:xfrm>
        <a:graphic>
          <a:graphicData uri="http://schemas.openxmlformats.org/presentationml/2006/ole">
            <p:oleObj spid="_x0000_s252930" r:id="rId3" imgW="3992400" imgH="3235320" progId="">
              <p:embed/>
            </p:oleObj>
          </a:graphicData>
        </a:graphic>
      </p:graphicFrame>
      <p:sp>
        <p:nvSpPr>
          <p:cNvPr id="6" name="Rectangle 4"/>
          <p:cNvSpPr>
            <a:spLocks noChangeArrowheads="1"/>
          </p:cNvSpPr>
          <p:nvPr/>
        </p:nvSpPr>
        <p:spPr bwMode="auto">
          <a:xfrm>
            <a:off x="2457462" y="252394"/>
            <a:ext cx="7067570" cy="533400"/>
          </a:xfrm>
          <a:prstGeom prst="rect">
            <a:avLst/>
          </a:prstGeom>
          <a:noFill/>
          <a:ln w="9525">
            <a:noFill/>
            <a:miter lim="800000"/>
            <a:headEnd/>
            <a:tailEnd/>
          </a:ln>
          <a:effectLst/>
        </p:spPr>
        <p:txBody>
          <a:bodyPr anchor="ctr"/>
          <a:lstStyle/>
          <a:p>
            <a:pPr>
              <a:spcBef>
                <a:spcPct val="0"/>
              </a:spcBef>
            </a:pPr>
            <a:r>
              <a:rPr lang="en-US" alt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Empirical model for sea clutter </a:t>
            </a:r>
            <a:r>
              <a:rPr lang="en-US" alt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sym typeface="Symbol" pitchFamily="18" charset="2"/>
              </a:rPr>
              <a:t></a:t>
            </a:r>
            <a:r>
              <a:rPr lang="en-US" altLang="en-US" sz="3200" b="1" baseline="30000"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sym typeface="Symbol" pitchFamily="18" charset="2"/>
              </a:rPr>
              <a:t>0</a:t>
            </a:r>
            <a:endParaRPr lang="en-US" altLang="en-US" sz="3200" b="1" baseline="30000"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endParaRPr>
          </a:p>
        </p:txBody>
      </p:sp>
      <p:sp>
        <p:nvSpPr>
          <p:cNvPr id="7" name="Segnaposto numero diapositiva 6"/>
          <p:cNvSpPr>
            <a:spLocks noGrp="1"/>
          </p:cNvSpPr>
          <p:nvPr>
            <p:ph type="sldNum" sz="quarter" idx="12"/>
          </p:nvPr>
        </p:nvSpPr>
        <p:spPr/>
        <p:txBody>
          <a:bodyPr/>
          <a:lstStyle/>
          <a:p>
            <a:fld id="{6294C92D-0306-4E69-9CD3-20855E849650}" type="slidenum">
              <a:rPr kumimoji="0" lang="en-US" smtClean="0"/>
              <a:pPr/>
              <a:t>24</a:t>
            </a:fld>
            <a:endParaRPr kumimoji="0"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3" name="Rectangle 5"/>
          <p:cNvSpPr>
            <a:spLocks noChangeArrowheads="1"/>
          </p:cNvSpPr>
          <p:nvPr/>
        </p:nvSpPr>
        <p:spPr bwMode="auto">
          <a:xfrm>
            <a:off x="857282" y="1066800"/>
            <a:ext cx="8667750" cy="609600"/>
          </a:xfrm>
          <a:prstGeom prst="rect">
            <a:avLst/>
          </a:prstGeom>
          <a:noFill/>
          <a:ln w="12700">
            <a:noFill/>
            <a:miter lim="800000"/>
            <a:headEnd/>
            <a:tailEnd/>
          </a:ln>
          <a:effectLst/>
        </p:spPr>
        <p:txBody>
          <a:bodyPr lIns="90488" tIns="44450" rIns="90488" bIns="44450" anchor="ctr"/>
          <a:lstStyle/>
          <a:p>
            <a:pPr algn="ctr">
              <a:spcBef>
                <a:spcPct val="0"/>
              </a:spcBef>
              <a:buClrTx/>
              <a:buSzTx/>
              <a:buFontTx/>
              <a:buNone/>
            </a:pPr>
            <a:r>
              <a:rPr lang="en-US" sz="2800" b="1" dirty="0"/>
              <a:t>GIT model: Dependence on significant wave height h</a:t>
            </a:r>
            <a:r>
              <a:rPr lang="en-US" sz="2800" b="1" baseline="-25000" dirty="0"/>
              <a:t>1/3</a:t>
            </a:r>
            <a:r>
              <a:rPr lang="en-US" sz="2400" b="1" baseline="30000" dirty="0"/>
              <a:t> </a:t>
            </a:r>
          </a:p>
        </p:txBody>
      </p:sp>
      <p:sp>
        <p:nvSpPr>
          <p:cNvPr id="703494" name="Rectangle 6"/>
          <p:cNvSpPr>
            <a:spLocks noChangeArrowheads="1"/>
          </p:cNvSpPr>
          <p:nvPr/>
        </p:nvSpPr>
        <p:spPr bwMode="auto">
          <a:xfrm>
            <a:off x="5381628" y="2500306"/>
            <a:ext cx="4232274" cy="3571900"/>
          </a:xfrm>
          <a:prstGeom prst="rect">
            <a:avLst/>
          </a:prstGeom>
          <a:noFill/>
          <a:ln w="12700">
            <a:noFill/>
            <a:miter lim="800000"/>
            <a:headEnd/>
            <a:tailEnd/>
          </a:ln>
          <a:effectLst/>
        </p:spPr>
        <p:txBody>
          <a:bodyPr lIns="90488" tIns="44450" rIns="90488" bIns="44450"/>
          <a:lstStyle/>
          <a:p>
            <a:pPr marL="342900" indent="-342900"/>
            <a:r>
              <a:rPr lang="en-US" sz="2000" dirty="0"/>
              <a:t>HH POL, 10 GHz</a:t>
            </a:r>
          </a:p>
          <a:p>
            <a:pPr marL="342900" indent="-342900"/>
            <a:r>
              <a:rPr lang="en-US" sz="2000" dirty="0"/>
              <a:t>Cross-wave direction, </a:t>
            </a:r>
          </a:p>
          <a:p>
            <a:pPr marL="342900" indent="-342900">
              <a:buFont typeface="Wingdings" pitchFamily="2" charset="2"/>
              <a:buNone/>
            </a:pPr>
            <a:r>
              <a:rPr lang="en-US" sz="2000" dirty="0"/>
              <a:t>    10 m/s wind speed,</a:t>
            </a:r>
          </a:p>
          <a:p>
            <a:pPr marL="342900" indent="-342900">
              <a:buFont typeface="Wingdings" pitchFamily="2" charset="2"/>
              <a:buNone/>
            </a:pPr>
            <a:r>
              <a:rPr lang="en-US" sz="2000" dirty="0"/>
              <a:t>     h1/3 = 0.5, 2, and 6 m</a:t>
            </a:r>
          </a:p>
          <a:p>
            <a:pPr marL="342900" indent="-342900">
              <a:buFont typeface="Wingdings" pitchFamily="2" charset="2"/>
              <a:buNone/>
            </a:pPr>
            <a:endParaRPr lang="en-US" sz="2000" dirty="0"/>
          </a:p>
          <a:p>
            <a:pPr marL="342900" indent="-342900"/>
            <a:r>
              <a:rPr lang="en-US" sz="2000" dirty="0"/>
              <a:t>In plateau region, </a:t>
            </a:r>
            <a:r>
              <a:rPr lang="en-US" sz="2000" dirty="0">
                <a:solidFill>
                  <a:schemeClr val="tx2"/>
                </a:solidFill>
                <a:sym typeface="Symbol" pitchFamily="18" charset="2"/>
              </a:rPr>
              <a:t></a:t>
            </a:r>
            <a:r>
              <a:rPr lang="en-US" sz="2000" baseline="30000" dirty="0">
                <a:solidFill>
                  <a:schemeClr val="tx2"/>
                </a:solidFill>
              </a:rPr>
              <a:t>o</a:t>
            </a:r>
            <a:r>
              <a:rPr lang="en-US" sz="2000" dirty="0">
                <a:solidFill>
                  <a:schemeClr val="tx2"/>
                </a:solidFill>
              </a:rPr>
              <a:t>F</a:t>
            </a:r>
            <a:r>
              <a:rPr lang="en-US" sz="2000" baseline="30000" dirty="0">
                <a:solidFill>
                  <a:schemeClr val="tx2"/>
                </a:solidFill>
              </a:rPr>
              <a:t>4</a:t>
            </a:r>
            <a:r>
              <a:rPr lang="en-US" sz="2000" dirty="0"/>
              <a:t> is independent of h</a:t>
            </a:r>
            <a:r>
              <a:rPr lang="en-US" sz="2000" baseline="-25000" dirty="0"/>
              <a:t>1/3</a:t>
            </a:r>
            <a:r>
              <a:rPr lang="en-US" sz="2000" dirty="0"/>
              <a:t>  (for fixed wind speed)</a:t>
            </a:r>
          </a:p>
          <a:p>
            <a:pPr marL="342900" indent="-342900"/>
            <a:r>
              <a:rPr lang="en-US" sz="2000" dirty="0"/>
              <a:t> </a:t>
            </a:r>
            <a:r>
              <a:rPr lang="en-US" sz="2000" dirty="0">
                <a:solidFill>
                  <a:schemeClr val="tx2"/>
                </a:solidFill>
                <a:sym typeface="Symbol" pitchFamily="18" charset="2"/>
              </a:rPr>
              <a:t></a:t>
            </a:r>
            <a:r>
              <a:rPr lang="en-US" sz="2000" baseline="30000" dirty="0">
                <a:solidFill>
                  <a:schemeClr val="tx2"/>
                </a:solidFill>
              </a:rPr>
              <a:t>o</a:t>
            </a:r>
            <a:r>
              <a:rPr lang="en-US" sz="2000" dirty="0">
                <a:solidFill>
                  <a:schemeClr val="tx2"/>
                </a:solidFill>
              </a:rPr>
              <a:t>F</a:t>
            </a:r>
            <a:r>
              <a:rPr lang="en-US" sz="2000" baseline="30000" dirty="0">
                <a:solidFill>
                  <a:schemeClr val="tx2"/>
                </a:solidFill>
              </a:rPr>
              <a:t>4</a:t>
            </a:r>
            <a:r>
              <a:rPr lang="en-US" sz="2000" dirty="0"/>
              <a:t> increases with h</a:t>
            </a:r>
            <a:r>
              <a:rPr lang="en-US" sz="2000" baseline="-25000" dirty="0"/>
              <a:t>1/3</a:t>
            </a:r>
            <a:r>
              <a:rPr lang="en-US" sz="2000" dirty="0"/>
              <a:t> (multipath reduces critical angle) at angles &lt; 1</a:t>
            </a:r>
            <a:r>
              <a:rPr lang="en-US" sz="2000" baseline="30000" dirty="0"/>
              <a:t>o</a:t>
            </a:r>
          </a:p>
        </p:txBody>
      </p:sp>
      <p:graphicFrame>
        <p:nvGraphicFramePr>
          <p:cNvPr id="703495" name="Object 7">
            <a:hlinkClick r:id="" action="ppaction://ole?verb=0"/>
          </p:cNvPr>
          <p:cNvGraphicFramePr>
            <a:graphicFrameLocks/>
          </p:cNvGraphicFramePr>
          <p:nvPr/>
        </p:nvGraphicFramePr>
        <p:xfrm>
          <a:off x="597694" y="2428868"/>
          <a:ext cx="4426744" cy="3571900"/>
        </p:xfrm>
        <a:graphic>
          <a:graphicData uri="http://schemas.openxmlformats.org/presentationml/2006/ole">
            <p:oleObj spid="_x0000_s253954" r:id="rId3" imgW="4084560" imgH="3243240" progId="">
              <p:embed/>
            </p:oleObj>
          </a:graphicData>
        </a:graphic>
      </p:graphicFrame>
      <p:sp>
        <p:nvSpPr>
          <p:cNvPr id="6" name="Rectangle 4"/>
          <p:cNvSpPr>
            <a:spLocks noChangeArrowheads="1"/>
          </p:cNvSpPr>
          <p:nvPr/>
        </p:nvSpPr>
        <p:spPr bwMode="auto">
          <a:xfrm>
            <a:off x="2457462" y="252394"/>
            <a:ext cx="7067570" cy="533400"/>
          </a:xfrm>
          <a:prstGeom prst="rect">
            <a:avLst/>
          </a:prstGeom>
          <a:noFill/>
          <a:ln w="9525">
            <a:noFill/>
            <a:miter lim="800000"/>
            <a:headEnd/>
            <a:tailEnd/>
          </a:ln>
          <a:effectLst/>
        </p:spPr>
        <p:txBody>
          <a:bodyPr anchor="ctr"/>
          <a:lstStyle/>
          <a:p>
            <a:pPr>
              <a:spcBef>
                <a:spcPct val="0"/>
              </a:spcBef>
            </a:pPr>
            <a:r>
              <a:rPr lang="en-US" alt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Empirical model for sea clutter </a:t>
            </a:r>
            <a:r>
              <a:rPr lang="en-US" alt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sym typeface="Symbol" pitchFamily="18" charset="2"/>
              </a:rPr>
              <a:t></a:t>
            </a:r>
            <a:r>
              <a:rPr lang="en-US" altLang="en-US" sz="3200" b="1" baseline="30000"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sym typeface="Symbol" pitchFamily="18" charset="2"/>
              </a:rPr>
              <a:t>0</a:t>
            </a:r>
            <a:endParaRPr lang="en-US" altLang="en-US" sz="3200" b="1" baseline="30000"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endParaRPr>
          </a:p>
        </p:txBody>
      </p:sp>
      <p:sp>
        <p:nvSpPr>
          <p:cNvPr id="7" name="Segnaposto numero diapositiva 6"/>
          <p:cNvSpPr>
            <a:spLocks noGrp="1"/>
          </p:cNvSpPr>
          <p:nvPr>
            <p:ph type="sldNum" sz="quarter" idx="12"/>
          </p:nvPr>
        </p:nvSpPr>
        <p:spPr/>
        <p:txBody>
          <a:bodyPr/>
          <a:lstStyle/>
          <a:p>
            <a:fld id="{6294C92D-0306-4E69-9CD3-20855E849650}" type="slidenum">
              <a:rPr kumimoji="0" lang="en-US" smtClean="0"/>
              <a:pPr/>
              <a:t>25</a:t>
            </a:fld>
            <a:endParaRPr kumimoji="0"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7" name="Rectangle 5"/>
          <p:cNvSpPr>
            <a:spLocks noChangeArrowheads="1"/>
          </p:cNvSpPr>
          <p:nvPr/>
        </p:nvSpPr>
        <p:spPr bwMode="auto">
          <a:xfrm>
            <a:off x="1633841" y="1143000"/>
            <a:ext cx="7319687" cy="533400"/>
          </a:xfrm>
          <a:prstGeom prst="rect">
            <a:avLst/>
          </a:prstGeom>
          <a:noFill/>
          <a:ln w="12700">
            <a:noFill/>
            <a:miter lim="800000"/>
            <a:headEnd/>
            <a:tailEnd/>
          </a:ln>
          <a:effectLst/>
        </p:spPr>
        <p:txBody>
          <a:bodyPr lIns="90488" tIns="44450" rIns="90488" bIns="44450" anchor="ctr"/>
          <a:lstStyle/>
          <a:p>
            <a:pPr algn="ctr">
              <a:spcBef>
                <a:spcPct val="0"/>
              </a:spcBef>
              <a:buClrTx/>
              <a:buSzTx/>
              <a:buFontTx/>
              <a:buNone/>
            </a:pPr>
            <a:r>
              <a:rPr lang="en-US" sz="2800" b="1" dirty="0"/>
              <a:t>GIT model: Comparison between HH and VV POL, 10 GHz</a:t>
            </a:r>
          </a:p>
        </p:txBody>
      </p:sp>
      <p:sp>
        <p:nvSpPr>
          <p:cNvPr id="704518" name="Rectangle 6"/>
          <p:cNvSpPr>
            <a:spLocks noChangeArrowheads="1"/>
          </p:cNvSpPr>
          <p:nvPr/>
        </p:nvSpPr>
        <p:spPr bwMode="auto">
          <a:xfrm>
            <a:off x="5167314" y="2500306"/>
            <a:ext cx="4369990" cy="3143272"/>
          </a:xfrm>
          <a:prstGeom prst="rect">
            <a:avLst/>
          </a:prstGeom>
          <a:noFill/>
          <a:ln w="12700">
            <a:noFill/>
            <a:miter lim="800000"/>
            <a:headEnd/>
            <a:tailEnd/>
          </a:ln>
          <a:effectLst/>
        </p:spPr>
        <p:txBody>
          <a:bodyPr lIns="90488" tIns="44450" rIns="90488" bIns="44450"/>
          <a:lstStyle/>
          <a:p>
            <a:pPr marL="342900" indent="-342900"/>
            <a:r>
              <a:rPr lang="en-US" sz="2000" dirty="0"/>
              <a:t>Wind speed/wave height in equilibrium</a:t>
            </a:r>
          </a:p>
          <a:p>
            <a:pPr marL="342900" indent="-342900"/>
            <a:r>
              <a:rPr lang="en-US" sz="2000" dirty="0">
                <a:solidFill>
                  <a:schemeClr val="tx2"/>
                </a:solidFill>
                <a:sym typeface="Symbol" pitchFamily="18" charset="2"/>
              </a:rPr>
              <a:t></a:t>
            </a:r>
            <a:r>
              <a:rPr lang="en-US" sz="2000" baseline="30000" dirty="0">
                <a:solidFill>
                  <a:schemeClr val="tx2"/>
                </a:solidFill>
              </a:rPr>
              <a:t>o</a:t>
            </a:r>
            <a:r>
              <a:rPr lang="en-US" sz="2000" dirty="0">
                <a:solidFill>
                  <a:schemeClr val="tx2"/>
                </a:solidFill>
              </a:rPr>
              <a:t>F</a:t>
            </a:r>
            <a:r>
              <a:rPr lang="en-US" sz="2000" baseline="30000" dirty="0">
                <a:solidFill>
                  <a:schemeClr val="tx2"/>
                </a:solidFill>
              </a:rPr>
              <a:t>4</a:t>
            </a:r>
            <a:r>
              <a:rPr lang="en-US" sz="2000" dirty="0"/>
              <a:t> increases with wind speed and h</a:t>
            </a:r>
            <a:r>
              <a:rPr lang="en-US" sz="2000" baseline="-25000" dirty="0"/>
              <a:t>1/3</a:t>
            </a:r>
          </a:p>
          <a:p>
            <a:pPr marL="342900" indent="-342900"/>
            <a:r>
              <a:rPr lang="en-US" sz="2000" dirty="0"/>
              <a:t>HH/VV ratio increases with increased surface roughness and reduced grazing angle</a:t>
            </a:r>
          </a:p>
          <a:p>
            <a:pPr marL="342900" indent="-342900"/>
            <a:r>
              <a:rPr lang="en-US" sz="2000" dirty="0"/>
              <a:t>HH&gt;VV at small angles under rough conditions at 1.25 and 10 GHz</a:t>
            </a:r>
          </a:p>
        </p:txBody>
      </p:sp>
      <p:graphicFrame>
        <p:nvGraphicFramePr>
          <p:cNvPr id="704519" name="Object 7">
            <a:hlinkClick r:id="" action="ppaction://ole?verb=0"/>
          </p:cNvPr>
          <p:cNvGraphicFramePr>
            <a:graphicFrameLocks/>
          </p:cNvGraphicFramePr>
          <p:nvPr/>
        </p:nvGraphicFramePr>
        <p:xfrm>
          <a:off x="666720" y="2500306"/>
          <a:ext cx="4357718" cy="3571900"/>
        </p:xfrm>
        <a:graphic>
          <a:graphicData uri="http://schemas.openxmlformats.org/presentationml/2006/ole">
            <p:oleObj spid="_x0000_s254978" r:id="rId3" imgW="3646440" imgH="3311280" progId="">
              <p:embed/>
            </p:oleObj>
          </a:graphicData>
        </a:graphic>
      </p:graphicFrame>
      <p:sp>
        <p:nvSpPr>
          <p:cNvPr id="6" name="Rectangle 4"/>
          <p:cNvSpPr>
            <a:spLocks noChangeArrowheads="1"/>
          </p:cNvSpPr>
          <p:nvPr/>
        </p:nvSpPr>
        <p:spPr bwMode="auto">
          <a:xfrm>
            <a:off x="2457462" y="252394"/>
            <a:ext cx="7067570" cy="533400"/>
          </a:xfrm>
          <a:prstGeom prst="rect">
            <a:avLst/>
          </a:prstGeom>
          <a:noFill/>
          <a:ln w="9525">
            <a:noFill/>
            <a:miter lim="800000"/>
            <a:headEnd/>
            <a:tailEnd/>
          </a:ln>
          <a:effectLst/>
        </p:spPr>
        <p:txBody>
          <a:bodyPr anchor="ctr"/>
          <a:lstStyle/>
          <a:p>
            <a:pPr>
              <a:spcBef>
                <a:spcPct val="0"/>
              </a:spcBef>
            </a:pPr>
            <a:r>
              <a:rPr lang="en-US" alt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Empirical model for sea clutter </a:t>
            </a:r>
            <a:r>
              <a:rPr lang="en-US" alt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sym typeface="Symbol" pitchFamily="18" charset="2"/>
              </a:rPr>
              <a:t></a:t>
            </a:r>
            <a:r>
              <a:rPr lang="en-US" altLang="en-US" sz="3200" b="1" baseline="30000"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sym typeface="Symbol" pitchFamily="18" charset="2"/>
              </a:rPr>
              <a:t>0</a:t>
            </a:r>
            <a:endParaRPr lang="en-US" altLang="en-US" sz="3200" b="1" baseline="30000"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endParaRPr>
          </a:p>
        </p:txBody>
      </p:sp>
      <p:sp>
        <p:nvSpPr>
          <p:cNvPr id="7" name="Segnaposto numero diapositiva 6"/>
          <p:cNvSpPr>
            <a:spLocks noGrp="1"/>
          </p:cNvSpPr>
          <p:nvPr>
            <p:ph type="sldNum" sz="quarter" idx="12"/>
          </p:nvPr>
        </p:nvSpPr>
        <p:spPr/>
        <p:txBody>
          <a:bodyPr/>
          <a:lstStyle/>
          <a:p>
            <a:fld id="{6294C92D-0306-4E69-9CD3-20855E849650}" type="slidenum">
              <a:rPr kumimoji="0" lang="en-US" smtClean="0"/>
              <a:pPr/>
              <a:t>26</a:t>
            </a:fld>
            <a:endParaRPr kumimoji="0"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a:xfrm>
            <a:off x="1523976" y="857232"/>
            <a:ext cx="8194700" cy="533400"/>
          </a:xfrm>
          <a:noFill/>
          <a:ln/>
        </p:spPr>
        <p:txBody>
          <a:bodyPr lIns="90488" tIns="44450" rIns="90488" bIns="44450"/>
          <a:lstStyle/>
          <a:p>
            <a:r>
              <a:rPr lang="en-US" altLang="en-US" sz="2800" b="1" dirty="0">
                <a:solidFill>
                  <a:schemeClr val="tx1"/>
                </a:solidFill>
                <a:latin typeface="+mn-lt"/>
                <a:sym typeface="Symbol" pitchFamily="18" charset="2"/>
              </a:rPr>
              <a:t></a:t>
            </a:r>
            <a:r>
              <a:rPr lang="en-US" sz="2800" b="1" baseline="30000" dirty="0">
                <a:solidFill>
                  <a:schemeClr val="tx1"/>
                </a:solidFill>
                <a:latin typeface="+mn-lt"/>
              </a:rPr>
              <a:t>o</a:t>
            </a:r>
            <a:r>
              <a:rPr lang="en-US" sz="2800" b="1" dirty="0">
                <a:solidFill>
                  <a:schemeClr val="tx1"/>
                </a:solidFill>
                <a:latin typeface="+mn-lt"/>
              </a:rPr>
              <a:t> </a:t>
            </a:r>
            <a:r>
              <a:rPr lang="en-US" sz="2800" b="1" dirty="0" err="1">
                <a:solidFill>
                  <a:schemeClr val="tx1"/>
                </a:solidFill>
                <a:latin typeface="+mn-lt"/>
              </a:rPr>
              <a:t>vs</a:t>
            </a:r>
            <a:r>
              <a:rPr lang="en-US" sz="2800" b="1" dirty="0">
                <a:solidFill>
                  <a:schemeClr val="tx1"/>
                </a:solidFill>
                <a:latin typeface="+mn-lt"/>
              </a:rPr>
              <a:t> incidence angle for rough ground [Ula89]</a:t>
            </a:r>
            <a:endParaRPr lang="en-US" sz="2800" dirty="0">
              <a:solidFill>
                <a:schemeClr val="tx1"/>
              </a:solidFill>
              <a:latin typeface="+mn-lt"/>
            </a:endParaRPr>
          </a:p>
        </p:txBody>
      </p:sp>
      <p:sp>
        <p:nvSpPr>
          <p:cNvPr id="502787" name="Rectangle 3"/>
          <p:cNvSpPr>
            <a:spLocks noGrp="1" noChangeArrowheads="1"/>
          </p:cNvSpPr>
          <p:nvPr>
            <p:ph type="body" sz="half" idx="1"/>
          </p:nvPr>
        </p:nvSpPr>
        <p:spPr>
          <a:xfrm>
            <a:off x="5045108" y="2209800"/>
            <a:ext cx="4622800" cy="2862274"/>
          </a:xfrm>
          <a:noFill/>
          <a:ln/>
        </p:spPr>
        <p:txBody>
          <a:bodyPr lIns="90488" tIns="44450" rIns="90488" bIns="44450"/>
          <a:lstStyle/>
          <a:p>
            <a:pPr>
              <a:lnSpc>
                <a:spcPct val="90000"/>
              </a:lnSpc>
              <a:buFont typeface="Wingdings" pitchFamily="2" charset="2"/>
              <a:buBlip>
                <a:blip r:embed="rId3"/>
              </a:buBlip>
            </a:pPr>
            <a:r>
              <a:rPr lang="en-US" sz="2000" dirty="0"/>
              <a:t>4.25 GHz data, high moisture content</a:t>
            </a:r>
          </a:p>
          <a:p>
            <a:pPr>
              <a:lnSpc>
                <a:spcPct val="90000"/>
              </a:lnSpc>
              <a:buFont typeface="Wingdings" pitchFamily="2" charset="2"/>
              <a:buBlip>
                <a:blip r:embed="rId3"/>
              </a:buBlip>
            </a:pPr>
            <a:r>
              <a:rPr lang="en-US" altLang="en-US" sz="1600" b="1" dirty="0">
                <a:sym typeface="Symbol" pitchFamily="18" charset="2"/>
              </a:rPr>
              <a:t></a:t>
            </a:r>
            <a:r>
              <a:rPr lang="en-US" sz="2000" baseline="30000" dirty="0"/>
              <a:t>o</a:t>
            </a:r>
            <a:r>
              <a:rPr lang="en-US" sz="2000" dirty="0"/>
              <a:t> is insensitive to surface roughness at 10</a:t>
            </a:r>
            <a:r>
              <a:rPr lang="en-US" sz="2000" baseline="30000" dirty="0"/>
              <a:t>o</a:t>
            </a:r>
            <a:r>
              <a:rPr lang="en-US" sz="2000" dirty="0"/>
              <a:t> (80</a:t>
            </a:r>
            <a:r>
              <a:rPr lang="en-US" sz="2000" baseline="30000" dirty="0"/>
              <a:t>o</a:t>
            </a:r>
            <a:r>
              <a:rPr lang="en-US" sz="2000" dirty="0"/>
              <a:t> grazing) </a:t>
            </a:r>
          </a:p>
          <a:p>
            <a:pPr>
              <a:lnSpc>
                <a:spcPct val="90000"/>
              </a:lnSpc>
              <a:buFont typeface="Wingdings" pitchFamily="2" charset="2"/>
              <a:buBlip>
                <a:blip r:embed="rId3"/>
              </a:buBlip>
            </a:pPr>
            <a:r>
              <a:rPr lang="en-US" sz="2000" dirty="0"/>
              <a:t>Same insensitivity to roughness observed at 80</a:t>
            </a:r>
            <a:r>
              <a:rPr lang="en-US" sz="2000" baseline="30000" dirty="0"/>
              <a:t>o</a:t>
            </a:r>
            <a:r>
              <a:rPr lang="en-US" sz="2000" dirty="0"/>
              <a:t> grazing in 1.1 GHz and 7.25 GHz data</a:t>
            </a:r>
          </a:p>
          <a:p>
            <a:pPr>
              <a:lnSpc>
                <a:spcPct val="90000"/>
              </a:lnSpc>
              <a:buFont typeface="Wingdings" pitchFamily="2" charset="2"/>
              <a:buBlip>
                <a:blip r:embed="rId3"/>
              </a:buBlip>
            </a:pPr>
            <a:r>
              <a:rPr lang="en-US" sz="2000" dirty="0"/>
              <a:t>Same shapes but lower </a:t>
            </a:r>
            <a:r>
              <a:rPr lang="en-US" altLang="en-US" sz="1600" b="1" dirty="0">
                <a:sym typeface="Symbol" pitchFamily="18" charset="2"/>
              </a:rPr>
              <a:t></a:t>
            </a:r>
            <a:r>
              <a:rPr lang="en-US" sz="2000" baseline="30000" dirty="0"/>
              <a:t>o </a:t>
            </a:r>
            <a:r>
              <a:rPr lang="en-US" sz="2000" dirty="0"/>
              <a:t>for dry conditions</a:t>
            </a:r>
            <a:r>
              <a:rPr lang="en-US" sz="2000" baseline="30000" dirty="0"/>
              <a:t> </a:t>
            </a:r>
          </a:p>
        </p:txBody>
      </p:sp>
      <p:graphicFrame>
        <p:nvGraphicFramePr>
          <p:cNvPr id="502788" name="Object 4">
            <a:hlinkClick r:id="" action="ppaction://ole?verb=0"/>
          </p:cNvPr>
          <p:cNvGraphicFramePr>
            <a:graphicFrameLocks/>
          </p:cNvGraphicFramePr>
          <p:nvPr>
            <p:ph sz="half" idx="2"/>
          </p:nvPr>
        </p:nvGraphicFramePr>
        <p:xfrm>
          <a:off x="809596" y="1571612"/>
          <a:ext cx="3977879" cy="4525963"/>
        </p:xfrm>
        <a:graphic>
          <a:graphicData uri="http://schemas.openxmlformats.org/presentationml/2006/ole">
            <p:oleObj spid="_x0000_s256002" name="PaperPort Document" r:id="rId4" imgW="2114280" imgH="2781000" progId="">
              <p:embed/>
            </p:oleObj>
          </a:graphicData>
        </a:graphic>
      </p:graphicFrame>
      <p:sp>
        <p:nvSpPr>
          <p:cNvPr id="502792" name="Rectangle 8"/>
          <p:cNvSpPr>
            <a:spLocks noChangeArrowheads="1"/>
          </p:cNvSpPr>
          <p:nvPr/>
        </p:nvSpPr>
        <p:spPr bwMode="auto">
          <a:xfrm>
            <a:off x="1116018" y="6124576"/>
            <a:ext cx="8551890" cy="646331"/>
          </a:xfrm>
          <a:prstGeom prst="rect">
            <a:avLst/>
          </a:prstGeom>
          <a:noFill/>
          <a:ln w="9525" algn="ctr">
            <a:noFill/>
            <a:miter lim="800000"/>
            <a:headEnd/>
            <a:tailEnd/>
          </a:ln>
          <a:effectLst/>
        </p:spPr>
        <p:txBody>
          <a:bodyPr wrap="square" anchor="ctr">
            <a:spAutoFit/>
          </a:bodyPr>
          <a:lstStyle/>
          <a:p>
            <a:pPr algn="just">
              <a:spcBef>
                <a:spcPct val="0"/>
              </a:spcBef>
              <a:buClrTx/>
              <a:buSzTx/>
              <a:buFontTx/>
              <a:buNone/>
              <a:tabLst>
                <a:tab pos="190500" algn="l"/>
                <a:tab pos="431800" algn="l"/>
                <a:tab pos="539750" algn="l"/>
              </a:tabLst>
            </a:pPr>
            <a:r>
              <a:rPr lang="en-US" dirty="0">
                <a:ea typeface="Times New Roman" pitchFamily="18" charset="0"/>
                <a:cs typeface="Arial" charset="0"/>
              </a:rPr>
              <a:t>[Ula89] </a:t>
            </a:r>
            <a:r>
              <a:rPr lang="en-US" dirty="0" err="1">
                <a:ea typeface="Times New Roman" pitchFamily="18" charset="0"/>
                <a:cs typeface="Arial" charset="0"/>
              </a:rPr>
              <a:t>Ulaby</a:t>
            </a:r>
            <a:r>
              <a:rPr lang="en-US" dirty="0">
                <a:ea typeface="Times New Roman" pitchFamily="18" charset="0"/>
                <a:cs typeface="Arial" charset="0"/>
              </a:rPr>
              <a:t>, F.T. and Dobson, M.C, </a:t>
            </a:r>
            <a:r>
              <a:rPr lang="en-US" i="1" dirty="0">
                <a:ea typeface="Times New Roman" pitchFamily="18" charset="0"/>
                <a:cs typeface="Arial" charset="0"/>
              </a:rPr>
              <a:t>Handbook of Radar Scattering Statistics </a:t>
            </a:r>
            <a:r>
              <a:rPr lang="en-US" i="1" dirty="0" smtClean="0">
                <a:ea typeface="Times New Roman" pitchFamily="18" charset="0"/>
                <a:cs typeface="Arial" charset="0"/>
              </a:rPr>
              <a:t>for Terrain</a:t>
            </a:r>
            <a:r>
              <a:rPr lang="en-US" dirty="0" smtClean="0">
                <a:ea typeface="Times New Roman" pitchFamily="18" charset="0"/>
                <a:cs typeface="Arial" charset="0"/>
              </a:rPr>
              <a:t>,  </a:t>
            </a:r>
            <a:r>
              <a:rPr lang="en-US" dirty="0" err="1">
                <a:ea typeface="Times New Roman" pitchFamily="18" charset="0"/>
                <a:cs typeface="Arial" charset="0"/>
              </a:rPr>
              <a:t>Artech</a:t>
            </a:r>
            <a:r>
              <a:rPr lang="en-US" dirty="0">
                <a:ea typeface="Times New Roman" pitchFamily="18" charset="0"/>
                <a:cs typeface="Arial" charset="0"/>
              </a:rPr>
              <a:t> House, Norwood MA, 1989</a:t>
            </a:r>
          </a:p>
        </p:txBody>
      </p:sp>
      <p:sp>
        <p:nvSpPr>
          <p:cNvPr id="7" name="Rectangle 4"/>
          <p:cNvSpPr>
            <a:spLocks noChangeArrowheads="1"/>
          </p:cNvSpPr>
          <p:nvPr/>
        </p:nvSpPr>
        <p:spPr bwMode="auto">
          <a:xfrm>
            <a:off x="2457462" y="252394"/>
            <a:ext cx="7067570" cy="533400"/>
          </a:xfrm>
          <a:prstGeom prst="rect">
            <a:avLst/>
          </a:prstGeom>
          <a:noFill/>
          <a:ln w="9525">
            <a:noFill/>
            <a:miter lim="800000"/>
            <a:headEnd/>
            <a:tailEnd/>
          </a:ln>
          <a:effectLst/>
        </p:spPr>
        <p:txBody>
          <a:bodyPr anchor="ctr"/>
          <a:lstStyle/>
          <a:p>
            <a:pPr>
              <a:spcBef>
                <a:spcPct val="0"/>
              </a:spcBef>
            </a:pPr>
            <a:r>
              <a:rPr lang="en-US" alt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Empirical model for land clutter </a:t>
            </a:r>
            <a:r>
              <a:rPr lang="en-US" alt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sym typeface="Symbol" pitchFamily="18" charset="2"/>
              </a:rPr>
              <a:t></a:t>
            </a:r>
            <a:r>
              <a:rPr lang="en-US" altLang="en-US" sz="3200" b="1" baseline="30000"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sym typeface="Symbol" pitchFamily="18" charset="2"/>
              </a:rPr>
              <a:t>0</a:t>
            </a:r>
            <a:endParaRPr lang="en-US" altLang="en-US" sz="3200" b="1" baseline="30000"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40" name="Rectangle 4"/>
          <p:cNvSpPr>
            <a:spLocks noChangeArrowheads="1"/>
          </p:cNvSpPr>
          <p:nvPr/>
        </p:nvSpPr>
        <p:spPr bwMode="auto">
          <a:xfrm>
            <a:off x="2171710" y="152400"/>
            <a:ext cx="7567636" cy="533400"/>
          </a:xfrm>
          <a:prstGeom prst="rect">
            <a:avLst/>
          </a:prstGeom>
          <a:noFill/>
          <a:ln w="9525">
            <a:noFill/>
            <a:miter lim="800000"/>
            <a:headEnd/>
            <a:tailEnd/>
          </a:ln>
          <a:effectLst/>
        </p:spPr>
        <p:txBody>
          <a:bodyPr anchor="ctr"/>
          <a:lstStyle/>
          <a:p>
            <a:pPr>
              <a:spcBef>
                <a:spcPct val="0"/>
              </a:spcBef>
            </a:pPr>
            <a:r>
              <a:rPr lang="en-US" altLang="en-US" sz="3200" b="1" dirty="0" smtClean="0">
                <a:solidFill>
                  <a:schemeClr val="accent1">
                    <a:lumMod val="50000"/>
                  </a:schemeClr>
                </a:solidFill>
                <a:effectLst>
                  <a:outerShdw blurRad="50800" dist="38100" dir="10800000" algn="r" rotWithShape="0">
                    <a:prstClr val="black">
                      <a:alpha val="40000"/>
                    </a:prstClr>
                  </a:outerShdw>
                </a:effectLst>
                <a:ea typeface="Segoe UI" pitchFamily="34" charset="0"/>
                <a:cs typeface="Segoe UI" pitchFamily="34" charset="0"/>
              </a:rPr>
              <a:t>Land clutter </a:t>
            </a:r>
            <a:r>
              <a:rPr lang="en-US" altLang="en-US"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sym typeface="Symbol" pitchFamily="18" charset="2"/>
              </a:rPr>
              <a:t></a:t>
            </a:r>
            <a:r>
              <a:rPr lang="en-US" altLang="en-US" sz="3200" b="1" baseline="30000"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sym typeface="Symbol" pitchFamily="18" charset="2"/>
              </a:rPr>
              <a:t>0 </a:t>
            </a:r>
            <a:r>
              <a:rPr lang="en-US" altLang="en-US" sz="3200" b="1" dirty="0" smtClean="0">
                <a:solidFill>
                  <a:schemeClr val="accent1">
                    <a:lumMod val="50000"/>
                  </a:schemeClr>
                </a:solidFill>
                <a:effectLst>
                  <a:outerShdw blurRad="50800" dist="38100" dir="10800000" algn="r" rotWithShape="0">
                    <a:prstClr val="black">
                      <a:alpha val="40000"/>
                    </a:prstClr>
                  </a:outerShdw>
                </a:effectLst>
                <a:ea typeface="Segoe UI" pitchFamily="34" charset="0"/>
                <a:cs typeface="Segoe UI" pitchFamily="34" charset="0"/>
              </a:rPr>
              <a:t>at </a:t>
            </a:r>
            <a:r>
              <a:rPr lang="en-US" altLang="en-US" sz="3200" b="1" dirty="0" smtClean="0">
                <a:solidFill>
                  <a:schemeClr val="accent1">
                    <a:lumMod val="50000"/>
                  </a:schemeClr>
                </a:solidFill>
                <a:effectLst>
                  <a:outerShdw blurRad="50800" dist="38100" dir="10800000" algn="r" rotWithShape="0">
                    <a:prstClr val="black">
                      <a:alpha val="40000"/>
                    </a:prstClr>
                  </a:outerShdw>
                </a:effectLst>
                <a:ea typeface="Segoe UI" pitchFamily="34" charset="0"/>
                <a:cs typeface="Segoe UI" pitchFamily="34" charset="0"/>
              </a:rPr>
              <a:t>low grazing angles</a:t>
            </a:r>
          </a:p>
        </p:txBody>
      </p:sp>
      <p:sp>
        <p:nvSpPr>
          <p:cNvPr id="705541" name="Rectangle 5"/>
          <p:cNvSpPr>
            <a:spLocks noChangeArrowheads="1"/>
          </p:cNvSpPr>
          <p:nvPr/>
        </p:nvSpPr>
        <p:spPr bwMode="auto">
          <a:xfrm>
            <a:off x="1155700" y="914400"/>
            <a:ext cx="4154490" cy="914400"/>
          </a:xfrm>
          <a:prstGeom prst="rect">
            <a:avLst/>
          </a:prstGeom>
          <a:noFill/>
          <a:ln w="9525">
            <a:noFill/>
            <a:miter lim="800000"/>
            <a:headEnd/>
            <a:tailEnd/>
          </a:ln>
          <a:effectLst/>
        </p:spPr>
        <p:txBody>
          <a:bodyPr anchor="ctr"/>
          <a:lstStyle/>
          <a:p>
            <a:pPr>
              <a:spcBef>
                <a:spcPct val="0"/>
              </a:spcBef>
              <a:buClrTx/>
              <a:buSzTx/>
              <a:buFontTx/>
              <a:buNone/>
            </a:pPr>
            <a:r>
              <a:rPr lang="en-US" altLang="en-US" sz="2800" b="1" dirty="0"/>
              <a:t>37 Rural Sites [Bil02]</a:t>
            </a:r>
            <a:endParaRPr lang="en-US" altLang="en-US" sz="2800" dirty="0"/>
          </a:p>
        </p:txBody>
      </p:sp>
      <p:sp>
        <p:nvSpPr>
          <p:cNvPr id="705542" name="Rectangle 6"/>
          <p:cNvSpPr>
            <a:spLocks noChangeArrowheads="1"/>
          </p:cNvSpPr>
          <p:nvPr/>
        </p:nvSpPr>
        <p:spPr bwMode="auto">
          <a:xfrm>
            <a:off x="1292230" y="2347914"/>
            <a:ext cx="4375150" cy="3081350"/>
          </a:xfrm>
          <a:prstGeom prst="rect">
            <a:avLst/>
          </a:prstGeom>
          <a:noFill/>
          <a:ln w="9525">
            <a:noFill/>
            <a:miter lim="800000"/>
            <a:headEnd/>
            <a:tailEnd/>
          </a:ln>
          <a:effectLst/>
        </p:spPr>
        <p:txBody>
          <a:bodyPr/>
          <a:lstStyle/>
          <a:p>
            <a:pPr marL="342900" indent="-342900">
              <a:lnSpc>
                <a:spcPct val="90000"/>
              </a:lnSpc>
            </a:pPr>
            <a:r>
              <a:rPr lang="en-US" altLang="en-US" sz="2000" dirty="0"/>
              <a:t>Spatial averages of </a:t>
            </a:r>
            <a:r>
              <a:rPr lang="en-US" sz="2000" dirty="0">
                <a:solidFill>
                  <a:schemeClr val="tx2"/>
                </a:solidFill>
                <a:sym typeface="Symbol" pitchFamily="18" charset="2"/>
              </a:rPr>
              <a:t></a:t>
            </a:r>
            <a:r>
              <a:rPr lang="en-US" sz="2000" baseline="30000" dirty="0">
                <a:solidFill>
                  <a:schemeClr val="tx2"/>
                </a:solidFill>
              </a:rPr>
              <a:t>o</a:t>
            </a:r>
            <a:r>
              <a:rPr lang="en-US" sz="2000" dirty="0">
                <a:solidFill>
                  <a:schemeClr val="tx2"/>
                </a:solidFill>
              </a:rPr>
              <a:t>F</a:t>
            </a:r>
            <a:r>
              <a:rPr lang="en-US" sz="2000" baseline="30000" dirty="0">
                <a:solidFill>
                  <a:schemeClr val="tx2"/>
                </a:solidFill>
              </a:rPr>
              <a:t>4</a:t>
            </a:r>
            <a:r>
              <a:rPr lang="en-US" altLang="en-US" sz="2000" baseline="30000" dirty="0"/>
              <a:t> </a:t>
            </a:r>
            <a:r>
              <a:rPr lang="en-US" altLang="en-US" sz="2000" dirty="0"/>
              <a:t>for </a:t>
            </a:r>
            <a:r>
              <a:rPr lang="en-US" altLang="en-US" sz="2000" dirty="0">
                <a:sym typeface="Symbol" pitchFamily="18" charset="2"/>
              </a:rPr>
              <a:t></a:t>
            </a:r>
            <a:r>
              <a:rPr lang="en-US" altLang="en-US" sz="2000" dirty="0"/>
              <a:t> &lt; 8</a:t>
            </a:r>
            <a:r>
              <a:rPr lang="en-US" altLang="en-US" sz="2000" baseline="30000" dirty="0"/>
              <a:t>o </a:t>
            </a:r>
            <a:r>
              <a:rPr lang="en-US" altLang="en-US" sz="2000" dirty="0"/>
              <a:t>grazing</a:t>
            </a:r>
          </a:p>
          <a:p>
            <a:pPr marL="342900" indent="-342900">
              <a:lnSpc>
                <a:spcPct val="90000"/>
              </a:lnSpc>
            </a:pPr>
            <a:r>
              <a:rPr lang="en-US" altLang="en-US" sz="2000" dirty="0"/>
              <a:t>Larger spreads in </a:t>
            </a:r>
            <a:r>
              <a:rPr lang="en-US" sz="2000" dirty="0">
                <a:solidFill>
                  <a:schemeClr val="tx2"/>
                </a:solidFill>
                <a:sym typeface="Symbol" pitchFamily="18" charset="2"/>
              </a:rPr>
              <a:t></a:t>
            </a:r>
            <a:r>
              <a:rPr lang="en-US" sz="2000" baseline="30000" dirty="0">
                <a:solidFill>
                  <a:schemeClr val="tx2"/>
                </a:solidFill>
              </a:rPr>
              <a:t>o</a:t>
            </a:r>
            <a:r>
              <a:rPr lang="en-US" sz="2000" dirty="0">
                <a:solidFill>
                  <a:schemeClr val="tx2"/>
                </a:solidFill>
              </a:rPr>
              <a:t>F</a:t>
            </a:r>
            <a:r>
              <a:rPr lang="en-US" sz="2000" baseline="30000" dirty="0">
                <a:solidFill>
                  <a:schemeClr val="tx2"/>
                </a:solidFill>
              </a:rPr>
              <a:t>4</a:t>
            </a:r>
            <a:r>
              <a:rPr lang="en-US" altLang="en-US" sz="2000" dirty="0"/>
              <a:t> at  lower frequencies</a:t>
            </a:r>
          </a:p>
          <a:p>
            <a:pPr marL="342900" indent="-342900">
              <a:lnSpc>
                <a:spcPct val="90000"/>
              </a:lnSpc>
            </a:pPr>
            <a:r>
              <a:rPr lang="en-US" altLang="en-US" sz="2000" dirty="0"/>
              <a:t>Resolution 150 &amp; 15/36 m</a:t>
            </a:r>
          </a:p>
          <a:p>
            <a:pPr marL="342900" indent="-342900">
              <a:lnSpc>
                <a:spcPct val="90000"/>
              </a:lnSpc>
            </a:pPr>
            <a:r>
              <a:rPr lang="en-US" altLang="en-US" sz="2000" dirty="0"/>
              <a:t>HH and VV polarizations</a:t>
            </a:r>
          </a:p>
          <a:p>
            <a:pPr marL="342900" indent="-342900">
              <a:lnSpc>
                <a:spcPct val="90000"/>
              </a:lnSpc>
            </a:pPr>
            <a:r>
              <a:rPr lang="en-US" altLang="en-US" sz="2000" dirty="0"/>
              <a:t>At each frequency, the median spatial average is roughly –30 dB</a:t>
            </a:r>
          </a:p>
          <a:p>
            <a:pPr marL="342900" indent="-342900">
              <a:lnSpc>
                <a:spcPct val="90000"/>
              </a:lnSpc>
            </a:pPr>
            <a:r>
              <a:rPr lang="en-US" altLang="en-US" sz="2000" dirty="0"/>
              <a:t>Note: </a:t>
            </a:r>
            <a:r>
              <a:rPr lang="en-US" sz="2000" dirty="0">
                <a:solidFill>
                  <a:schemeClr val="tx2"/>
                </a:solidFill>
                <a:sym typeface="Symbol" pitchFamily="18" charset="2"/>
              </a:rPr>
              <a:t></a:t>
            </a:r>
            <a:r>
              <a:rPr lang="en-US" sz="2000" baseline="30000" dirty="0">
                <a:solidFill>
                  <a:schemeClr val="tx2"/>
                </a:solidFill>
              </a:rPr>
              <a:t>o</a:t>
            </a:r>
            <a:r>
              <a:rPr lang="en-US" sz="2000" dirty="0">
                <a:solidFill>
                  <a:schemeClr val="tx2"/>
                </a:solidFill>
              </a:rPr>
              <a:t>F</a:t>
            </a:r>
            <a:r>
              <a:rPr lang="en-US" sz="2000" baseline="30000" dirty="0">
                <a:solidFill>
                  <a:schemeClr val="tx2"/>
                </a:solidFill>
              </a:rPr>
              <a:t>4</a:t>
            </a:r>
            <a:r>
              <a:rPr lang="en-US" altLang="en-US" sz="2000" dirty="0"/>
              <a:t> can be larger at the lower frequencies</a:t>
            </a:r>
          </a:p>
          <a:p>
            <a:pPr marL="342900" indent="-342900">
              <a:lnSpc>
                <a:spcPct val="90000"/>
              </a:lnSpc>
              <a:buFont typeface="Wingdings" pitchFamily="2" charset="2"/>
              <a:buNone/>
            </a:pPr>
            <a:endParaRPr lang="en-US" altLang="en-US" sz="2800" dirty="0"/>
          </a:p>
        </p:txBody>
      </p:sp>
      <p:pic>
        <p:nvPicPr>
          <p:cNvPr id="705543" name="Picture 7"/>
          <p:cNvPicPr>
            <a:picLocks noChangeAspect="1" noChangeArrowheads="1"/>
          </p:cNvPicPr>
          <p:nvPr/>
        </p:nvPicPr>
        <p:blipFill>
          <a:blip r:embed="rId2"/>
          <a:srcRect/>
          <a:stretch>
            <a:fillRect/>
          </a:stretch>
        </p:blipFill>
        <p:spPr bwMode="auto">
          <a:xfrm>
            <a:off x="5771621" y="1371600"/>
            <a:ext cx="3639079" cy="4343400"/>
          </a:xfrm>
          <a:prstGeom prst="rect">
            <a:avLst/>
          </a:prstGeom>
          <a:noFill/>
          <a:ln w="3175">
            <a:solidFill>
              <a:schemeClr val="tx1"/>
            </a:solidFill>
            <a:miter lim="800000"/>
            <a:headEnd/>
            <a:tailEnd/>
          </a:ln>
          <a:effectLst/>
        </p:spPr>
      </p:pic>
      <p:sp>
        <p:nvSpPr>
          <p:cNvPr id="705546" name="Rectangle 10"/>
          <p:cNvSpPr>
            <a:spLocks noChangeArrowheads="1"/>
          </p:cNvSpPr>
          <p:nvPr/>
        </p:nvSpPr>
        <p:spPr bwMode="auto">
          <a:xfrm>
            <a:off x="1270006" y="6048376"/>
            <a:ext cx="8397902" cy="646331"/>
          </a:xfrm>
          <a:prstGeom prst="rect">
            <a:avLst/>
          </a:prstGeom>
          <a:noFill/>
          <a:ln w="9525" algn="ctr">
            <a:noFill/>
            <a:miter lim="800000"/>
            <a:headEnd/>
            <a:tailEnd/>
          </a:ln>
          <a:effectLst/>
        </p:spPr>
        <p:txBody>
          <a:bodyPr wrap="square">
            <a:spAutoFit/>
          </a:bodyPr>
          <a:lstStyle/>
          <a:p>
            <a:pPr marL="342900" indent="-342900">
              <a:buFont typeface="Wingdings" pitchFamily="2" charset="2"/>
              <a:buNone/>
            </a:pPr>
            <a:r>
              <a:rPr lang="en-US" dirty="0"/>
              <a:t>[Bil02]  J.B. Billingsley, </a:t>
            </a:r>
            <a:r>
              <a:rPr lang="en-US" i="1" dirty="0"/>
              <a:t>Low-angle radar land clutter – Measurements and  empirical models</a:t>
            </a:r>
            <a:r>
              <a:rPr lang="en-US" dirty="0" smtClean="0"/>
              <a:t>,  </a:t>
            </a:r>
            <a:r>
              <a:rPr lang="en-US" dirty="0"/>
              <a:t>William Andrew Publishing ,Norwich, NY, 2002.</a:t>
            </a:r>
            <a:endParaRPr lang="it-IT" dirty="0"/>
          </a:p>
        </p:txBody>
      </p:sp>
      <p:sp>
        <p:nvSpPr>
          <p:cNvPr id="7" name="Segnaposto numero diapositiva 6"/>
          <p:cNvSpPr>
            <a:spLocks noGrp="1"/>
          </p:cNvSpPr>
          <p:nvPr>
            <p:ph type="sldNum" sz="quarter" idx="12"/>
          </p:nvPr>
        </p:nvSpPr>
        <p:spPr/>
        <p:txBody>
          <a:bodyPr/>
          <a:lstStyle/>
          <a:p>
            <a:fld id="{6294C92D-0306-4E69-9CD3-20855E849650}" type="slidenum">
              <a:rPr kumimoji="0" lang="en-US" smtClean="0"/>
              <a:pPr/>
              <a:t>28</a:t>
            </a:fld>
            <a:endParaRPr kumimoji="0"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3"/>
          <p:cNvSpPr>
            <a:spLocks noChangeArrowheads="1"/>
          </p:cNvSpPr>
          <p:nvPr/>
        </p:nvSpPr>
        <p:spPr bwMode="auto">
          <a:xfrm>
            <a:off x="1393007" y="1107258"/>
            <a:ext cx="8280855" cy="4964949"/>
          </a:xfrm>
          <a:prstGeom prst="rect">
            <a:avLst/>
          </a:prstGeom>
          <a:noFill/>
          <a:ln w="12700">
            <a:noFill/>
            <a:miter lim="800000"/>
            <a:headEnd/>
            <a:tailEnd/>
          </a:ln>
        </p:spPr>
        <p:txBody>
          <a:bodyPr wrap="square" lIns="90488" tIns="44450" rIns="90488" bIns="44450">
            <a:spAutoFit/>
          </a:bodyPr>
          <a:lstStyle/>
          <a:p>
            <a:pPr algn="just" defTabSz="762000" eaLnBrk="0" hangingPunct="0">
              <a:lnSpc>
                <a:spcPct val="110000"/>
              </a:lnSpc>
              <a:spcBef>
                <a:spcPct val="0"/>
              </a:spcBef>
              <a:buSzPct val="100000"/>
              <a:buFont typeface="Arial" pitchFamily="34" charset="0"/>
              <a:buChar char="•"/>
            </a:pPr>
            <a:r>
              <a:rPr lang="en-US" dirty="0" smtClean="0"/>
              <a:t>In </a:t>
            </a:r>
            <a:r>
              <a:rPr lang="en-US" dirty="0"/>
              <a:t>the quest for better performance, the resolution capabilities of </a:t>
            </a:r>
            <a:r>
              <a:rPr lang="en-US" dirty="0" smtClean="0"/>
              <a:t>radar systems </a:t>
            </a:r>
            <a:r>
              <a:rPr lang="en-US" dirty="0"/>
              <a:t>have been improved</a:t>
            </a:r>
          </a:p>
          <a:p>
            <a:pPr algn="just" defTabSz="762000" eaLnBrk="0" hangingPunct="0">
              <a:lnSpc>
                <a:spcPct val="110000"/>
              </a:lnSpc>
              <a:spcBef>
                <a:spcPct val="0"/>
              </a:spcBef>
              <a:buSzPct val="100000"/>
              <a:buFont typeface="Arial" pitchFamily="34" charset="0"/>
              <a:buChar char="•"/>
            </a:pPr>
            <a:r>
              <a:rPr lang="en-US" dirty="0" smtClean="0"/>
              <a:t>For </a:t>
            </a:r>
            <a:r>
              <a:rPr lang="en-US" dirty="0"/>
              <a:t>detection performance, the belief originally was that a higher resolution </a:t>
            </a:r>
            <a:r>
              <a:rPr lang="en-US" dirty="0" smtClean="0"/>
              <a:t>radar </a:t>
            </a:r>
            <a:r>
              <a:rPr lang="en-US" dirty="0"/>
              <a:t>system would intercept less clutter than a lower resolution system, </a:t>
            </a:r>
            <a:r>
              <a:rPr lang="en-US" dirty="0" smtClean="0"/>
              <a:t>thereby </a:t>
            </a:r>
            <a:r>
              <a:rPr lang="en-US" dirty="0"/>
              <a:t>increasing detection performance</a:t>
            </a:r>
          </a:p>
          <a:p>
            <a:pPr algn="just" defTabSz="762000" eaLnBrk="0" hangingPunct="0">
              <a:lnSpc>
                <a:spcPct val="110000"/>
              </a:lnSpc>
              <a:spcBef>
                <a:spcPct val="0"/>
              </a:spcBef>
              <a:buSzPct val="100000"/>
              <a:buFont typeface="Arial" pitchFamily="34" charset="0"/>
              <a:buChar char="•"/>
            </a:pPr>
            <a:r>
              <a:rPr lang="en-US" dirty="0"/>
              <a:t> </a:t>
            </a:r>
            <a:r>
              <a:rPr lang="en-US" dirty="0" smtClean="0"/>
              <a:t>However</a:t>
            </a:r>
            <a:r>
              <a:rPr lang="en-US" dirty="0"/>
              <a:t>, as resolution has increased, the clutter statistics have no longer </a:t>
            </a:r>
            <a:r>
              <a:rPr lang="en-US" dirty="0" smtClean="0"/>
              <a:t>been </a:t>
            </a:r>
            <a:r>
              <a:rPr lang="en-US" dirty="0"/>
              <a:t>observed to be Gaussian, and the detection performance has not improved </a:t>
            </a:r>
            <a:r>
              <a:rPr lang="en-US" dirty="0" smtClean="0"/>
              <a:t>directly</a:t>
            </a:r>
            <a:endParaRPr lang="en-US" dirty="0"/>
          </a:p>
          <a:p>
            <a:pPr algn="just" defTabSz="762000" eaLnBrk="0" hangingPunct="0">
              <a:lnSpc>
                <a:spcPct val="110000"/>
              </a:lnSpc>
              <a:spcBef>
                <a:spcPct val="0"/>
              </a:spcBef>
              <a:buSzPct val="100000"/>
              <a:buFont typeface="Arial" pitchFamily="34" charset="0"/>
              <a:buChar char="•"/>
            </a:pPr>
            <a:r>
              <a:rPr lang="en-US" dirty="0" smtClean="0"/>
              <a:t>The </a:t>
            </a:r>
            <a:r>
              <a:rPr lang="en-US" dirty="0"/>
              <a:t>radar system is now plagued by target-like “spikes” that give rise </a:t>
            </a:r>
            <a:r>
              <a:rPr lang="en-US" dirty="0" smtClean="0"/>
              <a:t>to non-Gaussian observations</a:t>
            </a:r>
          </a:p>
          <a:p>
            <a:pPr algn="just" defTabSz="762000" eaLnBrk="0" hangingPunct="0">
              <a:lnSpc>
                <a:spcPct val="110000"/>
              </a:lnSpc>
              <a:spcBef>
                <a:spcPct val="0"/>
              </a:spcBef>
              <a:buSzPct val="100000"/>
              <a:buFont typeface="Arial" pitchFamily="34" charset="0"/>
              <a:buChar char="•"/>
            </a:pPr>
            <a:r>
              <a:rPr lang="en-US" dirty="0" smtClean="0"/>
              <a:t>These </a:t>
            </a:r>
            <a:r>
              <a:rPr lang="en-US" dirty="0"/>
              <a:t>spikes are passed by the detector as targets at a much higher false alarm </a:t>
            </a:r>
            <a:r>
              <a:rPr lang="en-US" dirty="0" smtClean="0"/>
              <a:t> </a:t>
            </a:r>
            <a:r>
              <a:rPr lang="en-US" dirty="0"/>
              <a:t>rate (FAR) than the system is designed to </a:t>
            </a:r>
            <a:r>
              <a:rPr lang="en-US" dirty="0" smtClean="0"/>
              <a:t>tolerate</a:t>
            </a:r>
          </a:p>
          <a:p>
            <a:pPr algn="just" defTabSz="762000" eaLnBrk="0" hangingPunct="0">
              <a:lnSpc>
                <a:spcPct val="110000"/>
              </a:lnSpc>
              <a:spcBef>
                <a:spcPct val="0"/>
              </a:spcBef>
              <a:buSzPct val="100000"/>
              <a:buFont typeface="Arial" pitchFamily="34" charset="0"/>
              <a:buChar char="•"/>
            </a:pPr>
            <a:r>
              <a:rPr lang="en-US" dirty="0" smtClean="0"/>
              <a:t>The </a:t>
            </a:r>
            <a:r>
              <a:rPr lang="en-US" dirty="0"/>
              <a:t>reason  for the poor performance can be traced to the fact that </a:t>
            </a:r>
            <a:r>
              <a:rPr lang="en-US" dirty="0" smtClean="0"/>
              <a:t>the traditional </a:t>
            </a:r>
            <a:r>
              <a:rPr lang="en-US" dirty="0"/>
              <a:t>radar detector  is designed to operate against Gaussian </a:t>
            </a:r>
            <a:r>
              <a:rPr lang="en-US" dirty="0" smtClean="0"/>
              <a:t>noise</a:t>
            </a:r>
          </a:p>
          <a:p>
            <a:pPr algn="just" defTabSz="762000" eaLnBrk="0" hangingPunct="0">
              <a:lnSpc>
                <a:spcPct val="110000"/>
              </a:lnSpc>
              <a:spcBef>
                <a:spcPct val="0"/>
              </a:spcBef>
              <a:buSzPct val="100000"/>
              <a:buFont typeface="Arial" pitchFamily="34" charset="0"/>
              <a:buChar char="•"/>
            </a:pPr>
            <a:r>
              <a:rPr lang="en-US" dirty="0" smtClean="0"/>
              <a:t>New </a:t>
            </a:r>
            <a:r>
              <a:rPr lang="en-US" dirty="0"/>
              <a:t>clutter models and new detection strategies are required to </a:t>
            </a:r>
            <a:r>
              <a:rPr lang="en-US" dirty="0" smtClean="0"/>
              <a:t>reduce the </a:t>
            </a:r>
            <a:r>
              <a:rPr lang="en-US" dirty="0"/>
              <a:t>effects of the  spikes and to improve detection </a:t>
            </a:r>
            <a:r>
              <a:rPr lang="en-US" dirty="0" smtClean="0"/>
              <a:t>performance</a:t>
            </a:r>
          </a:p>
        </p:txBody>
      </p:sp>
      <p:sp>
        <p:nvSpPr>
          <p:cNvPr id="7" name="Rectangle 3"/>
          <p:cNvSpPr>
            <a:spLocks noGrp="1" noChangeArrowheads="1"/>
          </p:cNvSpPr>
          <p:nvPr>
            <p:ph type="title"/>
          </p:nvPr>
        </p:nvSpPr>
        <p:spPr bwMode="auto">
          <a:xfrm>
            <a:off x="4524372" y="285728"/>
            <a:ext cx="4653518" cy="585418"/>
          </a:xfrm>
          <a:ln cap="flat" algn="ctr">
            <a:miter lim="800000"/>
            <a:headEnd/>
            <a:tailEnd/>
          </a:ln>
        </p:spPr>
        <p:txBody>
          <a:bodyPr vert="horz" wrap="none" lIns="92075" tIns="46038" rIns="92075" bIns="46038" numCol="1" anchor="t" anchorCtr="0" compatLnSpc="1">
            <a:prstTxWarp prst="textNoShape">
              <a:avLst/>
            </a:prstTxWarp>
            <a:spAutoFit/>
          </a:bodyPr>
          <a:lstStyle/>
          <a:p>
            <a:pPr marL="342900" indent="-342900" defTabSz="762000">
              <a:defRPr/>
            </a:pPr>
            <a:r>
              <a:rPr lang="it-IT"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Radar </a:t>
            </a:r>
            <a:r>
              <a:rPr lang="it-IT" sz="3200" b="1" dirty="0" err="1"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clutter</a:t>
            </a:r>
            <a:r>
              <a:rPr lang="it-IT"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 </a:t>
            </a:r>
            <a:r>
              <a:rPr lang="it-IT" sz="3200" b="1" dirty="0" err="1"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modeling</a:t>
            </a:r>
            <a:endParaRPr lang="it-IT" sz="32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endParaRPr>
          </a:p>
        </p:txBody>
      </p:sp>
      <p:sp>
        <p:nvSpPr>
          <p:cNvPr id="8" name="Segnaposto numero diapositiva 7"/>
          <p:cNvSpPr>
            <a:spLocks noGrp="1"/>
          </p:cNvSpPr>
          <p:nvPr>
            <p:ph type="sldNum" sz="quarter" idx="12"/>
          </p:nvPr>
        </p:nvSpPr>
        <p:spPr/>
        <p:txBody>
          <a:bodyPr/>
          <a:lstStyle/>
          <a:p>
            <a:fld id="{6294C92D-0306-4E69-9CD3-20855E849650}" type="slidenum">
              <a:rPr kumimoji="0" lang="en-US" smtClean="0"/>
              <a:pPr/>
              <a:t>29</a:t>
            </a:fld>
            <a:endParaRPr kumimoji="0" lang="en-US"/>
          </a:p>
        </p:txBody>
      </p:sp>
      <p:sp>
        <p:nvSpPr>
          <p:cNvPr id="9" name="Rectangle 28"/>
          <p:cNvSpPr>
            <a:spLocks noChangeArrowheads="1"/>
          </p:cNvSpPr>
          <p:nvPr/>
        </p:nvSpPr>
        <p:spPr bwMode="auto">
          <a:xfrm>
            <a:off x="3952868" y="6429397"/>
            <a:ext cx="4875644" cy="276999"/>
          </a:xfrm>
          <a:prstGeom prst="rect">
            <a:avLst/>
          </a:prstGeom>
          <a:noFill/>
          <a:ln w="9525" algn="ctr">
            <a:noFill/>
            <a:miter lim="800000"/>
            <a:headEnd/>
            <a:tailEnd/>
          </a:ln>
        </p:spPr>
        <p:txBody>
          <a:bodyPr wrap="square" lIns="18000" tIns="0" rIns="18000" bIns="0" anchor="ctr">
            <a:spAutoFit/>
          </a:bodyPr>
          <a:lstStyle/>
          <a:p>
            <a:pPr algn="ctr">
              <a:spcBef>
                <a:spcPct val="0"/>
              </a:spcBef>
            </a:pPr>
            <a:r>
              <a:rPr lang="it-IT" b="1" dirty="0" smtClean="0">
                <a:latin typeface="Segoe UI" pitchFamily="34" charset="0"/>
                <a:ea typeface="Segoe UI" pitchFamily="34" charset="0"/>
                <a:cs typeface="Segoe UI" pitchFamily="34" charset="0"/>
              </a:rPr>
              <a:t>EGO Workshop 2012</a:t>
            </a:r>
            <a:r>
              <a:rPr lang="en-US" dirty="0" smtClean="0">
                <a:latin typeface="Segoe UI" pitchFamily="34" charset="0"/>
                <a:ea typeface="Segoe UI" pitchFamily="34" charset="0"/>
                <a:cs typeface="Segoe UI" pitchFamily="34" charset="0"/>
              </a:rPr>
              <a:t> - </a:t>
            </a:r>
            <a:r>
              <a:rPr lang="en-US" sz="1400" dirty="0" smtClean="0">
                <a:latin typeface="Segoe UI" pitchFamily="34" charset="0"/>
                <a:ea typeface="Segoe UI" pitchFamily="34" charset="0"/>
                <a:cs typeface="Segoe UI" pitchFamily="34" charset="0"/>
              </a:rPr>
              <a:t>October 15-17, 2012 – </a:t>
            </a:r>
            <a:r>
              <a:rPr lang="en-US" sz="1400" dirty="0" err="1" smtClean="0">
                <a:latin typeface="Segoe UI" pitchFamily="34" charset="0"/>
                <a:ea typeface="Segoe UI" pitchFamily="34" charset="0"/>
                <a:cs typeface="Segoe UI" pitchFamily="34" charset="0"/>
              </a:rPr>
              <a:t>Cascina</a:t>
            </a:r>
            <a:endParaRPr lang="it-IT" sz="1400" dirty="0">
              <a:latin typeface="Segoe UI" pitchFamily="34" charset="0"/>
              <a:ea typeface="Segoe UI" pitchFamily="34" charset="0"/>
              <a:cs typeface="Segoe UI" pitchFamily="34" charset="0"/>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8"/>
          <p:cNvSpPr>
            <a:spLocks noChangeArrowheads="1"/>
          </p:cNvSpPr>
          <p:nvPr/>
        </p:nvSpPr>
        <p:spPr bwMode="auto">
          <a:xfrm>
            <a:off x="4875609" y="6429397"/>
            <a:ext cx="4875644" cy="276999"/>
          </a:xfrm>
          <a:prstGeom prst="rect">
            <a:avLst/>
          </a:prstGeom>
          <a:noFill/>
          <a:ln w="9525" algn="ctr">
            <a:noFill/>
            <a:miter lim="800000"/>
            <a:headEnd/>
            <a:tailEnd/>
          </a:ln>
        </p:spPr>
        <p:txBody>
          <a:bodyPr wrap="square" lIns="18000" tIns="0" rIns="18000" bIns="0" anchor="ctr">
            <a:spAutoFit/>
          </a:bodyPr>
          <a:lstStyle/>
          <a:p>
            <a:pPr algn="ctr">
              <a:spcBef>
                <a:spcPct val="0"/>
              </a:spcBef>
            </a:pPr>
            <a:r>
              <a:rPr lang="it-IT" b="1" dirty="0" smtClean="0">
                <a:latin typeface="Segoe UI" pitchFamily="34" charset="0"/>
                <a:ea typeface="Segoe UI" pitchFamily="34" charset="0"/>
                <a:cs typeface="Segoe UI" pitchFamily="34" charset="0"/>
              </a:rPr>
              <a:t>EGO Workshop 2012</a:t>
            </a:r>
            <a:r>
              <a:rPr lang="en-US" dirty="0" smtClean="0">
                <a:latin typeface="Segoe UI" pitchFamily="34" charset="0"/>
                <a:ea typeface="Segoe UI" pitchFamily="34" charset="0"/>
                <a:cs typeface="Segoe UI" pitchFamily="34" charset="0"/>
              </a:rPr>
              <a:t> - </a:t>
            </a:r>
            <a:r>
              <a:rPr lang="en-US" sz="1400" dirty="0" smtClean="0">
                <a:latin typeface="Segoe UI" pitchFamily="34" charset="0"/>
                <a:ea typeface="Segoe UI" pitchFamily="34" charset="0"/>
                <a:cs typeface="Segoe UI" pitchFamily="34" charset="0"/>
              </a:rPr>
              <a:t>October 15-17, 2012 – </a:t>
            </a:r>
            <a:r>
              <a:rPr lang="en-US" sz="1400" dirty="0" err="1" smtClean="0">
                <a:latin typeface="Segoe UI" pitchFamily="34" charset="0"/>
                <a:ea typeface="Segoe UI" pitchFamily="34" charset="0"/>
                <a:cs typeface="Segoe UI" pitchFamily="34" charset="0"/>
              </a:rPr>
              <a:t>Cascina</a:t>
            </a:r>
            <a:endParaRPr lang="it-IT" sz="1400" dirty="0">
              <a:latin typeface="Segoe UI" pitchFamily="34" charset="0"/>
              <a:ea typeface="Segoe UI" pitchFamily="34" charset="0"/>
              <a:cs typeface="Segoe UI" pitchFamily="34" charset="0"/>
            </a:endParaRPr>
          </a:p>
        </p:txBody>
      </p:sp>
      <p:sp>
        <p:nvSpPr>
          <p:cNvPr id="9" name="Rettangolo 8"/>
          <p:cNvSpPr/>
          <p:nvPr/>
        </p:nvSpPr>
        <p:spPr>
          <a:xfrm>
            <a:off x="5241855" y="357166"/>
            <a:ext cx="4140301" cy="646331"/>
          </a:xfrm>
          <a:prstGeom prst="rect">
            <a:avLst/>
          </a:prstGeom>
        </p:spPr>
        <p:txBody>
          <a:bodyPr wrap="none">
            <a:spAutoFit/>
          </a:bodyPr>
          <a:lstStyle/>
          <a:p>
            <a:pPr marL="342900" indent="-342900">
              <a:buFont typeface="Wingdings" pitchFamily="2" charset="2"/>
              <a:buNone/>
            </a:pPr>
            <a:r>
              <a:rPr lang="en-US" sz="36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Outline of the talk</a:t>
            </a:r>
            <a:endParaRPr lang="en-US" sz="3600" b="1" dirty="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endParaRPr>
          </a:p>
        </p:txBody>
      </p:sp>
      <p:sp>
        <p:nvSpPr>
          <p:cNvPr id="5" name="Rettangolo 4"/>
          <p:cNvSpPr/>
          <p:nvPr/>
        </p:nvSpPr>
        <p:spPr>
          <a:xfrm>
            <a:off x="1309662" y="1142983"/>
            <a:ext cx="7971290" cy="4832092"/>
          </a:xfrm>
          <a:prstGeom prst="rect">
            <a:avLst/>
          </a:prstGeom>
        </p:spPr>
        <p:txBody>
          <a:bodyPr wrap="square">
            <a:spAutoFit/>
          </a:bodyPr>
          <a:lstStyle/>
          <a:p>
            <a:pPr defTabSz="762000" eaLnBrk="0" hangingPunct="0">
              <a:spcBef>
                <a:spcPct val="0"/>
              </a:spcBef>
              <a:buSzPct val="100000"/>
              <a:buFont typeface="Wingdings" pitchFamily="2" charset="2"/>
              <a:buChar char="v"/>
              <a:defRPr/>
            </a:pPr>
            <a:r>
              <a:rPr lang="en-US" sz="2800" dirty="0" smtClean="0"/>
              <a:t> </a:t>
            </a:r>
            <a:r>
              <a:rPr lang="en-US" sz="2800" b="1" dirty="0" smtClean="0">
                <a:solidFill>
                  <a:schemeClr val="accent1">
                    <a:lumMod val="50000"/>
                  </a:schemeClr>
                </a:solidFill>
              </a:rPr>
              <a:t>Introduction</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 Gaussian model and RCS</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 Compound-Gaussian model</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 Spectral modeling</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Clutter analysis and model validation</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Concluding remarks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5" name="Rectangle 3"/>
          <p:cNvSpPr>
            <a:spLocks noChangeArrowheads="1"/>
          </p:cNvSpPr>
          <p:nvPr/>
        </p:nvSpPr>
        <p:spPr bwMode="auto">
          <a:xfrm>
            <a:off x="5035550" y="2057400"/>
            <a:ext cx="4507575" cy="4184650"/>
          </a:xfrm>
          <a:prstGeom prst="rect">
            <a:avLst/>
          </a:prstGeom>
          <a:solidFill>
            <a:schemeClr val="bg1"/>
          </a:solidFill>
          <a:ln w="57150" cmpd="thinThick">
            <a:noFill/>
            <a:miter lim="800000"/>
            <a:headEnd/>
            <a:tailEnd/>
          </a:ln>
          <a:effectLst>
            <a:prstShdw prst="shdw17" dist="17961" dir="2700000">
              <a:schemeClr val="tx1">
                <a:gamma/>
                <a:shade val="60000"/>
                <a:invGamma/>
              </a:schemeClr>
            </a:prstShdw>
          </a:effectLst>
        </p:spPr>
        <p:txBody>
          <a:bodyPr wrap="none" anchor="ctr"/>
          <a:lstStyle/>
          <a:p>
            <a:pPr>
              <a:defRPr/>
            </a:pPr>
            <a:endParaRPr lang="it-IT"/>
          </a:p>
        </p:txBody>
      </p:sp>
      <p:sp>
        <p:nvSpPr>
          <p:cNvPr id="556036" name="Rectangle 4"/>
          <p:cNvSpPr>
            <a:spLocks noChangeArrowheads="1"/>
          </p:cNvSpPr>
          <p:nvPr/>
        </p:nvSpPr>
        <p:spPr bwMode="auto">
          <a:xfrm>
            <a:off x="321602" y="1484313"/>
            <a:ext cx="4502415" cy="4171950"/>
          </a:xfrm>
          <a:prstGeom prst="rect">
            <a:avLst/>
          </a:prstGeom>
          <a:solidFill>
            <a:schemeClr val="bg1"/>
          </a:solidFill>
          <a:ln w="57150" cmpd="thinThick">
            <a:noFill/>
            <a:miter lim="800000"/>
            <a:headEnd/>
            <a:tailEnd/>
          </a:ln>
          <a:effectLst>
            <a:prstShdw prst="shdw17" dist="17961" dir="2700000">
              <a:schemeClr val="tx1">
                <a:gamma/>
                <a:shade val="60000"/>
                <a:invGamma/>
              </a:schemeClr>
            </a:prstShdw>
          </a:effectLst>
        </p:spPr>
        <p:txBody>
          <a:bodyPr wrap="none" anchor="ctr"/>
          <a:lstStyle/>
          <a:p>
            <a:pPr>
              <a:defRPr/>
            </a:pPr>
            <a:endParaRPr lang="it-IT"/>
          </a:p>
        </p:txBody>
      </p:sp>
      <p:sp>
        <p:nvSpPr>
          <p:cNvPr id="82949" name="Rectangle 5"/>
          <p:cNvSpPr>
            <a:spLocks noChangeArrowheads="1"/>
          </p:cNvSpPr>
          <p:nvPr/>
        </p:nvSpPr>
        <p:spPr bwMode="auto">
          <a:xfrm>
            <a:off x="2330352" y="246063"/>
            <a:ext cx="6635214" cy="523862"/>
          </a:xfrm>
          <a:prstGeom prst="rect">
            <a:avLst/>
          </a:prstGeom>
          <a:noFill/>
          <a:ln w="9525" algn="ctr">
            <a:noFill/>
            <a:miter lim="800000"/>
            <a:headEnd/>
            <a:tailEnd/>
          </a:ln>
        </p:spPr>
        <p:txBody>
          <a:bodyPr wrap="none" lIns="92075" tIns="46038" rIns="92075" bIns="46038">
            <a:spAutoFit/>
          </a:bodyPr>
          <a:lstStyle/>
          <a:p>
            <a:pPr defTabSz="762000" eaLnBrk="0" hangingPunct="0">
              <a:spcBef>
                <a:spcPct val="0"/>
              </a:spcBef>
            </a:pPr>
            <a:r>
              <a:rPr lang="en-GB" sz="2800" b="1" dirty="0">
                <a:solidFill>
                  <a:schemeClr val="accent1">
                    <a:lumMod val="50000"/>
                  </a:schemeClr>
                </a:solidFill>
                <a:effectLst>
                  <a:outerShdw blurRad="50800" dist="38100" dir="10800000" algn="r" rotWithShape="0">
                    <a:prstClr val="black">
                      <a:alpha val="40000"/>
                    </a:prstClr>
                  </a:outerShdw>
                </a:effectLst>
                <a:latin typeface="+mj-lt"/>
              </a:rPr>
              <a:t>Sea clutter temporal behaviour (30 m)</a:t>
            </a:r>
          </a:p>
        </p:txBody>
      </p:sp>
      <p:sp>
        <p:nvSpPr>
          <p:cNvPr id="82950" name="Rectangle 6"/>
          <p:cNvSpPr>
            <a:spLocks noChangeArrowheads="1"/>
          </p:cNvSpPr>
          <p:nvPr/>
        </p:nvSpPr>
        <p:spPr bwMode="auto">
          <a:xfrm>
            <a:off x="1121338" y="785814"/>
            <a:ext cx="8707306" cy="339067"/>
          </a:xfrm>
          <a:prstGeom prst="rect">
            <a:avLst/>
          </a:prstGeom>
          <a:noFill/>
          <a:ln w="12700">
            <a:noFill/>
            <a:miter lim="800000"/>
            <a:headEnd/>
            <a:tailEnd/>
          </a:ln>
        </p:spPr>
        <p:txBody>
          <a:bodyPr wrap="square" lIns="90488" tIns="44450" rIns="90488" bIns="44450">
            <a:spAutoFit/>
          </a:bodyPr>
          <a:lstStyle/>
          <a:p>
            <a:pPr defTabSz="762000" eaLnBrk="0" hangingPunct="0">
              <a:lnSpc>
                <a:spcPct val="90000"/>
              </a:lnSpc>
              <a:spcBef>
                <a:spcPct val="0"/>
              </a:spcBef>
            </a:pPr>
            <a:r>
              <a:rPr lang="en-GB" dirty="0">
                <a:latin typeface="Segoe UI" pitchFamily="34" charset="0"/>
                <a:cs typeface="Segoe UI" pitchFamily="34" charset="0"/>
              </a:rPr>
              <a:t>The spikes have different behaviour in the two like-polarizations (HH and VV)</a:t>
            </a:r>
          </a:p>
        </p:txBody>
      </p:sp>
      <p:sp>
        <p:nvSpPr>
          <p:cNvPr id="82951" name="Rectangle 7"/>
          <p:cNvSpPr>
            <a:spLocks noChangeArrowheads="1"/>
          </p:cNvSpPr>
          <p:nvPr/>
        </p:nvSpPr>
        <p:spPr bwMode="auto">
          <a:xfrm>
            <a:off x="428229" y="5797551"/>
            <a:ext cx="4340754" cy="588366"/>
          </a:xfrm>
          <a:prstGeom prst="rect">
            <a:avLst/>
          </a:prstGeom>
          <a:noFill/>
          <a:ln w="12700">
            <a:noFill/>
            <a:miter lim="800000"/>
            <a:headEnd/>
            <a:tailEnd/>
          </a:ln>
        </p:spPr>
        <p:txBody>
          <a:bodyPr lIns="90488" tIns="44450" rIns="90488" bIns="44450">
            <a:spAutoFit/>
          </a:bodyPr>
          <a:lstStyle/>
          <a:p>
            <a:pPr defTabSz="762000" eaLnBrk="0" hangingPunct="0">
              <a:lnSpc>
                <a:spcPct val="90000"/>
              </a:lnSpc>
              <a:spcBef>
                <a:spcPct val="0"/>
              </a:spcBef>
            </a:pPr>
            <a:r>
              <a:rPr lang="en-GB" dirty="0">
                <a:latin typeface="Segoe UI" pitchFamily="34" charset="0"/>
                <a:cs typeface="Segoe UI" pitchFamily="34" charset="0"/>
              </a:rPr>
              <a:t>The dominant spikes on the HH record persist for about 1-3 s. </a:t>
            </a:r>
          </a:p>
        </p:txBody>
      </p:sp>
      <p:sp>
        <p:nvSpPr>
          <p:cNvPr id="82952" name="Rectangle 8"/>
          <p:cNvSpPr>
            <a:spLocks noChangeArrowheads="1"/>
          </p:cNvSpPr>
          <p:nvPr/>
        </p:nvSpPr>
        <p:spPr bwMode="auto">
          <a:xfrm>
            <a:off x="4939241" y="1355726"/>
            <a:ext cx="4126387" cy="588366"/>
          </a:xfrm>
          <a:prstGeom prst="rect">
            <a:avLst/>
          </a:prstGeom>
          <a:noFill/>
          <a:ln w="12700">
            <a:noFill/>
            <a:miter lim="800000"/>
            <a:headEnd/>
            <a:tailEnd/>
          </a:ln>
        </p:spPr>
        <p:txBody>
          <a:bodyPr wrap="none" lIns="90488" tIns="44450" rIns="90488" bIns="44450">
            <a:spAutoFit/>
          </a:bodyPr>
          <a:lstStyle/>
          <a:p>
            <a:pPr defTabSz="762000" eaLnBrk="0" hangingPunct="0">
              <a:lnSpc>
                <a:spcPct val="90000"/>
              </a:lnSpc>
              <a:spcBef>
                <a:spcPct val="0"/>
              </a:spcBef>
            </a:pPr>
            <a:r>
              <a:rPr lang="en-GB" dirty="0">
                <a:latin typeface="Segoe UI" pitchFamily="34" charset="0"/>
                <a:cs typeface="Segoe UI" pitchFamily="34" charset="0"/>
              </a:rPr>
              <a:t>The vertically polarized returns appear </a:t>
            </a:r>
          </a:p>
          <a:p>
            <a:pPr defTabSz="762000" eaLnBrk="0" hangingPunct="0">
              <a:lnSpc>
                <a:spcPct val="90000"/>
              </a:lnSpc>
              <a:spcBef>
                <a:spcPct val="0"/>
              </a:spcBef>
            </a:pPr>
            <a:r>
              <a:rPr lang="en-GB" dirty="0">
                <a:latin typeface="Segoe UI" pitchFamily="34" charset="0"/>
                <a:cs typeface="Segoe UI" pitchFamily="34" charset="0"/>
              </a:rPr>
              <a:t>to be a bit broader but less spiky </a:t>
            </a:r>
          </a:p>
        </p:txBody>
      </p:sp>
      <p:pic>
        <p:nvPicPr>
          <p:cNvPr id="82953" name="Picture 9"/>
          <p:cNvPicPr>
            <a:picLocks noChangeAspect="1" noChangeArrowheads="1"/>
          </p:cNvPicPr>
          <p:nvPr/>
        </p:nvPicPr>
        <p:blipFill>
          <a:blip r:embed="rId2"/>
          <a:srcRect/>
          <a:stretch>
            <a:fillRect/>
          </a:stretch>
        </p:blipFill>
        <p:spPr bwMode="auto">
          <a:xfrm>
            <a:off x="5109502" y="2133600"/>
            <a:ext cx="4326996" cy="3887788"/>
          </a:xfrm>
          <a:prstGeom prst="rect">
            <a:avLst/>
          </a:prstGeom>
          <a:noFill/>
          <a:ln w="9525">
            <a:noFill/>
            <a:miter lim="800000"/>
            <a:headEnd/>
            <a:tailEnd/>
          </a:ln>
        </p:spPr>
      </p:pic>
      <p:pic>
        <p:nvPicPr>
          <p:cNvPr id="82954" name="Picture 10"/>
          <p:cNvPicPr>
            <a:picLocks noChangeAspect="1" noChangeArrowheads="1"/>
          </p:cNvPicPr>
          <p:nvPr/>
        </p:nvPicPr>
        <p:blipFill>
          <a:blip r:embed="rId3"/>
          <a:srcRect/>
          <a:stretch>
            <a:fillRect/>
          </a:stretch>
        </p:blipFill>
        <p:spPr bwMode="auto">
          <a:xfrm>
            <a:off x="350837" y="1628775"/>
            <a:ext cx="4368271" cy="3887788"/>
          </a:xfrm>
          <a:prstGeom prst="rect">
            <a:avLst/>
          </a:prstGeom>
          <a:noFill/>
          <a:ln w="9525">
            <a:noFill/>
            <a:miter lim="800000"/>
            <a:headEnd/>
            <a:tailEnd/>
          </a:ln>
        </p:spPr>
      </p:pic>
      <p:sp>
        <p:nvSpPr>
          <p:cNvPr id="82955" name="Line 11"/>
          <p:cNvSpPr>
            <a:spLocks noChangeShapeType="1"/>
          </p:cNvSpPr>
          <p:nvPr/>
        </p:nvSpPr>
        <p:spPr bwMode="auto">
          <a:xfrm flipH="1">
            <a:off x="7051146" y="1916114"/>
            <a:ext cx="553773" cy="523875"/>
          </a:xfrm>
          <a:prstGeom prst="line">
            <a:avLst/>
          </a:prstGeom>
          <a:noFill/>
          <a:ln w="50800">
            <a:solidFill>
              <a:schemeClr val="tx1"/>
            </a:solidFill>
            <a:round/>
            <a:headEnd/>
            <a:tailEnd type="triangle" w="med" len="med"/>
          </a:ln>
        </p:spPr>
        <p:txBody>
          <a:bodyPr/>
          <a:lstStyle/>
          <a:p>
            <a:endParaRPr lang="it-IT"/>
          </a:p>
        </p:txBody>
      </p:sp>
      <p:sp>
        <p:nvSpPr>
          <p:cNvPr id="82956" name="Line 12"/>
          <p:cNvSpPr>
            <a:spLocks noChangeShapeType="1"/>
          </p:cNvSpPr>
          <p:nvPr/>
        </p:nvSpPr>
        <p:spPr bwMode="auto">
          <a:xfrm flipH="1" flipV="1">
            <a:off x="2067190" y="5157789"/>
            <a:ext cx="337079" cy="644525"/>
          </a:xfrm>
          <a:prstGeom prst="line">
            <a:avLst/>
          </a:prstGeom>
          <a:noFill/>
          <a:ln w="50800">
            <a:solidFill>
              <a:schemeClr val="tx1"/>
            </a:solidFill>
            <a:round/>
            <a:headEnd/>
            <a:tailEnd type="triangle" w="med" len="med"/>
          </a:ln>
        </p:spPr>
        <p:txBody>
          <a:bodyPr/>
          <a:lstStyle/>
          <a:p>
            <a:endParaRPr lang="it-IT"/>
          </a:p>
        </p:txBody>
      </p:sp>
      <p:sp>
        <p:nvSpPr>
          <p:cNvPr id="14" name="Segnaposto numero diapositiva 13"/>
          <p:cNvSpPr>
            <a:spLocks noGrp="1"/>
          </p:cNvSpPr>
          <p:nvPr>
            <p:ph type="sldNum" sz="quarter" idx="12"/>
          </p:nvPr>
        </p:nvSpPr>
        <p:spPr/>
        <p:txBody>
          <a:bodyPr/>
          <a:lstStyle/>
          <a:p>
            <a:fld id="{6294C92D-0306-4E69-9CD3-20855E849650}" type="slidenum">
              <a:rPr kumimoji="0" lang="en-US" smtClean="0"/>
              <a:pPr/>
              <a:t>30</a:t>
            </a:fld>
            <a:endParaRPr kumimoji="0"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3"/>
          <p:cNvSpPr>
            <a:spLocks noChangeArrowheads="1"/>
          </p:cNvSpPr>
          <p:nvPr/>
        </p:nvSpPr>
        <p:spPr bwMode="auto">
          <a:xfrm>
            <a:off x="1470397" y="1067814"/>
            <a:ext cx="8280855" cy="1003865"/>
          </a:xfrm>
          <a:prstGeom prst="rect">
            <a:avLst/>
          </a:prstGeom>
          <a:noFill/>
          <a:ln w="12700">
            <a:noFill/>
            <a:miter lim="800000"/>
            <a:headEnd/>
            <a:tailEnd/>
          </a:ln>
        </p:spPr>
        <p:txBody>
          <a:bodyPr wrap="square" lIns="90488" tIns="44450" rIns="90488" bIns="44450">
            <a:spAutoFit/>
          </a:bodyPr>
          <a:lstStyle/>
          <a:p>
            <a:pPr defTabSz="762000" eaLnBrk="0" hangingPunct="0">
              <a:lnSpc>
                <a:spcPct val="110000"/>
              </a:lnSpc>
              <a:spcBef>
                <a:spcPct val="0"/>
              </a:spcBef>
              <a:buSzPct val="100000"/>
            </a:pPr>
            <a:r>
              <a:rPr lang="en-US" dirty="0" smtClean="0"/>
              <a:t>Empirical </a:t>
            </a:r>
            <a:r>
              <a:rPr lang="en-US" dirty="0"/>
              <a:t>studies have produced several candidate models for spiky </a:t>
            </a:r>
            <a:r>
              <a:rPr lang="en-US" dirty="0" smtClean="0"/>
              <a:t>non-Gaussian </a:t>
            </a:r>
            <a:r>
              <a:rPr lang="en-US" dirty="0"/>
              <a:t>clutter, the most popular being the </a:t>
            </a:r>
            <a:r>
              <a:rPr lang="en-US" dirty="0" err="1"/>
              <a:t>Weibull</a:t>
            </a:r>
            <a:r>
              <a:rPr lang="en-US" dirty="0"/>
              <a:t> distribution, </a:t>
            </a:r>
            <a:r>
              <a:rPr lang="en-US" dirty="0" smtClean="0"/>
              <a:t>the </a:t>
            </a:r>
            <a:r>
              <a:rPr lang="en-US" dirty="0"/>
              <a:t>K distribution, the log-normal, the generalized K, the Student-t, etc.</a:t>
            </a:r>
          </a:p>
        </p:txBody>
      </p:sp>
      <p:sp>
        <p:nvSpPr>
          <p:cNvPr id="933892" name="Rectangle 4"/>
          <p:cNvSpPr>
            <a:spLocks noChangeArrowheads="1"/>
          </p:cNvSpPr>
          <p:nvPr/>
        </p:nvSpPr>
        <p:spPr bwMode="auto">
          <a:xfrm>
            <a:off x="3917250" y="285728"/>
            <a:ext cx="5028043" cy="523862"/>
          </a:xfrm>
          <a:prstGeom prst="rect">
            <a:avLst/>
          </a:prstGeom>
          <a:noFill/>
          <a:ln w="9525" algn="ctr">
            <a:noFill/>
            <a:miter lim="800000"/>
            <a:headEnd/>
            <a:tailEnd/>
          </a:ln>
          <a:effectLst/>
        </p:spPr>
        <p:txBody>
          <a:bodyPr wrap="none" lIns="92075" tIns="46038" rIns="92075" bIns="46038">
            <a:spAutoFit/>
          </a:bodyPr>
          <a:lstStyle/>
          <a:p>
            <a:pPr defTabSz="762000" eaLnBrk="0" hangingPunct="0">
              <a:spcBef>
                <a:spcPct val="0"/>
              </a:spcBef>
              <a:defRPr/>
            </a:pPr>
            <a:r>
              <a:rPr lang="en-US" sz="2800" b="1" dirty="0">
                <a:solidFill>
                  <a:schemeClr val="accent1">
                    <a:lumMod val="50000"/>
                  </a:schemeClr>
                </a:solidFill>
                <a:effectLst>
                  <a:outerShdw blurRad="38100" dist="38100" dir="2700000" algn="tl">
                    <a:srgbClr val="C0C0C0"/>
                  </a:outerShdw>
                </a:effectLst>
                <a:latin typeface="+mj-lt"/>
                <a:cs typeface="Times New Roman" pitchFamily="18" charset="0"/>
              </a:rPr>
              <a:t>Empirically observed models</a:t>
            </a:r>
          </a:p>
        </p:txBody>
      </p:sp>
      <p:sp>
        <p:nvSpPr>
          <p:cNvPr id="2055" name="Line 5"/>
          <p:cNvSpPr>
            <a:spLocks noChangeShapeType="1"/>
          </p:cNvSpPr>
          <p:nvPr/>
        </p:nvSpPr>
        <p:spPr bwMode="auto">
          <a:xfrm flipH="1">
            <a:off x="5823188" y="3940175"/>
            <a:ext cx="1248569" cy="571500"/>
          </a:xfrm>
          <a:prstGeom prst="line">
            <a:avLst/>
          </a:prstGeom>
          <a:noFill/>
          <a:ln w="50800">
            <a:solidFill>
              <a:schemeClr val="bg2"/>
            </a:solidFill>
            <a:prstDash val="sysDot"/>
            <a:round/>
            <a:headEnd/>
            <a:tailEnd type="triangle" w="med" len="med"/>
          </a:ln>
        </p:spPr>
        <p:txBody>
          <a:bodyPr/>
          <a:lstStyle/>
          <a:p>
            <a:endParaRPr lang="it-IT"/>
          </a:p>
        </p:txBody>
      </p:sp>
      <p:sp>
        <p:nvSpPr>
          <p:cNvPr id="2056" name="Rectangle 6"/>
          <p:cNvSpPr>
            <a:spLocks noChangeArrowheads="1"/>
          </p:cNvSpPr>
          <p:nvPr/>
        </p:nvSpPr>
        <p:spPr bwMode="auto">
          <a:xfrm>
            <a:off x="6423433" y="2492224"/>
            <a:ext cx="3425763" cy="1917961"/>
          </a:xfrm>
          <a:prstGeom prst="rect">
            <a:avLst/>
          </a:prstGeom>
          <a:noFill/>
          <a:ln w="12700">
            <a:noFill/>
            <a:miter lim="800000"/>
            <a:headEnd/>
            <a:tailEnd/>
          </a:ln>
        </p:spPr>
        <p:txBody>
          <a:bodyPr wrap="square" lIns="90488" tIns="44450" rIns="90488" bIns="44450">
            <a:spAutoFit/>
          </a:bodyPr>
          <a:lstStyle/>
          <a:p>
            <a:pPr algn="ctr" defTabSz="762000" eaLnBrk="0" hangingPunct="0">
              <a:lnSpc>
                <a:spcPct val="110000"/>
              </a:lnSpc>
              <a:spcBef>
                <a:spcPct val="0"/>
              </a:spcBef>
            </a:pPr>
            <a:r>
              <a:rPr lang="en-US" sz="1800" b="1" dirty="0"/>
              <a:t>Measured sea clutter data</a:t>
            </a:r>
          </a:p>
          <a:p>
            <a:pPr algn="ctr" defTabSz="762000" eaLnBrk="0" hangingPunct="0">
              <a:lnSpc>
                <a:spcPct val="110000"/>
              </a:lnSpc>
              <a:spcBef>
                <a:spcPct val="0"/>
              </a:spcBef>
            </a:pPr>
            <a:r>
              <a:rPr lang="en-US" sz="1800" b="1" dirty="0"/>
              <a:t>(IPIX database)</a:t>
            </a:r>
          </a:p>
          <a:p>
            <a:pPr algn="ctr" defTabSz="762000" eaLnBrk="0" hangingPunct="0">
              <a:lnSpc>
                <a:spcPct val="110000"/>
              </a:lnSpc>
              <a:spcBef>
                <a:spcPct val="0"/>
              </a:spcBef>
              <a:buSzPct val="100000"/>
              <a:buFontTx/>
              <a:buChar char="•"/>
            </a:pPr>
            <a:endParaRPr lang="en-US" sz="1800" b="1" dirty="0"/>
          </a:p>
          <a:p>
            <a:pPr algn="ctr" defTabSz="762000" eaLnBrk="0" hangingPunct="0">
              <a:lnSpc>
                <a:spcPct val="110000"/>
              </a:lnSpc>
              <a:spcBef>
                <a:spcPct val="0"/>
              </a:spcBef>
            </a:pPr>
            <a:r>
              <a:rPr lang="en-US" sz="1800" dirty="0"/>
              <a:t>The APDF parameters have been obtained through the </a:t>
            </a:r>
            <a:r>
              <a:rPr lang="en-US" sz="1800" b="1" dirty="0"/>
              <a:t>Method of Moments (</a:t>
            </a:r>
            <a:r>
              <a:rPr lang="en-US" sz="1800" b="1" dirty="0" err="1"/>
              <a:t>MoM</a:t>
            </a:r>
            <a:r>
              <a:rPr lang="en-US" sz="1800" b="1" dirty="0">
                <a:latin typeface="Times New Roman" pitchFamily="18" charset="0"/>
              </a:rPr>
              <a:t>)</a:t>
            </a:r>
          </a:p>
        </p:txBody>
      </p:sp>
      <p:sp>
        <p:nvSpPr>
          <p:cNvPr id="2057" name="Rectangle 7"/>
          <p:cNvSpPr>
            <a:spLocks noChangeArrowheads="1"/>
          </p:cNvSpPr>
          <p:nvPr/>
        </p:nvSpPr>
        <p:spPr bwMode="auto">
          <a:xfrm>
            <a:off x="6884274" y="5144750"/>
            <a:ext cx="2504017" cy="1308563"/>
          </a:xfrm>
          <a:prstGeom prst="rect">
            <a:avLst/>
          </a:prstGeom>
          <a:solidFill>
            <a:schemeClr val="accent5">
              <a:lumMod val="20000"/>
              <a:lumOff val="80000"/>
            </a:schemeClr>
          </a:solidFill>
          <a:ln w="12700" cmpd="sng">
            <a:solidFill>
              <a:schemeClr val="tx1"/>
            </a:solidFill>
            <a:miter lim="800000"/>
            <a:headEnd/>
            <a:tailEnd/>
          </a:ln>
          <a:effectLst/>
        </p:spPr>
        <p:txBody>
          <a:bodyPr lIns="90488" tIns="44450" rIns="90488" bIns="44450">
            <a:spAutoFit/>
          </a:bodyPr>
          <a:lstStyle/>
          <a:p>
            <a:pPr algn="ctr" defTabSz="762000" eaLnBrk="0" hangingPunct="0">
              <a:lnSpc>
                <a:spcPct val="110000"/>
              </a:lnSpc>
              <a:spcBef>
                <a:spcPct val="0"/>
              </a:spcBef>
            </a:pPr>
            <a:r>
              <a:rPr lang="en-US" dirty="0"/>
              <a:t>the </a:t>
            </a:r>
            <a:r>
              <a:rPr lang="en-US" dirty="0" err="1"/>
              <a:t>Weibull</a:t>
            </a:r>
            <a:r>
              <a:rPr lang="en-US" dirty="0"/>
              <a:t> , K, </a:t>
            </a:r>
          </a:p>
          <a:p>
            <a:pPr algn="ctr" defTabSz="762000" eaLnBrk="0" hangingPunct="0">
              <a:lnSpc>
                <a:spcPct val="110000"/>
              </a:lnSpc>
              <a:spcBef>
                <a:spcPct val="0"/>
              </a:spcBef>
            </a:pPr>
            <a:r>
              <a:rPr lang="en-US" dirty="0"/>
              <a:t>log-normal etc. have heavier tails than the Rayleigh</a:t>
            </a:r>
          </a:p>
        </p:txBody>
      </p:sp>
      <p:sp>
        <p:nvSpPr>
          <p:cNvPr id="2058" name="Rectangle 12"/>
          <p:cNvSpPr>
            <a:spLocks noChangeArrowheads="1"/>
          </p:cNvSpPr>
          <p:nvPr/>
        </p:nvSpPr>
        <p:spPr bwMode="auto">
          <a:xfrm>
            <a:off x="5621972" y="3140075"/>
            <a:ext cx="89429" cy="203200"/>
          </a:xfrm>
          <a:prstGeom prst="rect">
            <a:avLst/>
          </a:prstGeom>
          <a:solidFill>
            <a:schemeClr val="bg1"/>
          </a:solidFill>
          <a:ln w="50800">
            <a:noFill/>
            <a:miter lim="800000"/>
            <a:headEnd/>
            <a:tailEnd/>
          </a:ln>
        </p:spPr>
        <p:txBody>
          <a:bodyPr wrap="none" anchor="ctr"/>
          <a:lstStyle/>
          <a:p>
            <a:endParaRPr lang="it-IT"/>
          </a:p>
        </p:txBody>
      </p:sp>
      <p:graphicFrame>
        <p:nvGraphicFramePr>
          <p:cNvPr id="2050" name="Object 13"/>
          <p:cNvGraphicFramePr>
            <a:graphicFrameLocks noChangeAspect="1"/>
          </p:cNvGraphicFramePr>
          <p:nvPr/>
        </p:nvGraphicFramePr>
        <p:xfrm>
          <a:off x="1116156" y="2313008"/>
          <a:ext cx="5539450" cy="4116388"/>
        </p:xfrm>
        <a:graphic>
          <a:graphicData uri="http://schemas.openxmlformats.org/presentationml/2006/ole">
            <p:oleObj spid="_x0000_s100354" name="KGPlot" r:id="rId4" imgW="4686300" imgH="3777996" progId="">
              <p:embed/>
            </p:oleObj>
          </a:graphicData>
        </a:graphic>
      </p:graphicFrame>
      <p:sp>
        <p:nvSpPr>
          <p:cNvPr id="9" name="Segnaposto numero diapositiva 8"/>
          <p:cNvSpPr>
            <a:spLocks noGrp="1"/>
          </p:cNvSpPr>
          <p:nvPr>
            <p:ph type="sldNum" sz="quarter" idx="12"/>
          </p:nvPr>
        </p:nvSpPr>
        <p:spPr/>
        <p:txBody>
          <a:bodyPr/>
          <a:lstStyle/>
          <a:p>
            <a:fld id="{6294C92D-0306-4E69-9CD3-20855E849650}" type="slidenum">
              <a:rPr kumimoji="0" lang="en-US" smtClean="0"/>
              <a:pPr/>
              <a:t>31</a:t>
            </a:fld>
            <a:endParaRPr kumimoji="0" lang="en-US"/>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3"/>
          <p:cNvSpPr>
            <a:spLocks noChangeArrowheads="1"/>
          </p:cNvSpPr>
          <p:nvPr/>
        </p:nvSpPr>
        <p:spPr bwMode="auto">
          <a:xfrm>
            <a:off x="3018221" y="5276872"/>
            <a:ext cx="4875644" cy="1152525"/>
          </a:xfrm>
          <a:prstGeom prst="roundRect">
            <a:avLst>
              <a:gd name="adj" fmla="val 12495"/>
            </a:avLst>
          </a:prstGeom>
          <a:solidFill>
            <a:schemeClr val="accent5">
              <a:lumMod val="20000"/>
              <a:lumOff val="80000"/>
            </a:schemeClr>
          </a:solidFill>
          <a:ln w="12700">
            <a:solidFill>
              <a:schemeClr val="hlink"/>
            </a:solidFill>
            <a:round/>
            <a:headEnd/>
            <a:tailEnd/>
          </a:ln>
        </p:spPr>
        <p:txBody>
          <a:bodyPr wrap="none" anchor="ctr"/>
          <a:lstStyle/>
          <a:p>
            <a:endParaRPr lang="it-IT"/>
          </a:p>
        </p:txBody>
      </p:sp>
      <p:sp>
        <p:nvSpPr>
          <p:cNvPr id="13" name="Rectangle 7"/>
          <p:cNvSpPr>
            <a:spLocks noChangeArrowheads="1"/>
          </p:cNvSpPr>
          <p:nvPr/>
        </p:nvSpPr>
        <p:spPr bwMode="auto">
          <a:xfrm>
            <a:off x="1300199" y="3446483"/>
            <a:ext cx="8373662" cy="1616075"/>
          </a:xfrm>
          <a:prstGeom prst="rect">
            <a:avLst/>
          </a:prstGeom>
          <a:noFill/>
          <a:ln w="9525" algn="ctr">
            <a:noFill/>
            <a:miter lim="800000"/>
            <a:headEnd/>
            <a:tailEnd/>
          </a:ln>
          <a:effectLst/>
        </p:spPr>
        <p:txBody>
          <a:bodyPr wrap="square" anchor="ctr">
            <a:spAutoFit/>
          </a:bodyPr>
          <a:lstStyle/>
          <a:p>
            <a:pPr algn="just">
              <a:spcBef>
                <a:spcPct val="0"/>
              </a:spcBef>
            </a:pPr>
            <a:r>
              <a:rPr lang="en-US" sz="2000" dirty="0">
                <a:solidFill>
                  <a:srgbClr val="000000"/>
                </a:solidFill>
                <a:cs typeface="Times New Roman" pitchFamily="18" charset="0"/>
              </a:rPr>
              <a:t>With low resolution radars, N is deterministic and very high in each illuminated cell. Through the application of the central limit theorem (CLT) the clutter returns z can be considered as Gaussian distributed, the amplitude r =|z| is Rayleigh distributed and the most important characteristic is the radar cross section.  </a:t>
            </a:r>
          </a:p>
        </p:txBody>
      </p:sp>
      <p:graphicFrame>
        <p:nvGraphicFramePr>
          <p:cNvPr id="14" name="Object 11"/>
          <p:cNvGraphicFramePr>
            <a:graphicFrameLocks noChangeAspect="1"/>
          </p:cNvGraphicFramePr>
          <p:nvPr/>
        </p:nvGraphicFramePr>
        <p:xfrm>
          <a:off x="3797473" y="1839920"/>
          <a:ext cx="2669117" cy="647700"/>
        </p:xfrm>
        <a:graphic>
          <a:graphicData uri="http://schemas.openxmlformats.org/presentationml/2006/ole">
            <p:oleObj spid="_x0000_s198660" name="Equation" r:id="rId3" imgW="2463480" imgH="647640" progId="Equation.DSMT4">
              <p:embed/>
            </p:oleObj>
          </a:graphicData>
        </a:graphic>
      </p:graphicFrame>
      <p:sp>
        <p:nvSpPr>
          <p:cNvPr id="15" name="Rectangle 16"/>
          <p:cNvSpPr>
            <a:spLocks noChangeArrowheads="1"/>
          </p:cNvSpPr>
          <p:nvPr/>
        </p:nvSpPr>
        <p:spPr bwMode="auto">
          <a:xfrm>
            <a:off x="1258920" y="985846"/>
            <a:ext cx="8337550" cy="701675"/>
          </a:xfrm>
          <a:prstGeom prst="rect">
            <a:avLst/>
          </a:prstGeom>
          <a:noFill/>
          <a:ln w="9525" algn="ctr">
            <a:noFill/>
            <a:miter lim="800000"/>
            <a:headEnd/>
            <a:tailEnd/>
          </a:ln>
          <a:effectLst/>
        </p:spPr>
        <p:txBody>
          <a:bodyPr anchor="ctr">
            <a:spAutoFit/>
          </a:bodyPr>
          <a:lstStyle/>
          <a:p>
            <a:pPr>
              <a:spcBef>
                <a:spcPct val="0"/>
              </a:spcBef>
              <a:buClrTx/>
              <a:buSzTx/>
              <a:buFontTx/>
              <a:buNone/>
            </a:pPr>
            <a:r>
              <a:rPr lang="en-US" sz="2000" dirty="0">
                <a:solidFill>
                  <a:srgbClr val="000000"/>
                </a:solidFill>
                <a:cs typeface="Times New Roman" pitchFamily="18" charset="0"/>
              </a:rPr>
              <a:t>The scattered clutter can be written as the vector sum from N random </a:t>
            </a:r>
            <a:r>
              <a:rPr lang="en-US" sz="2000" dirty="0" err="1">
                <a:solidFill>
                  <a:srgbClr val="000000"/>
                </a:solidFill>
                <a:cs typeface="Times New Roman" pitchFamily="18" charset="0"/>
              </a:rPr>
              <a:t>scatterers</a:t>
            </a:r>
            <a:r>
              <a:rPr lang="en-US" sz="2000" dirty="0">
                <a:solidFill>
                  <a:srgbClr val="000000"/>
                </a:solidFill>
                <a:cs typeface="Times New Roman" pitchFamily="18" charset="0"/>
              </a:rPr>
              <a:t>  </a:t>
            </a:r>
          </a:p>
        </p:txBody>
      </p:sp>
      <p:sp>
        <p:nvSpPr>
          <p:cNvPr id="16" name="Rectangle 17"/>
          <p:cNvSpPr>
            <a:spLocks noChangeArrowheads="1"/>
          </p:cNvSpPr>
          <p:nvPr/>
        </p:nvSpPr>
        <p:spPr bwMode="auto">
          <a:xfrm>
            <a:off x="2793115" y="2722570"/>
            <a:ext cx="2911374" cy="369332"/>
          </a:xfrm>
          <a:prstGeom prst="rect">
            <a:avLst/>
          </a:prstGeom>
          <a:noFill/>
          <a:ln w="9525" algn="ctr">
            <a:noFill/>
            <a:miter lim="800000"/>
            <a:headEnd/>
            <a:tailEnd/>
          </a:ln>
          <a:effectLst/>
        </p:spPr>
        <p:txBody>
          <a:bodyPr wrap="none">
            <a:spAutoFit/>
          </a:bodyPr>
          <a:lstStyle/>
          <a:p>
            <a:pPr marL="342900" indent="-342900">
              <a:buFont typeface="Wingdings" pitchFamily="2" charset="2"/>
              <a:buNone/>
            </a:pPr>
            <a:r>
              <a:rPr lang="en-US">
                <a:solidFill>
                  <a:srgbClr val="000000"/>
                </a:solidFill>
                <a:latin typeface="Comic Sans MS" pitchFamily="66" charset="0"/>
                <a:cs typeface="Times New Roman" pitchFamily="18" charset="0"/>
              </a:rPr>
              <a:t>RCS of a single scatterer</a:t>
            </a:r>
            <a:endParaRPr lang="it-IT">
              <a:solidFill>
                <a:srgbClr val="000000"/>
              </a:solidFill>
              <a:latin typeface="Comic Sans MS" pitchFamily="66" charset="0"/>
              <a:cs typeface="Times New Roman" pitchFamily="18" charset="0"/>
            </a:endParaRPr>
          </a:p>
        </p:txBody>
      </p:sp>
      <p:sp>
        <p:nvSpPr>
          <p:cNvPr id="17" name="Rectangle 18"/>
          <p:cNvSpPr>
            <a:spLocks noChangeArrowheads="1"/>
          </p:cNvSpPr>
          <p:nvPr/>
        </p:nvSpPr>
        <p:spPr bwMode="auto">
          <a:xfrm>
            <a:off x="6012565" y="2525720"/>
            <a:ext cx="1393330" cy="369332"/>
          </a:xfrm>
          <a:prstGeom prst="rect">
            <a:avLst/>
          </a:prstGeom>
          <a:noFill/>
          <a:ln w="9525" algn="ctr">
            <a:noFill/>
            <a:miter lim="800000"/>
            <a:headEnd/>
            <a:tailEnd/>
          </a:ln>
          <a:effectLst/>
        </p:spPr>
        <p:txBody>
          <a:bodyPr wrap="none">
            <a:spAutoFit/>
          </a:bodyPr>
          <a:lstStyle/>
          <a:p>
            <a:pPr marL="342900" indent="-342900">
              <a:buFont typeface="Wingdings" pitchFamily="2" charset="2"/>
              <a:buNone/>
            </a:pPr>
            <a:r>
              <a:rPr lang="en-US">
                <a:solidFill>
                  <a:srgbClr val="000000"/>
                </a:solidFill>
                <a:latin typeface="Comic Sans MS" pitchFamily="66" charset="0"/>
                <a:cs typeface="Times New Roman" pitchFamily="18" charset="0"/>
              </a:rPr>
              <a:t>phase term</a:t>
            </a:r>
            <a:endParaRPr lang="it-IT">
              <a:solidFill>
                <a:srgbClr val="000000"/>
              </a:solidFill>
              <a:latin typeface="Comic Sans MS" pitchFamily="66" charset="0"/>
              <a:cs typeface="Times New Roman" pitchFamily="18" charset="0"/>
            </a:endParaRPr>
          </a:p>
        </p:txBody>
      </p:sp>
      <p:sp>
        <p:nvSpPr>
          <p:cNvPr id="18" name="Line 19"/>
          <p:cNvSpPr>
            <a:spLocks noChangeShapeType="1"/>
          </p:cNvSpPr>
          <p:nvPr/>
        </p:nvSpPr>
        <p:spPr bwMode="auto">
          <a:xfrm flipV="1">
            <a:off x="4526665" y="2373320"/>
            <a:ext cx="495300" cy="381000"/>
          </a:xfrm>
          <a:prstGeom prst="line">
            <a:avLst/>
          </a:prstGeom>
          <a:noFill/>
          <a:ln w="38100">
            <a:solidFill>
              <a:schemeClr val="accent2"/>
            </a:solidFill>
            <a:round/>
            <a:headEnd/>
            <a:tailEnd type="triangle" w="med" len="med"/>
          </a:ln>
          <a:effectLst/>
        </p:spPr>
        <p:txBody>
          <a:bodyPr/>
          <a:lstStyle/>
          <a:p>
            <a:endParaRPr lang="it-IT"/>
          </a:p>
        </p:txBody>
      </p:sp>
      <p:sp>
        <p:nvSpPr>
          <p:cNvPr id="19" name="Line 20"/>
          <p:cNvSpPr>
            <a:spLocks noChangeShapeType="1"/>
          </p:cNvSpPr>
          <p:nvPr/>
        </p:nvSpPr>
        <p:spPr bwMode="auto">
          <a:xfrm flipH="1" flipV="1">
            <a:off x="6177665" y="2297120"/>
            <a:ext cx="330200" cy="304800"/>
          </a:xfrm>
          <a:prstGeom prst="line">
            <a:avLst/>
          </a:prstGeom>
          <a:noFill/>
          <a:ln w="38100">
            <a:solidFill>
              <a:schemeClr val="accent2"/>
            </a:solidFill>
            <a:round/>
            <a:headEnd/>
            <a:tailEnd type="triangle" w="med" len="med"/>
          </a:ln>
          <a:effectLst/>
        </p:spPr>
        <p:txBody>
          <a:bodyPr/>
          <a:lstStyle/>
          <a:p>
            <a:endParaRPr lang="it-IT"/>
          </a:p>
        </p:txBody>
      </p:sp>
      <p:graphicFrame>
        <p:nvGraphicFramePr>
          <p:cNvPr id="20" name="Object 21"/>
          <p:cNvGraphicFramePr>
            <a:graphicFrameLocks noChangeAspect="1"/>
          </p:cNvGraphicFramePr>
          <p:nvPr/>
        </p:nvGraphicFramePr>
        <p:xfrm>
          <a:off x="3441318" y="5410229"/>
          <a:ext cx="3678635" cy="866775"/>
        </p:xfrm>
        <a:graphic>
          <a:graphicData uri="http://schemas.openxmlformats.org/presentationml/2006/ole">
            <p:oleObj spid="_x0000_s198661" name="Equation" r:id="rId4" imgW="3390840" imgH="863280" progId="Equation.DSMT4">
              <p:embed/>
            </p:oleObj>
          </a:graphicData>
        </a:graphic>
      </p:graphicFrame>
      <p:sp>
        <p:nvSpPr>
          <p:cNvPr id="21" name="Rectangle 10"/>
          <p:cNvSpPr>
            <a:spLocks noChangeArrowheads="1"/>
          </p:cNvSpPr>
          <p:nvPr/>
        </p:nvSpPr>
        <p:spPr bwMode="auto">
          <a:xfrm>
            <a:off x="5185617" y="214290"/>
            <a:ext cx="3571491" cy="523862"/>
          </a:xfrm>
          <a:prstGeom prst="rect">
            <a:avLst/>
          </a:prstGeom>
          <a:noFill/>
          <a:ln w="9525" algn="ctr">
            <a:noFill/>
            <a:miter lim="800000"/>
            <a:headEnd/>
            <a:tailEnd/>
          </a:ln>
          <a:effectLst/>
        </p:spPr>
        <p:txBody>
          <a:bodyPr wrap="none" lIns="92075" tIns="46038" rIns="92075" bIns="46038">
            <a:spAutoFit/>
          </a:bodyPr>
          <a:lstStyle/>
          <a:p>
            <a:pPr defTabSz="762000" eaLnBrk="0" hangingPunct="0">
              <a:spcBef>
                <a:spcPct val="0"/>
              </a:spcBef>
              <a:defRPr/>
            </a:pPr>
            <a:r>
              <a:rPr lang="en-US" sz="2800" b="1" dirty="0">
                <a:solidFill>
                  <a:schemeClr val="accent1">
                    <a:lumMod val="50000"/>
                  </a:schemeClr>
                </a:solidFill>
                <a:effectLst>
                  <a:outerShdw blurRad="38100" dist="38100" dir="2700000" algn="tl">
                    <a:srgbClr val="C0C0C0"/>
                  </a:outerShdw>
                </a:effectLst>
                <a:latin typeface="+mj-lt"/>
                <a:cs typeface="Times New Roman" pitchFamily="18" charset="0"/>
              </a:rPr>
              <a:t>The </a:t>
            </a:r>
            <a:r>
              <a:rPr lang="en-US"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Gaussian </a:t>
            </a:r>
            <a:r>
              <a:rPr lang="en-US" sz="2800" b="1" dirty="0">
                <a:solidFill>
                  <a:schemeClr val="accent1">
                    <a:lumMod val="50000"/>
                  </a:schemeClr>
                </a:solidFill>
                <a:effectLst>
                  <a:outerShdw blurRad="38100" dist="38100" dir="2700000" algn="tl">
                    <a:srgbClr val="C0C0C0"/>
                  </a:outerShdw>
                </a:effectLst>
                <a:latin typeface="+mj-lt"/>
                <a:cs typeface="Times New Roman" pitchFamily="18" charset="0"/>
              </a:rPr>
              <a:t>model</a:t>
            </a:r>
          </a:p>
        </p:txBody>
      </p:sp>
      <p:sp>
        <p:nvSpPr>
          <p:cNvPr id="12" name="Segnaposto numero diapositiva 11"/>
          <p:cNvSpPr>
            <a:spLocks noGrp="1"/>
          </p:cNvSpPr>
          <p:nvPr>
            <p:ph type="sldNum" sz="quarter" idx="12"/>
          </p:nvPr>
        </p:nvSpPr>
        <p:spPr/>
        <p:txBody>
          <a:bodyPr/>
          <a:lstStyle/>
          <a:p>
            <a:fld id="{6294C92D-0306-4E69-9CD3-20855E849650}" type="slidenum">
              <a:rPr kumimoji="0" lang="en-US" smtClean="0"/>
              <a:pPr/>
              <a:t>32</a:t>
            </a:fld>
            <a:endParaRPr kumimoji="0"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AutoShape 2"/>
          <p:cNvSpPr>
            <a:spLocks noChangeArrowheads="1"/>
          </p:cNvSpPr>
          <p:nvPr/>
        </p:nvSpPr>
        <p:spPr bwMode="auto">
          <a:xfrm>
            <a:off x="1224494" y="4914920"/>
            <a:ext cx="4115462" cy="1371600"/>
          </a:xfrm>
          <a:prstGeom prst="roundRect">
            <a:avLst>
              <a:gd name="adj" fmla="val 12495"/>
            </a:avLst>
          </a:prstGeom>
          <a:solidFill>
            <a:schemeClr val="accent5">
              <a:lumMod val="20000"/>
              <a:lumOff val="80000"/>
            </a:schemeClr>
          </a:solidFill>
          <a:ln w="12700">
            <a:solidFill>
              <a:schemeClr val="hlink"/>
            </a:solidFill>
            <a:round/>
            <a:headEnd/>
            <a:tailEnd/>
          </a:ln>
        </p:spPr>
        <p:txBody>
          <a:bodyPr wrap="none" anchor="ctr"/>
          <a:lstStyle/>
          <a:p>
            <a:pPr>
              <a:defRPr/>
            </a:pPr>
            <a:endParaRPr lang="it-IT"/>
          </a:p>
        </p:txBody>
      </p:sp>
      <p:sp>
        <p:nvSpPr>
          <p:cNvPr id="3081" name="Rectangle 6"/>
          <p:cNvSpPr>
            <a:spLocks noChangeArrowheads="1"/>
          </p:cNvSpPr>
          <p:nvPr/>
        </p:nvSpPr>
        <p:spPr bwMode="auto">
          <a:xfrm>
            <a:off x="1702571" y="3571876"/>
            <a:ext cx="7893899" cy="766877"/>
          </a:xfrm>
          <a:prstGeom prst="rect">
            <a:avLst/>
          </a:prstGeom>
          <a:noFill/>
          <a:ln w="50800">
            <a:noFill/>
            <a:miter lim="800000"/>
            <a:headEnd/>
            <a:tailEnd/>
          </a:ln>
        </p:spPr>
        <p:txBody>
          <a:bodyPr wrap="square" lIns="90488" tIns="44450" rIns="90488" bIns="44450">
            <a:spAutoFit/>
          </a:bodyPr>
          <a:lstStyle/>
          <a:p>
            <a:pPr defTabSz="762000" eaLnBrk="0" hangingPunct="0">
              <a:lnSpc>
                <a:spcPct val="110000"/>
              </a:lnSpc>
              <a:spcBef>
                <a:spcPct val="0"/>
              </a:spcBef>
              <a:buSzPct val="100000"/>
            </a:pPr>
            <a:r>
              <a:rPr lang="en-US" sz="2000" dirty="0" smtClean="0"/>
              <a:t>A </a:t>
            </a:r>
            <a:r>
              <a:rPr lang="en-US" sz="2000" dirty="0"/>
              <a:t>modification of the CLT to include random  </a:t>
            </a:r>
            <a:r>
              <a:rPr lang="en-US" sz="2000" dirty="0" smtClean="0"/>
              <a:t>fluctuations </a:t>
            </a:r>
            <a:r>
              <a:rPr lang="en-US" sz="2000" dirty="0"/>
              <a:t>of the number </a:t>
            </a:r>
            <a:r>
              <a:rPr lang="en-US" sz="2000" i="1" dirty="0"/>
              <a:t>N</a:t>
            </a:r>
            <a:r>
              <a:rPr lang="en-US" sz="2000" dirty="0"/>
              <a:t> of </a:t>
            </a:r>
            <a:r>
              <a:rPr lang="en-US" sz="2000" dirty="0" err="1"/>
              <a:t>scatterers</a:t>
            </a:r>
            <a:r>
              <a:rPr lang="en-US" sz="2000" dirty="0"/>
              <a:t> </a:t>
            </a:r>
            <a:r>
              <a:rPr lang="en-US" sz="2000" dirty="0" smtClean="0"/>
              <a:t>can give </a:t>
            </a:r>
            <a:r>
              <a:rPr lang="en-US" sz="2000" dirty="0"/>
              <a:t>rise to the K distribution (for APDF):</a:t>
            </a:r>
          </a:p>
        </p:txBody>
      </p:sp>
      <p:sp>
        <p:nvSpPr>
          <p:cNvPr id="3082" name="Rectangle 7"/>
          <p:cNvSpPr>
            <a:spLocks noChangeArrowheads="1"/>
          </p:cNvSpPr>
          <p:nvPr/>
        </p:nvSpPr>
        <p:spPr bwMode="auto">
          <a:xfrm>
            <a:off x="5310749" y="4868864"/>
            <a:ext cx="4440503" cy="1003865"/>
          </a:xfrm>
          <a:prstGeom prst="rect">
            <a:avLst/>
          </a:prstGeom>
          <a:noFill/>
          <a:ln w="50800">
            <a:noFill/>
            <a:miter lim="800000"/>
            <a:headEnd/>
            <a:tailEnd/>
          </a:ln>
        </p:spPr>
        <p:txBody>
          <a:bodyPr wrap="square" lIns="90488" tIns="44450" rIns="90488" bIns="44450">
            <a:spAutoFit/>
          </a:bodyPr>
          <a:lstStyle/>
          <a:p>
            <a:pPr algn="ctr" defTabSz="762000" eaLnBrk="0" hangingPunct="0">
              <a:lnSpc>
                <a:spcPct val="110000"/>
              </a:lnSpc>
              <a:spcBef>
                <a:spcPct val="0"/>
              </a:spcBef>
            </a:pPr>
            <a:r>
              <a:rPr lang="en-US" sz="1800" dirty="0"/>
              <a:t>K distributed if </a:t>
            </a:r>
            <a:r>
              <a:rPr lang="en-US" sz="1800" i="1" dirty="0"/>
              <a:t>N</a:t>
            </a:r>
            <a:r>
              <a:rPr lang="en-US" sz="1800" dirty="0"/>
              <a:t> is a negative </a:t>
            </a:r>
            <a:br>
              <a:rPr lang="en-US" sz="1800" dirty="0"/>
            </a:br>
            <a:r>
              <a:rPr lang="en-US" sz="1800" dirty="0"/>
              <a:t>binomial </a:t>
            </a:r>
            <a:r>
              <a:rPr lang="en-US" sz="1800" dirty="0" err="1"/>
              <a:t>r.v</a:t>
            </a:r>
            <a:r>
              <a:rPr lang="en-US" sz="1800" dirty="0"/>
              <a:t>. (Gaussian distributed if </a:t>
            </a:r>
            <a:r>
              <a:rPr lang="en-US" sz="1800" i="1" dirty="0"/>
              <a:t>N</a:t>
            </a:r>
            <a:r>
              <a:rPr lang="en-US" sz="1800" dirty="0"/>
              <a:t> is deterministic, Poisson, or binomial)</a:t>
            </a:r>
          </a:p>
        </p:txBody>
      </p:sp>
      <p:sp>
        <p:nvSpPr>
          <p:cNvPr id="3083" name="Rectangle 8"/>
          <p:cNvSpPr>
            <a:spLocks noChangeArrowheads="1"/>
          </p:cNvSpPr>
          <p:nvPr/>
        </p:nvSpPr>
        <p:spPr bwMode="auto">
          <a:xfrm>
            <a:off x="2251210" y="5845195"/>
            <a:ext cx="1971695" cy="394467"/>
          </a:xfrm>
          <a:prstGeom prst="rect">
            <a:avLst/>
          </a:prstGeom>
          <a:noFill/>
          <a:ln w="50800">
            <a:noFill/>
            <a:miter lim="800000"/>
            <a:headEnd/>
            <a:tailEnd/>
          </a:ln>
        </p:spPr>
        <p:txBody>
          <a:bodyPr wrap="none" lIns="90488" tIns="44450" rIns="90488" bIns="44450">
            <a:spAutoFit/>
          </a:bodyPr>
          <a:lstStyle/>
          <a:p>
            <a:pPr algn="ctr" defTabSz="762000" eaLnBrk="0" hangingPunct="0">
              <a:lnSpc>
                <a:spcPct val="110000"/>
              </a:lnSpc>
              <a:spcBef>
                <a:spcPct val="0"/>
              </a:spcBef>
            </a:pPr>
            <a:r>
              <a:rPr lang="en-US" sz="1800" b="1" dirty="0">
                <a:latin typeface="Times New Roman" pitchFamily="18" charset="0"/>
              </a:rPr>
              <a:t>2-D  random walk</a:t>
            </a:r>
          </a:p>
        </p:txBody>
      </p:sp>
      <p:sp>
        <p:nvSpPr>
          <p:cNvPr id="3084" name="Line 9"/>
          <p:cNvSpPr>
            <a:spLocks noChangeShapeType="1"/>
          </p:cNvSpPr>
          <p:nvPr/>
        </p:nvSpPr>
        <p:spPr bwMode="auto">
          <a:xfrm flipH="1">
            <a:off x="4753537" y="5119688"/>
            <a:ext cx="930407" cy="254000"/>
          </a:xfrm>
          <a:prstGeom prst="line">
            <a:avLst/>
          </a:prstGeom>
          <a:noFill/>
          <a:ln w="25400">
            <a:solidFill>
              <a:schemeClr val="tx1"/>
            </a:solidFill>
            <a:round/>
            <a:headEnd/>
            <a:tailEnd type="triangle" w="med" len="med"/>
          </a:ln>
        </p:spPr>
        <p:txBody>
          <a:bodyPr/>
          <a:lstStyle/>
          <a:p>
            <a:endParaRPr lang="it-IT"/>
          </a:p>
        </p:txBody>
      </p:sp>
      <p:sp>
        <p:nvSpPr>
          <p:cNvPr id="934922" name="Rectangle 10"/>
          <p:cNvSpPr>
            <a:spLocks noChangeArrowheads="1"/>
          </p:cNvSpPr>
          <p:nvPr/>
        </p:nvSpPr>
        <p:spPr bwMode="auto">
          <a:xfrm>
            <a:off x="3440045" y="214290"/>
            <a:ext cx="5539978" cy="523862"/>
          </a:xfrm>
          <a:prstGeom prst="rect">
            <a:avLst/>
          </a:prstGeom>
          <a:noFill/>
          <a:ln w="9525" algn="ctr">
            <a:noFill/>
            <a:miter lim="800000"/>
            <a:headEnd/>
            <a:tailEnd/>
          </a:ln>
          <a:effectLst/>
        </p:spPr>
        <p:txBody>
          <a:bodyPr wrap="none" lIns="92075" tIns="46038" rIns="92075" bIns="46038">
            <a:spAutoFit/>
          </a:bodyPr>
          <a:lstStyle/>
          <a:p>
            <a:pPr defTabSz="762000" eaLnBrk="0" hangingPunct="0">
              <a:spcBef>
                <a:spcPct val="0"/>
              </a:spcBef>
              <a:defRPr/>
            </a:pPr>
            <a:r>
              <a:rPr lang="en-US" sz="2800" b="1" dirty="0">
                <a:solidFill>
                  <a:schemeClr val="accent1">
                    <a:lumMod val="50000"/>
                  </a:schemeClr>
                </a:solidFill>
                <a:effectLst>
                  <a:outerShdw blurRad="38100" dist="38100" dir="2700000" algn="tl">
                    <a:srgbClr val="C0C0C0"/>
                  </a:outerShdw>
                </a:effectLst>
                <a:latin typeface="+mj-lt"/>
                <a:cs typeface="Times New Roman" pitchFamily="18" charset="0"/>
              </a:rPr>
              <a:t>The compound-Gaussian model</a:t>
            </a:r>
          </a:p>
        </p:txBody>
      </p:sp>
      <p:pic>
        <p:nvPicPr>
          <p:cNvPr id="3086" name="Picture 11"/>
          <p:cNvPicPr>
            <a:picLocks noChangeArrowheads="1"/>
          </p:cNvPicPr>
          <p:nvPr/>
        </p:nvPicPr>
        <p:blipFill>
          <a:blip r:embed="rId3"/>
          <a:srcRect/>
          <a:stretch>
            <a:fillRect/>
          </a:stretch>
        </p:blipFill>
        <p:spPr bwMode="auto">
          <a:xfrm>
            <a:off x="5984907" y="5949950"/>
            <a:ext cx="3200533" cy="292100"/>
          </a:xfrm>
          <a:prstGeom prst="rect">
            <a:avLst/>
          </a:prstGeom>
          <a:noFill/>
          <a:ln w="50800">
            <a:noFill/>
            <a:miter lim="800000"/>
            <a:headEnd/>
            <a:tailEnd/>
          </a:ln>
        </p:spPr>
      </p:pic>
      <p:pic>
        <p:nvPicPr>
          <p:cNvPr id="3087" name="Picture 13"/>
          <p:cNvPicPr>
            <a:picLocks noChangeArrowheads="1"/>
          </p:cNvPicPr>
          <p:nvPr/>
        </p:nvPicPr>
        <p:blipFill>
          <a:blip r:embed="rId4"/>
          <a:srcRect/>
          <a:stretch>
            <a:fillRect/>
          </a:stretch>
        </p:blipFill>
        <p:spPr bwMode="auto">
          <a:xfrm>
            <a:off x="1528898" y="5159395"/>
            <a:ext cx="3365632" cy="584200"/>
          </a:xfrm>
          <a:prstGeom prst="rect">
            <a:avLst/>
          </a:prstGeom>
          <a:noFill/>
          <a:ln w="50800">
            <a:noFill/>
            <a:miter lim="800000"/>
            <a:headEnd/>
            <a:tailEnd/>
          </a:ln>
        </p:spPr>
      </p:pic>
      <p:sp>
        <p:nvSpPr>
          <p:cNvPr id="15" name="Rectangle 8"/>
          <p:cNvSpPr>
            <a:spLocks noChangeArrowheads="1"/>
          </p:cNvSpPr>
          <p:nvPr/>
        </p:nvSpPr>
        <p:spPr bwMode="auto">
          <a:xfrm>
            <a:off x="1547789" y="1142985"/>
            <a:ext cx="7785520" cy="1938992"/>
          </a:xfrm>
          <a:prstGeom prst="rect">
            <a:avLst/>
          </a:prstGeom>
          <a:noFill/>
          <a:ln w="9525" algn="ctr">
            <a:noFill/>
            <a:miter lim="800000"/>
            <a:headEnd/>
            <a:tailEnd/>
          </a:ln>
          <a:effectLst/>
        </p:spPr>
        <p:txBody>
          <a:bodyPr wrap="square" anchor="ctr">
            <a:spAutoFit/>
          </a:bodyPr>
          <a:lstStyle/>
          <a:p>
            <a:pPr algn="just">
              <a:spcBef>
                <a:spcPct val="0"/>
              </a:spcBef>
              <a:buClrTx/>
              <a:buSzTx/>
              <a:buFontTx/>
              <a:buNone/>
            </a:pPr>
            <a:r>
              <a:rPr lang="en-US" sz="2000" dirty="0">
                <a:solidFill>
                  <a:srgbClr val="000000"/>
                </a:solidFill>
                <a:cs typeface="Times New Roman" pitchFamily="18" charset="0"/>
              </a:rPr>
              <a:t>This is not true with high resolution systems.  With reduced cell size, the number of </a:t>
            </a:r>
            <a:r>
              <a:rPr lang="en-US" sz="2000" dirty="0" err="1">
                <a:solidFill>
                  <a:srgbClr val="000000"/>
                </a:solidFill>
                <a:cs typeface="Times New Roman" pitchFamily="18" charset="0"/>
              </a:rPr>
              <a:t>scatterers</a:t>
            </a:r>
            <a:r>
              <a:rPr lang="en-US" sz="2000" dirty="0">
                <a:solidFill>
                  <a:srgbClr val="000000"/>
                </a:solidFill>
                <a:cs typeface="Times New Roman" pitchFamily="18" charset="0"/>
              </a:rPr>
              <a:t> cannot be longer considered constant but random, then improved resolution reduces the average RCS per spatial resolution cell, but it increases the standard deviation of clutter amplitude versus range and cross-range and, in the case of sea clutter, versus time as well.</a:t>
            </a:r>
          </a:p>
        </p:txBody>
      </p:sp>
      <p:sp>
        <p:nvSpPr>
          <p:cNvPr id="11" name="Segnaposto numero diapositiva 10"/>
          <p:cNvSpPr>
            <a:spLocks noGrp="1"/>
          </p:cNvSpPr>
          <p:nvPr>
            <p:ph type="sldNum" sz="quarter" idx="12"/>
          </p:nvPr>
        </p:nvSpPr>
        <p:spPr/>
        <p:txBody>
          <a:bodyPr/>
          <a:lstStyle/>
          <a:p>
            <a:fld id="{6294C92D-0306-4E69-9CD3-20855E849650}" type="slidenum">
              <a:rPr kumimoji="0" lang="en-US" smtClean="0"/>
              <a:pPr/>
              <a:t>33</a:t>
            </a:fld>
            <a:endParaRPr kumimoji="0" lang="en-US"/>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p:cNvSpPr>
            <a:spLocks noGrp="1"/>
          </p:cNvSpPr>
          <p:nvPr>
            <p:ph type="sldNum" sz="quarter" idx="12"/>
          </p:nvPr>
        </p:nvSpPr>
        <p:spPr/>
        <p:txBody>
          <a:bodyPr/>
          <a:lstStyle/>
          <a:p>
            <a:fld id="{6294C92D-0306-4E69-9CD3-20855E849650}" type="slidenum">
              <a:rPr kumimoji="0" lang="en-US" smtClean="0"/>
              <a:pPr/>
              <a:t>34</a:t>
            </a:fld>
            <a:endParaRPr kumimoji="0" lang="en-US"/>
          </a:p>
        </p:txBody>
      </p:sp>
      <p:sp>
        <p:nvSpPr>
          <p:cNvPr id="5" name="Rectangle 16"/>
          <p:cNvSpPr>
            <a:spLocks noChangeArrowheads="1"/>
          </p:cNvSpPr>
          <p:nvPr/>
        </p:nvSpPr>
        <p:spPr bwMode="auto">
          <a:xfrm>
            <a:off x="4478370" y="1946276"/>
            <a:ext cx="5118100" cy="1635125"/>
          </a:xfrm>
          <a:prstGeom prst="rect">
            <a:avLst/>
          </a:prstGeom>
          <a:solidFill>
            <a:schemeClr val="accent5">
              <a:lumMod val="20000"/>
              <a:lumOff val="80000"/>
            </a:schemeClr>
          </a:solidFill>
          <a:ln w="9525" algn="ctr">
            <a:solidFill>
              <a:schemeClr val="tx1"/>
            </a:solidFill>
            <a:miter lim="800000"/>
            <a:headEnd/>
            <a:tailEnd/>
          </a:ln>
          <a:effectLst/>
        </p:spPr>
        <p:txBody>
          <a:bodyPr wrap="none" anchor="ctr"/>
          <a:lstStyle/>
          <a:p>
            <a:endParaRPr lang="it-IT"/>
          </a:p>
        </p:txBody>
      </p:sp>
      <p:sp>
        <p:nvSpPr>
          <p:cNvPr id="6" name="Rectangle 17"/>
          <p:cNvSpPr>
            <a:spLocks noChangeArrowheads="1"/>
          </p:cNvSpPr>
          <p:nvPr/>
        </p:nvSpPr>
        <p:spPr bwMode="auto">
          <a:xfrm>
            <a:off x="1301724" y="831974"/>
            <a:ext cx="8206872" cy="1006475"/>
          </a:xfrm>
          <a:prstGeom prst="rect">
            <a:avLst/>
          </a:prstGeom>
          <a:noFill/>
          <a:ln w="9525" algn="ctr">
            <a:noFill/>
            <a:miter lim="800000"/>
            <a:headEnd/>
            <a:tailEnd/>
          </a:ln>
          <a:effectLst/>
        </p:spPr>
        <p:txBody>
          <a:bodyPr wrap="square" anchor="ctr">
            <a:spAutoFit/>
          </a:bodyPr>
          <a:lstStyle/>
          <a:p>
            <a:pPr>
              <a:spcBef>
                <a:spcPct val="0"/>
              </a:spcBef>
              <a:buClrTx/>
              <a:buSzTx/>
              <a:buFontTx/>
              <a:buNone/>
            </a:pPr>
            <a:r>
              <a:rPr lang="en-US" sz="2000" dirty="0">
                <a:solidFill>
                  <a:srgbClr val="000000"/>
                </a:solidFill>
                <a:cs typeface="Times New Roman" pitchFamily="18" charset="0"/>
              </a:rPr>
              <a:t>In general, taking into account the variability of the local power </a:t>
            </a:r>
            <a:r>
              <a:rPr lang="en-US" sz="2000" dirty="0">
                <a:solidFill>
                  <a:srgbClr val="000000"/>
                </a:solidFill>
                <a:cs typeface="Times New Roman" pitchFamily="18" charset="0"/>
                <a:sym typeface="Symbol" pitchFamily="18" charset="2"/>
              </a:rPr>
              <a:t></a:t>
            </a:r>
            <a:r>
              <a:rPr lang="en-US" sz="2000" dirty="0">
                <a:solidFill>
                  <a:srgbClr val="000000"/>
                </a:solidFill>
                <a:cs typeface="Times New Roman" pitchFamily="18" charset="0"/>
              </a:rPr>
              <a:t>, that becomes itself a random variable, we obtain the so-called </a:t>
            </a:r>
            <a:r>
              <a:rPr lang="en-US" sz="2000" b="1" dirty="0">
                <a:solidFill>
                  <a:schemeClr val="accent1">
                    <a:lumMod val="50000"/>
                  </a:schemeClr>
                </a:solidFill>
                <a:cs typeface="Times New Roman" pitchFamily="18" charset="0"/>
              </a:rPr>
              <a:t>compound-Gaussian</a:t>
            </a:r>
            <a:r>
              <a:rPr lang="en-US" sz="2000" dirty="0">
                <a:solidFill>
                  <a:srgbClr val="000000"/>
                </a:solidFill>
                <a:cs typeface="Times New Roman" pitchFamily="18" charset="0"/>
              </a:rPr>
              <a:t> model, then</a:t>
            </a:r>
          </a:p>
        </p:txBody>
      </p:sp>
      <p:sp>
        <p:nvSpPr>
          <p:cNvPr id="7" name="Rectangle 18"/>
          <p:cNvSpPr>
            <a:spLocks noChangeArrowheads="1"/>
          </p:cNvSpPr>
          <p:nvPr/>
        </p:nvSpPr>
        <p:spPr bwMode="auto">
          <a:xfrm>
            <a:off x="0" y="3219450"/>
            <a:ext cx="184731" cy="369332"/>
          </a:xfrm>
          <a:prstGeom prst="rect">
            <a:avLst/>
          </a:prstGeom>
          <a:noFill/>
          <a:ln w="9525" algn="ctr">
            <a:noFill/>
            <a:miter lim="800000"/>
            <a:headEnd/>
            <a:tailEnd/>
          </a:ln>
          <a:effectLst/>
        </p:spPr>
        <p:txBody>
          <a:bodyPr wrap="none" anchor="ctr">
            <a:spAutoFit/>
          </a:bodyPr>
          <a:lstStyle/>
          <a:p>
            <a:endParaRPr lang="it-IT"/>
          </a:p>
        </p:txBody>
      </p:sp>
      <p:graphicFrame>
        <p:nvGraphicFramePr>
          <p:cNvPr id="8" name="Object 19"/>
          <p:cNvGraphicFramePr>
            <a:graphicFrameLocks noChangeAspect="1"/>
          </p:cNvGraphicFramePr>
          <p:nvPr/>
        </p:nvGraphicFramePr>
        <p:xfrm>
          <a:off x="5556681" y="2012950"/>
          <a:ext cx="3131740" cy="736600"/>
        </p:xfrm>
        <a:graphic>
          <a:graphicData uri="http://schemas.openxmlformats.org/presentationml/2006/ole">
            <p:oleObj spid="_x0000_s199682" name="Equation" r:id="rId3" imgW="2882880" imgH="736560" progId="Equation.DSMT4">
              <p:embed/>
            </p:oleObj>
          </a:graphicData>
        </a:graphic>
      </p:graphicFrame>
      <p:sp>
        <p:nvSpPr>
          <p:cNvPr id="9" name="Rectangle 20"/>
          <p:cNvSpPr>
            <a:spLocks noChangeArrowheads="1"/>
          </p:cNvSpPr>
          <p:nvPr/>
        </p:nvSpPr>
        <p:spPr bwMode="auto">
          <a:xfrm>
            <a:off x="0" y="3205163"/>
            <a:ext cx="184731" cy="369332"/>
          </a:xfrm>
          <a:prstGeom prst="rect">
            <a:avLst/>
          </a:prstGeom>
          <a:noFill/>
          <a:ln w="9525" algn="ctr">
            <a:noFill/>
            <a:miter lim="800000"/>
            <a:headEnd/>
            <a:tailEnd/>
          </a:ln>
          <a:effectLst/>
        </p:spPr>
        <p:txBody>
          <a:bodyPr wrap="none" anchor="ctr">
            <a:spAutoFit/>
          </a:bodyPr>
          <a:lstStyle/>
          <a:p>
            <a:endParaRPr lang="it-IT"/>
          </a:p>
        </p:txBody>
      </p:sp>
      <p:graphicFrame>
        <p:nvGraphicFramePr>
          <p:cNvPr id="10" name="Object 21"/>
          <p:cNvGraphicFramePr>
            <a:graphicFrameLocks noChangeAspect="1"/>
          </p:cNvGraphicFramePr>
          <p:nvPr/>
        </p:nvGraphicFramePr>
        <p:xfrm>
          <a:off x="4868764" y="2735263"/>
          <a:ext cx="4067307" cy="741362"/>
        </p:xfrm>
        <a:graphic>
          <a:graphicData uri="http://schemas.openxmlformats.org/presentationml/2006/ole">
            <p:oleObj spid="_x0000_s199683" name="Equation" r:id="rId4" imgW="3759120" imgH="736560" progId="Equation.DSMT4">
              <p:embed/>
            </p:oleObj>
          </a:graphicData>
        </a:graphic>
      </p:graphicFrame>
      <p:sp>
        <p:nvSpPr>
          <p:cNvPr id="11" name="Rectangle 22"/>
          <p:cNvSpPr>
            <a:spLocks noChangeArrowheads="1"/>
          </p:cNvSpPr>
          <p:nvPr/>
        </p:nvSpPr>
        <p:spPr bwMode="auto">
          <a:xfrm>
            <a:off x="1083442" y="3714753"/>
            <a:ext cx="4044950" cy="430887"/>
          </a:xfrm>
          <a:prstGeom prst="rect">
            <a:avLst/>
          </a:prstGeom>
          <a:noFill/>
          <a:ln w="9525">
            <a:noFill/>
            <a:miter lim="800000"/>
            <a:headEnd/>
            <a:tailEnd/>
          </a:ln>
          <a:effectLst/>
        </p:spPr>
        <p:txBody>
          <a:bodyPr>
            <a:spAutoFit/>
          </a:bodyPr>
          <a:lstStyle/>
          <a:p>
            <a:pPr algn="ctr">
              <a:lnSpc>
                <a:spcPct val="110000"/>
              </a:lnSpc>
              <a:spcBef>
                <a:spcPct val="0"/>
              </a:spcBef>
              <a:buClrTx/>
              <a:buSzTx/>
              <a:buFontTx/>
              <a:buNone/>
            </a:pPr>
            <a:r>
              <a:rPr lang="en-GB" sz="2000" dirty="0">
                <a:solidFill>
                  <a:srgbClr val="000000"/>
                </a:solidFill>
              </a:rPr>
              <a:t>According to the CG model:</a:t>
            </a:r>
          </a:p>
        </p:txBody>
      </p:sp>
      <p:graphicFrame>
        <p:nvGraphicFramePr>
          <p:cNvPr id="12" name="Object 23"/>
          <p:cNvGraphicFramePr>
            <a:graphicFrameLocks noChangeAspect="1"/>
          </p:cNvGraphicFramePr>
          <p:nvPr/>
        </p:nvGraphicFramePr>
        <p:xfrm>
          <a:off x="4075907" y="4221174"/>
          <a:ext cx="1950244" cy="458788"/>
        </p:xfrm>
        <a:graphic>
          <a:graphicData uri="http://schemas.openxmlformats.org/presentationml/2006/ole">
            <p:oleObj spid="_x0000_s199684" name="Equation" r:id="rId5" imgW="1777680" imgH="380880" progId="Equation.DSMT4">
              <p:embed/>
            </p:oleObj>
          </a:graphicData>
        </a:graphic>
      </p:graphicFrame>
      <p:graphicFrame>
        <p:nvGraphicFramePr>
          <p:cNvPr id="13" name="Object 24"/>
          <p:cNvGraphicFramePr>
            <a:graphicFrameLocks noChangeAspect="1"/>
          </p:cNvGraphicFramePr>
          <p:nvPr/>
        </p:nvGraphicFramePr>
        <p:xfrm>
          <a:off x="5695950" y="5041922"/>
          <a:ext cx="2345796" cy="430213"/>
        </p:xfrm>
        <a:graphic>
          <a:graphicData uri="http://schemas.openxmlformats.org/presentationml/2006/ole">
            <p:oleObj spid="_x0000_s199685" name="Equation" r:id="rId6" imgW="2171520" imgH="355320" progId="Equation.DSMT4">
              <p:embed/>
            </p:oleObj>
          </a:graphicData>
        </a:graphic>
      </p:graphicFrame>
      <p:sp>
        <p:nvSpPr>
          <p:cNvPr id="14" name="Line 25"/>
          <p:cNvSpPr>
            <a:spLocks noChangeShapeType="1"/>
          </p:cNvSpPr>
          <p:nvPr/>
        </p:nvSpPr>
        <p:spPr bwMode="auto">
          <a:xfrm>
            <a:off x="5778501" y="4713300"/>
            <a:ext cx="624285" cy="358775"/>
          </a:xfrm>
          <a:prstGeom prst="line">
            <a:avLst/>
          </a:prstGeom>
          <a:noFill/>
          <a:ln w="38100">
            <a:solidFill>
              <a:schemeClr val="accent1">
                <a:lumMod val="50000"/>
              </a:schemeClr>
            </a:solidFill>
            <a:round/>
            <a:headEnd/>
            <a:tailEnd type="triangle" w="med" len="med"/>
          </a:ln>
          <a:effectLst/>
        </p:spPr>
        <p:txBody>
          <a:bodyPr/>
          <a:lstStyle/>
          <a:p>
            <a:endParaRPr lang="it-IT"/>
          </a:p>
        </p:txBody>
      </p:sp>
      <p:sp>
        <p:nvSpPr>
          <p:cNvPr id="15" name="Line 26"/>
          <p:cNvSpPr>
            <a:spLocks noChangeShapeType="1"/>
          </p:cNvSpPr>
          <p:nvPr/>
        </p:nvSpPr>
        <p:spPr bwMode="auto">
          <a:xfrm flipH="1">
            <a:off x="3962401" y="4708540"/>
            <a:ext cx="1092068" cy="792163"/>
          </a:xfrm>
          <a:prstGeom prst="line">
            <a:avLst/>
          </a:prstGeom>
          <a:noFill/>
          <a:ln w="38100">
            <a:solidFill>
              <a:schemeClr val="accent1">
                <a:lumMod val="50000"/>
              </a:schemeClr>
            </a:solidFill>
            <a:round/>
            <a:headEnd/>
            <a:tailEnd type="triangle" w="med" len="med"/>
          </a:ln>
          <a:effectLst/>
        </p:spPr>
        <p:txBody>
          <a:bodyPr/>
          <a:lstStyle/>
          <a:p>
            <a:endParaRPr lang="it-IT"/>
          </a:p>
        </p:txBody>
      </p:sp>
      <p:sp>
        <p:nvSpPr>
          <p:cNvPr id="16" name="Rectangle 27"/>
          <p:cNvSpPr>
            <a:spLocks noChangeArrowheads="1"/>
          </p:cNvSpPr>
          <p:nvPr/>
        </p:nvSpPr>
        <p:spPr bwMode="auto">
          <a:xfrm>
            <a:off x="5371075" y="5565798"/>
            <a:ext cx="4368271" cy="1006475"/>
          </a:xfrm>
          <a:prstGeom prst="rect">
            <a:avLst/>
          </a:prstGeom>
          <a:noFill/>
          <a:ln w="9525">
            <a:noFill/>
            <a:miter lim="800000"/>
            <a:headEnd/>
            <a:tailEnd/>
          </a:ln>
          <a:effectLst/>
        </p:spPr>
        <p:txBody>
          <a:bodyPr>
            <a:spAutoFit/>
          </a:bodyPr>
          <a:lstStyle/>
          <a:p>
            <a:pPr algn="ctr">
              <a:spcBef>
                <a:spcPct val="0"/>
              </a:spcBef>
              <a:buClrTx/>
              <a:buSzTx/>
              <a:buFontTx/>
              <a:buNone/>
            </a:pPr>
            <a:r>
              <a:rPr lang="en-GB" sz="2000" b="1" dirty="0">
                <a:solidFill>
                  <a:schemeClr val="accent1">
                    <a:lumMod val="50000"/>
                  </a:schemeClr>
                </a:solidFill>
                <a:cs typeface="Times New Roman" pitchFamily="18" charset="0"/>
              </a:rPr>
              <a:t>Speckle: </a:t>
            </a:r>
            <a:r>
              <a:rPr lang="en-GB" sz="2000" dirty="0">
                <a:solidFill>
                  <a:srgbClr val="000000"/>
                </a:solidFill>
                <a:cs typeface="Times New Roman" pitchFamily="18" charset="0"/>
              </a:rPr>
              <a:t>complex Gaussian process, takes into account the local backscattering</a:t>
            </a:r>
          </a:p>
        </p:txBody>
      </p:sp>
      <p:sp>
        <p:nvSpPr>
          <p:cNvPr id="17" name="Rectangle 28"/>
          <p:cNvSpPr>
            <a:spLocks noChangeArrowheads="1"/>
          </p:cNvSpPr>
          <p:nvPr/>
        </p:nvSpPr>
        <p:spPr bwMode="auto">
          <a:xfrm>
            <a:off x="1084795" y="5422922"/>
            <a:ext cx="4368271" cy="1006475"/>
          </a:xfrm>
          <a:prstGeom prst="rect">
            <a:avLst/>
          </a:prstGeom>
          <a:noFill/>
          <a:ln w="9525">
            <a:noFill/>
            <a:miter lim="800000"/>
            <a:headEnd/>
            <a:tailEnd/>
          </a:ln>
          <a:effectLst/>
        </p:spPr>
        <p:txBody>
          <a:bodyPr>
            <a:spAutoFit/>
          </a:bodyPr>
          <a:lstStyle/>
          <a:p>
            <a:pPr algn="ctr">
              <a:spcBef>
                <a:spcPct val="0"/>
              </a:spcBef>
            </a:pPr>
            <a:r>
              <a:rPr lang="en-GB" sz="2000" b="1" dirty="0">
                <a:solidFill>
                  <a:schemeClr val="accent1">
                    <a:lumMod val="50000"/>
                  </a:schemeClr>
                </a:solidFill>
                <a:cs typeface="Times New Roman" pitchFamily="18" charset="0"/>
              </a:rPr>
              <a:t>Texture: </a:t>
            </a:r>
            <a:r>
              <a:rPr lang="en-GB" sz="2000" dirty="0">
                <a:solidFill>
                  <a:srgbClr val="000000"/>
                </a:solidFill>
                <a:cs typeface="Times New Roman" pitchFamily="18" charset="0"/>
              </a:rPr>
              <a:t>non negative random process, takes into account the local mean power</a:t>
            </a:r>
          </a:p>
        </p:txBody>
      </p:sp>
      <p:sp>
        <p:nvSpPr>
          <p:cNvPr id="18" name="Rectangle 29"/>
          <p:cNvSpPr>
            <a:spLocks noChangeArrowheads="1"/>
          </p:cNvSpPr>
          <p:nvPr/>
        </p:nvSpPr>
        <p:spPr bwMode="auto">
          <a:xfrm>
            <a:off x="0" y="5824538"/>
            <a:ext cx="184731" cy="369332"/>
          </a:xfrm>
          <a:prstGeom prst="rect">
            <a:avLst/>
          </a:prstGeom>
          <a:noFill/>
          <a:ln w="9525" algn="ctr">
            <a:noFill/>
            <a:miter lim="800000"/>
            <a:headEnd/>
            <a:tailEnd/>
          </a:ln>
          <a:effectLst/>
        </p:spPr>
        <p:txBody>
          <a:bodyPr wrap="none" anchor="ctr">
            <a:spAutoFit/>
          </a:bodyPr>
          <a:lstStyle/>
          <a:p>
            <a:endParaRPr lang="it-IT"/>
          </a:p>
        </p:txBody>
      </p:sp>
      <p:sp>
        <p:nvSpPr>
          <p:cNvPr id="19" name="Rectangle 30"/>
          <p:cNvSpPr>
            <a:spLocks noChangeArrowheads="1"/>
          </p:cNvSpPr>
          <p:nvPr/>
        </p:nvSpPr>
        <p:spPr bwMode="auto">
          <a:xfrm>
            <a:off x="0" y="5824538"/>
            <a:ext cx="184731" cy="369332"/>
          </a:xfrm>
          <a:prstGeom prst="rect">
            <a:avLst/>
          </a:prstGeom>
          <a:noFill/>
          <a:ln w="9525" algn="ctr">
            <a:noFill/>
            <a:miter lim="800000"/>
            <a:headEnd/>
            <a:tailEnd/>
          </a:ln>
          <a:effectLst/>
        </p:spPr>
        <p:txBody>
          <a:bodyPr wrap="none" anchor="ctr">
            <a:spAutoFit/>
          </a:bodyPr>
          <a:lstStyle/>
          <a:p>
            <a:endParaRPr lang="it-IT"/>
          </a:p>
        </p:txBody>
      </p:sp>
      <p:sp>
        <p:nvSpPr>
          <p:cNvPr id="20" name="Rectangle 31"/>
          <p:cNvSpPr>
            <a:spLocks noChangeArrowheads="1"/>
          </p:cNvSpPr>
          <p:nvPr/>
        </p:nvSpPr>
        <p:spPr bwMode="auto">
          <a:xfrm>
            <a:off x="0" y="5795963"/>
            <a:ext cx="184731" cy="369332"/>
          </a:xfrm>
          <a:prstGeom prst="rect">
            <a:avLst/>
          </a:prstGeom>
          <a:noFill/>
          <a:ln w="9525" algn="ctr">
            <a:noFill/>
            <a:miter lim="800000"/>
            <a:headEnd/>
            <a:tailEnd/>
          </a:ln>
          <a:effectLst/>
        </p:spPr>
        <p:txBody>
          <a:bodyPr wrap="none" anchor="ctr">
            <a:spAutoFit/>
          </a:bodyPr>
          <a:lstStyle/>
          <a:p>
            <a:endParaRPr lang="it-IT"/>
          </a:p>
        </p:txBody>
      </p:sp>
      <p:sp>
        <p:nvSpPr>
          <p:cNvPr id="21" name="Rectangle 10"/>
          <p:cNvSpPr>
            <a:spLocks noChangeArrowheads="1"/>
          </p:cNvSpPr>
          <p:nvPr/>
        </p:nvSpPr>
        <p:spPr bwMode="auto">
          <a:xfrm>
            <a:off x="3440045" y="214290"/>
            <a:ext cx="5539978" cy="523862"/>
          </a:xfrm>
          <a:prstGeom prst="rect">
            <a:avLst/>
          </a:prstGeom>
          <a:noFill/>
          <a:ln w="9525" algn="ctr">
            <a:noFill/>
            <a:miter lim="800000"/>
            <a:headEnd/>
            <a:tailEnd/>
          </a:ln>
          <a:effectLst/>
        </p:spPr>
        <p:txBody>
          <a:bodyPr wrap="none" lIns="92075" tIns="46038" rIns="92075" bIns="46038">
            <a:spAutoFit/>
          </a:bodyPr>
          <a:lstStyle/>
          <a:p>
            <a:pPr defTabSz="762000" eaLnBrk="0" hangingPunct="0">
              <a:spcBef>
                <a:spcPct val="0"/>
              </a:spcBef>
              <a:defRPr/>
            </a:pPr>
            <a:r>
              <a:rPr lang="en-US" sz="2800" b="1" dirty="0">
                <a:solidFill>
                  <a:schemeClr val="accent1">
                    <a:lumMod val="50000"/>
                  </a:schemeClr>
                </a:solidFill>
                <a:effectLst>
                  <a:outerShdw blurRad="38100" dist="38100" dir="2700000" algn="tl">
                    <a:srgbClr val="C0C0C0"/>
                  </a:outerShdw>
                </a:effectLst>
                <a:latin typeface="+mj-lt"/>
                <a:cs typeface="Times New Roman" pitchFamily="18" charset="0"/>
              </a:rPr>
              <a:t>The compound-Gaussian model</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p:cNvSpPr>
            <a:spLocks noGrp="1"/>
          </p:cNvSpPr>
          <p:nvPr>
            <p:ph type="sldNum" sz="quarter" idx="12"/>
          </p:nvPr>
        </p:nvSpPr>
        <p:spPr/>
        <p:txBody>
          <a:bodyPr/>
          <a:lstStyle/>
          <a:p>
            <a:fld id="{6294C92D-0306-4E69-9CD3-20855E849650}" type="slidenum">
              <a:rPr kumimoji="0" lang="en-US" smtClean="0"/>
              <a:pPr/>
              <a:t>35</a:t>
            </a:fld>
            <a:endParaRPr kumimoji="0" lang="en-US"/>
          </a:p>
        </p:txBody>
      </p:sp>
      <p:sp>
        <p:nvSpPr>
          <p:cNvPr id="38" name="Rectangle 5"/>
          <p:cNvSpPr>
            <a:spLocks noChangeArrowheads="1"/>
          </p:cNvSpPr>
          <p:nvPr/>
        </p:nvSpPr>
        <p:spPr bwMode="auto">
          <a:xfrm>
            <a:off x="412750" y="990601"/>
            <a:ext cx="8997950" cy="430887"/>
          </a:xfrm>
          <a:prstGeom prst="rect">
            <a:avLst/>
          </a:prstGeom>
          <a:noFill/>
          <a:ln w="9525">
            <a:noFill/>
            <a:miter lim="800000"/>
            <a:headEnd/>
            <a:tailEnd/>
          </a:ln>
          <a:effectLst/>
        </p:spPr>
        <p:txBody>
          <a:bodyPr>
            <a:spAutoFit/>
          </a:bodyPr>
          <a:lstStyle/>
          <a:p>
            <a:pPr algn="ctr">
              <a:lnSpc>
                <a:spcPct val="110000"/>
              </a:lnSpc>
              <a:spcBef>
                <a:spcPct val="0"/>
              </a:spcBef>
              <a:buClrTx/>
              <a:buSzTx/>
              <a:buFontTx/>
              <a:buNone/>
            </a:pPr>
            <a:r>
              <a:rPr lang="en-GB" sz="2000" dirty="0">
                <a:solidFill>
                  <a:srgbClr val="000000"/>
                </a:solidFill>
              </a:rPr>
              <a:t>Particular cases of CG model (amplitude PDF):</a:t>
            </a:r>
          </a:p>
        </p:txBody>
      </p:sp>
      <p:graphicFrame>
        <p:nvGraphicFramePr>
          <p:cNvPr id="39" name="Object 10"/>
          <p:cNvGraphicFramePr>
            <a:graphicFrameLocks noChangeAspect="1"/>
          </p:cNvGraphicFramePr>
          <p:nvPr/>
        </p:nvGraphicFramePr>
        <p:xfrm>
          <a:off x="4433653" y="1720850"/>
          <a:ext cx="5069946" cy="838200"/>
        </p:xfrm>
        <a:graphic>
          <a:graphicData uri="http://schemas.openxmlformats.org/presentationml/2006/ole">
            <p:oleObj spid="_x0000_s200714" name="Equation" r:id="rId3" imgW="4673520" imgH="838080" progId="Equation.DSMT4">
              <p:embed/>
            </p:oleObj>
          </a:graphicData>
        </a:graphic>
      </p:graphicFrame>
      <p:sp>
        <p:nvSpPr>
          <p:cNvPr id="40" name="Text Box 11"/>
          <p:cNvSpPr txBox="1">
            <a:spLocks noChangeArrowheads="1"/>
          </p:cNvSpPr>
          <p:nvPr/>
        </p:nvSpPr>
        <p:spPr bwMode="auto">
          <a:xfrm>
            <a:off x="1288122" y="1939925"/>
            <a:ext cx="2581402" cy="400110"/>
          </a:xfrm>
          <a:prstGeom prst="rect">
            <a:avLst/>
          </a:prstGeom>
          <a:noFill/>
          <a:ln w="9525">
            <a:noFill/>
            <a:miter lim="800000"/>
            <a:headEnd/>
            <a:tailEnd/>
          </a:ln>
          <a:effectLst/>
        </p:spPr>
        <p:txBody>
          <a:bodyPr wrap="square">
            <a:spAutoFit/>
          </a:bodyPr>
          <a:lstStyle/>
          <a:p>
            <a:pPr>
              <a:spcBef>
                <a:spcPct val="50000"/>
              </a:spcBef>
              <a:buClrTx/>
              <a:buSzTx/>
              <a:buFontTx/>
              <a:buNone/>
            </a:pPr>
            <a:r>
              <a:rPr lang="en-GB" sz="2000" dirty="0">
                <a:solidFill>
                  <a:srgbClr val="000000"/>
                </a:solidFill>
              </a:rPr>
              <a:t>K (Gamma texture)</a:t>
            </a:r>
          </a:p>
        </p:txBody>
      </p:sp>
      <p:sp>
        <p:nvSpPr>
          <p:cNvPr id="41" name="Rectangle 12"/>
          <p:cNvSpPr>
            <a:spLocks noChangeArrowheads="1"/>
          </p:cNvSpPr>
          <p:nvPr/>
        </p:nvSpPr>
        <p:spPr bwMode="auto">
          <a:xfrm>
            <a:off x="4296070" y="1676401"/>
            <a:ext cx="5382948" cy="1008063"/>
          </a:xfrm>
          <a:prstGeom prst="rect">
            <a:avLst/>
          </a:prstGeom>
          <a:noFill/>
          <a:ln w="9525">
            <a:solidFill>
              <a:srgbClr val="DA5126"/>
            </a:solidFill>
            <a:miter lim="800000"/>
            <a:headEnd/>
            <a:tailEnd/>
          </a:ln>
          <a:effectLst/>
        </p:spPr>
        <p:txBody>
          <a:bodyPr wrap="none" anchor="ctr"/>
          <a:lstStyle/>
          <a:p>
            <a:endParaRPr lang="it-IT"/>
          </a:p>
        </p:txBody>
      </p:sp>
      <p:sp>
        <p:nvSpPr>
          <p:cNvPr id="42" name="AutoShape 13"/>
          <p:cNvSpPr>
            <a:spLocks noChangeArrowheads="1"/>
          </p:cNvSpPr>
          <p:nvPr/>
        </p:nvSpPr>
        <p:spPr bwMode="auto">
          <a:xfrm>
            <a:off x="3793852" y="2036764"/>
            <a:ext cx="313002" cy="287337"/>
          </a:xfrm>
          <a:prstGeom prst="rightArrow">
            <a:avLst>
              <a:gd name="adj1" fmla="val 50000"/>
              <a:gd name="adj2" fmla="val 25138"/>
            </a:avLst>
          </a:prstGeom>
          <a:solidFill>
            <a:schemeClr val="accent2"/>
          </a:solidFill>
          <a:ln w="9525">
            <a:solidFill>
              <a:schemeClr val="tx1"/>
            </a:solidFill>
            <a:miter lim="800000"/>
            <a:headEnd/>
            <a:tailEnd/>
          </a:ln>
          <a:effectLst/>
        </p:spPr>
        <p:txBody>
          <a:bodyPr wrap="none" anchor="ctr"/>
          <a:lstStyle/>
          <a:p>
            <a:endParaRPr lang="it-IT"/>
          </a:p>
        </p:txBody>
      </p:sp>
      <p:graphicFrame>
        <p:nvGraphicFramePr>
          <p:cNvPr id="43" name="Object 14"/>
          <p:cNvGraphicFramePr>
            <a:graphicFrameLocks noChangeAspect="1"/>
          </p:cNvGraphicFramePr>
          <p:nvPr/>
        </p:nvGraphicFramePr>
        <p:xfrm>
          <a:off x="4072497" y="3001963"/>
          <a:ext cx="5601362" cy="862012"/>
        </p:xfrm>
        <a:graphic>
          <a:graphicData uri="http://schemas.openxmlformats.org/presentationml/2006/ole">
            <p:oleObj spid="_x0000_s200715" name="Equation" r:id="rId4" imgW="5155920" imgH="863280" progId="Equation.DSMT4">
              <p:embed/>
            </p:oleObj>
          </a:graphicData>
        </a:graphic>
      </p:graphicFrame>
      <p:graphicFrame>
        <p:nvGraphicFramePr>
          <p:cNvPr id="44" name="Object 15"/>
          <p:cNvGraphicFramePr>
            <a:graphicFrameLocks noChangeAspect="1"/>
          </p:cNvGraphicFramePr>
          <p:nvPr/>
        </p:nvGraphicFramePr>
        <p:xfrm>
          <a:off x="3824847" y="4298950"/>
          <a:ext cx="5828375" cy="763588"/>
        </p:xfrm>
        <a:graphic>
          <a:graphicData uri="http://schemas.openxmlformats.org/presentationml/2006/ole">
            <p:oleObj spid="_x0000_s200716" name="Equation" r:id="rId5" imgW="5410080" imgH="761760" progId="Equation.DSMT4">
              <p:embed/>
            </p:oleObj>
          </a:graphicData>
        </a:graphic>
      </p:graphicFrame>
      <p:sp>
        <p:nvSpPr>
          <p:cNvPr id="45" name="Text Box 16"/>
          <p:cNvSpPr txBox="1">
            <a:spLocks noChangeArrowheads="1"/>
          </p:cNvSpPr>
          <p:nvPr/>
        </p:nvSpPr>
        <p:spPr bwMode="auto">
          <a:xfrm>
            <a:off x="978557" y="3086100"/>
            <a:ext cx="2426620" cy="707886"/>
          </a:xfrm>
          <a:prstGeom prst="rect">
            <a:avLst/>
          </a:prstGeom>
          <a:noFill/>
          <a:ln w="9525">
            <a:noFill/>
            <a:miter lim="800000"/>
            <a:headEnd/>
            <a:tailEnd/>
          </a:ln>
          <a:effectLst/>
        </p:spPr>
        <p:txBody>
          <a:bodyPr wrap="square">
            <a:spAutoFit/>
          </a:bodyPr>
          <a:lstStyle/>
          <a:p>
            <a:pPr algn="ctr">
              <a:spcBef>
                <a:spcPct val="50000"/>
              </a:spcBef>
              <a:buClrTx/>
              <a:buSzTx/>
              <a:buFontTx/>
              <a:buNone/>
            </a:pPr>
            <a:r>
              <a:rPr lang="en-GB" sz="2000" dirty="0">
                <a:solidFill>
                  <a:srgbClr val="000000"/>
                </a:solidFill>
              </a:rPr>
              <a:t>GK (Generalized Gamma texture)</a:t>
            </a:r>
          </a:p>
        </p:txBody>
      </p:sp>
      <p:sp>
        <p:nvSpPr>
          <p:cNvPr id="46" name="Text Box 17"/>
          <p:cNvSpPr txBox="1">
            <a:spLocks noChangeArrowheads="1"/>
          </p:cNvSpPr>
          <p:nvPr/>
        </p:nvSpPr>
        <p:spPr bwMode="auto">
          <a:xfrm>
            <a:off x="830650" y="4310063"/>
            <a:ext cx="2729309" cy="707886"/>
          </a:xfrm>
          <a:prstGeom prst="rect">
            <a:avLst/>
          </a:prstGeom>
          <a:noFill/>
          <a:ln w="9525">
            <a:noFill/>
            <a:miter lim="800000"/>
            <a:headEnd/>
            <a:tailEnd/>
          </a:ln>
          <a:effectLst/>
        </p:spPr>
        <p:txBody>
          <a:bodyPr>
            <a:spAutoFit/>
          </a:bodyPr>
          <a:lstStyle/>
          <a:p>
            <a:pPr algn="ctr">
              <a:spcBef>
                <a:spcPct val="50000"/>
              </a:spcBef>
              <a:buClrTx/>
              <a:buSzTx/>
              <a:buFontTx/>
              <a:buNone/>
            </a:pPr>
            <a:r>
              <a:rPr lang="en-GB" sz="2000" dirty="0">
                <a:solidFill>
                  <a:srgbClr val="000000"/>
                </a:solidFill>
              </a:rPr>
              <a:t>LNT (log-normal texture)</a:t>
            </a:r>
          </a:p>
        </p:txBody>
      </p:sp>
      <p:sp>
        <p:nvSpPr>
          <p:cNvPr id="47" name="Rectangle 18"/>
          <p:cNvSpPr>
            <a:spLocks noChangeArrowheads="1"/>
          </p:cNvSpPr>
          <p:nvPr/>
        </p:nvSpPr>
        <p:spPr bwMode="auto">
          <a:xfrm>
            <a:off x="3750897" y="4217988"/>
            <a:ext cx="5928121" cy="946150"/>
          </a:xfrm>
          <a:prstGeom prst="rect">
            <a:avLst/>
          </a:prstGeom>
          <a:noFill/>
          <a:ln w="9525">
            <a:solidFill>
              <a:srgbClr val="DA5126"/>
            </a:solidFill>
            <a:miter lim="800000"/>
            <a:headEnd/>
            <a:tailEnd/>
          </a:ln>
          <a:effectLst/>
        </p:spPr>
        <p:txBody>
          <a:bodyPr wrap="none" anchor="ctr"/>
          <a:lstStyle/>
          <a:p>
            <a:endParaRPr lang="it-IT"/>
          </a:p>
        </p:txBody>
      </p:sp>
      <p:sp>
        <p:nvSpPr>
          <p:cNvPr id="48" name="Rectangle 19"/>
          <p:cNvSpPr>
            <a:spLocks noChangeArrowheads="1"/>
          </p:cNvSpPr>
          <p:nvPr/>
        </p:nvSpPr>
        <p:spPr bwMode="auto">
          <a:xfrm>
            <a:off x="4062179" y="2971800"/>
            <a:ext cx="5616840" cy="946150"/>
          </a:xfrm>
          <a:prstGeom prst="rect">
            <a:avLst/>
          </a:prstGeom>
          <a:noFill/>
          <a:ln w="9525">
            <a:solidFill>
              <a:srgbClr val="DA5126"/>
            </a:solidFill>
            <a:miter lim="800000"/>
            <a:headEnd/>
            <a:tailEnd/>
          </a:ln>
          <a:effectLst/>
        </p:spPr>
        <p:txBody>
          <a:bodyPr wrap="none" anchor="ctr"/>
          <a:lstStyle/>
          <a:p>
            <a:endParaRPr lang="it-IT"/>
          </a:p>
        </p:txBody>
      </p:sp>
      <p:sp>
        <p:nvSpPr>
          <p:cNvPr id="49" name="AutoShape 20"/>
          <p:cNvSpPr>
            <a:spLocks noChangeArrowheads="1"/>
          </p:cNvSpPr>
          <p:nvPr/>
        </p:nvSpPr>
        <p:spPr bwMode="auto">
          <a:xfrm>
            <a:off x="3250394" y="4556125"/>
            <a:ext cx="392113" cy="287338"/>
          </a:xfrm>
          <a:prstGeom prst="rightArrow">
            <a:avLst>
              <a:gd name="adj1" fmla="val 50000"/>
              <a:gd name="adj2" fmla="val 31492"/>
            </a:avLst>
          </a:prstGeom>
          <a:solidFill>
            <a:schemeClr val="accent2"/>
          </a:solidFill>
          <a:ln w="9525">
            <a:solidFill>
              <a:schemeClr val="tx1"/>
            </a:solidFill>
            <a:miter lim="800000"/>
            <a:headEnd/>
            <a:tailEnd/>
          </a:ln>
          <a:effectLst/>
        </p:spPr>
        <p:txBody>
          <a:bodyPr wrap="none" anchor="ctr"/>
          <a:lstStyle/>
          <a:p>
            <a:endParaRPr lang="it-IT"/>
          </a:p>
        </p:txBody>
      </p:sp>
      <p:sp>
        <p:nvSpPr>
          <p:cNvPr id="50" name="AutoShape 21"/>
          <p:cNvSpPr>
            <a:spLocks noChangeArrowheads="1"/>
          </p:cNvSpPr>
          <p:nvPr/>
        </p:nvSpPr>
        <p:spPr bwMode="auto">
          <a:xfrm>
            <a:off x="3472250" y="3332164"/>
            <a:ext cx="479822" cy="287337"/>
          </a:xfrm>
          <a:prstGeom prst="rightArrow">
            <a:avLst>
              <a:gd name="adj1" fmla="val 50000"/>
              <a:gd name="adj2" fmla="val 38536"/>
            </a:avLst>
          </a:prstGeom>
          <a:solidFill>
            <a:schemeClr val="accent2"/>
          </a:solidFill>
          <a:ln w="9525">
            <a:solidFill>
              <a:schemeClr val="tx1"/>
            </a:solidFill>
            <a:miter lim="800000"/>
            <a:headEnd/>
            <a:tailEnd/>
          </a:ln>
          <a:effectLst/>
        </p:spPr>
        <p:txBody>
          <a:bodyPr wrap="none" anchor="ctr"/>
          <a:lstStyle/>
          <a:p>
            <a:endParaRPr lang="it-IT"/>
          </a:p>
        </p:txBody>
      </p:sp>
      <p:graphicFrame>
        <p:nvGraphicFramePr>
          <p:cNvPr id="51" name="Object 22"/>
          <p:cNvGraphicFramePr>
            <a:graphicFrameLocks noChangeAspect="1"/>
          </p:cNvGraphicFramePr>
          <p:nvPr/>
        </p:nvGraphicFramePr>
        <p:xfrm>
          <a:off x="4664105" y="5487988"/>
          <a:ext cx="3921125" cy="730250"/>
        </p:xfrm>
        <a:graphic>
          <a:graphicData uri="http://schemas.openxmlformats.org/presentationml/2006/ole">
            <p:oleObj spid="_x0000_s200717" name="Equation" r:id="rId6" imgW="3619440" imgH="736560" progId="Equation.DSMT4">
              <p:embed/>
            </p:oleObj>
          </a:graphicData>
        </a:graphic>
      </p:graphicFrame>
      <p:sp>
        <p:nvSpPr>
          <p:cNvPr id="52" name="Text Box 23"/>
          <p:cNvSpPr txBox="1">
            <a:spLocks noChangeArrowheads="1"/>
          </p:cNvSpPr>
          <p:nvPr/>
        </p:nvSpPr>
        <p:spPr bwMode="auto">
          <a:xfrm>
            <a:off x="1841889" y="5646738"/>
            <a:ext cx="1950244" cy="400110"/>
          </a:xfrm>
          <a:prstGeom prst="rect">
            <a:avLst/>
          </a:prstGeom>
          <a:noFill/>
          <a:ln w="9525">
            <a:noFill/>
            <a:miter lim="800000"/>
            <a:headEnd/>
            <a:tailEnd/>
          </a:ln>
          <a:effectLst/>
        </p:spPr>
        <p:txBody>
          <a:bodyPr>
            <a:spAutoFit/>
          </a:bodyPr>
          <a:lstStyle/>
          <a:p>
            <a:pPr>
              <a:spcBef>
                <a:spcPct val="50000"/>
              </a:spcBef>
              <a:buClrTx/>
              <a:buSzTx/>
              <a:buFontTx/>
              <a:buNone/>
            </a:pPr>
            <a:r>
              <a:rPr lang="en-GB" sz="2000" dirty="0">
                <a:solidFill>
                  <a:srgbClr val="000000"/>
                </a:solidFill>
              </a:rPr>
              <a:t>W, </a:t>
            </a:r>
            <a:r>
              <a:rPr lang="en-GB" sz="2000" dirty="0" err="1">
                <a:solidFill>
                  <a:srgbClr val="000000"/>
                </a:solidFill>
              </a:rPr>
              <a:t>Weibull</a:t>
            </a:r>
            <a:endParaRPr lang="en-GB" sz="2000" dirty="0">
              <a:solidFill>
                <a:srgbClr val="000000"/>
              </a:solidFill>
            </a:endParaRPr>
          </a:p>
        </p:txBody>
      </p:sp>
      <p:sp>
        <p:nvSpPr>
          <p:cNvPr id="53" name="Rectangle 24"/>
          <p:cNvSpPr>
            <a:spLocks noChangeArrowheads="1"/>
          </p:cNvSpPr>
          <p:nvPr/>
        </p:nvSpPr>
        <p:spPr bwMode="auto">
          <a:xfrm>
            <a:off x="4559199" y="5456238"/>
            <a:ext cx="4211769" cy="868362"/>
          </a:xfrm>
          <a:prstGeom prst="rect">
            <a:avLst/>
          </a:prstGeom>
          <a:noFill/>
          <a:ln w="9525">
            <a:solidFill>
              <a:srgbClr val="DA5126"/>
            </a:solidFill>
            <a:miter lim="800000"/>
            <a:headEnd/>
            <a:tailEnd/>
          </a:ln>
          <a:effectLst/>
        </p:spPr>
        <p:txBody>
          <a:bodyPr wrap="none" anchor="ctr"/>
          <a:lstStyle/>
          <a:p>
            <a:endParaRPr lang="it-IT"/>
          </a:p>
        </p:txBody>
      </p:sp>
      <p:sp>
        <p:nvSpPr>
          <p:cNvPr id="54" name="AutoShape 25"/>
          <p:cNvSpPr>
            <a:spLocks noChangeArrowheads="1"/>
          </p:cNvSpPr>
          <p:nvPr/>
        </p:nvSpPr>
        <p:spPr bwMode="auto">
          <a:xfrm>
            <a:off x="3635634" y="5745164"/>
            <a:ext cx="780785" cy="287337"/>
          </a:xfrm>
          <a:prstGeom prst="rightArrow">
            <a:avLst>
              <a:gd name="adj1" fmla="val 50000"/>
              <a:gd name="adj2" fmla="val 62707"/>
            </a:avLst>
          </a:prstGeom>
          <a:solidFill>
            <a:schemeClr val="accent2"/>
          </a:solidFill>
          <a:ln w="9525">
            <a:solidFill>
              <a:schemeClr val="tx1"/>
            </a:solidFill>
            <a:miter lim="800000"/>
            <a:headEnd/>
            <a:tailEnd/>
          </a:ln>
          <a:effectLst/>
        </p:spPr>
        <p:txBody>
          <a:bodyPr wrap="none" anchor="ctr"/>
          <a:lstStyle/>
          <a:p>
            <a:endParaRPr lang="it-IT"/>
          </a:p>
        </p:txBody>
      </p:sp>
      <p:sp>
        <p:nvSpPr>
          <p:cNvPr id="55" name="Rectangle 10"/>
          <p:cNvSpPr>
            <a:spLocks noChangeArrowheads="1"/>
          </p:cNvSpPr>
          <p:nvPr/>
        </p:nvSpPr>
        <p:spPr bwMode="auto">
          <a:xfrm>
            <a:off x="3440045" y="214290"/>
            <a:ext cx="5539978" cy="523862"/>
          </a:xfrm>
          <a:prstGeom prst="rect">
            <a:avLst/>
          </a:prstGeom>
          <a:noFill/>
          <a:ln w="9525" algn="ctr">
            <a:noFill/>
            <a:miter lim="800000"/>
            <a:headEnd/>
            <a:tailEnd/>
          </a:ln>
          <a:effectLst/>
        </p:spPr>
        <p:txBody>
          <a:bodyPr wrap="none" lIns="92075" tIns="46038" rIns="92075" bIns="46038">
            <a:spAutoFit/>
          </a:bodyPr>
          <a:lstStyle/>
          <a:p>
            <a:pPr defTabSz="762000" eaLnBrk="0" hangingPunct="0">
              <a:spcBef>
                <a:spcPct val="0"/>
              </a:spcBef>
              <a:defRPr/>
            </a:pPr>
            <a:r>
              <a:rPr lang="en-US" sz="2800" b="1" dirty="0">
                <a:solidFill>
                  <a:schemeClr val="accent1">
                    <a:lumMod val="50000"/>
                  </a:schemeClr>
                </a:solidFill>
                <a:effectLst>
                  <a:outerShdw blurRad="38100" dist="38100" dir="2700000" algn="tl">
                    <a:srgbClr val="C0C0C0"/>
                  </a:outerShdw>
                </a:effectLst>
                <a:latin typeface="+mj-lt"/>
                <a:cs typeface="Times New Roman" pitchFamily="18" charset="0"/>
              </a:rPr>
              <a:t>The compound-Gaussian model</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40" name="Rectangle 4"/>
          <p:cNvSpPr>
            <a:spLocks noChangeArrowheads="1"/>
          </p:cNvSpPr>
          <p:nvPr/>
        </p:nvSpPr>
        <p:spPr bwMode="auto">
          <a:xfrm>
            <a:off x="1393006" y="357166"/>
            <a:ext cx="2305118" cy="523862"/>
          </a:xfrm>
          <a:prstGeom prst="rect">
            <a:avLst/>
          </a:prstGeom>
          <a:noFill/>
          <a:ln w="9525" algn="ctr">
            <a:noFill/>
            <a:miter lim="800000"/>
            <a:headEnd/>
            <a:tailEnd/>
          </a:ln>
          <a:effectLst/>
        </p:spPr>
        <p:txBody>
          <a:bodyPr wrap="none" lIns="92075" tIns="46038" rIns="92075" bIns="46038">
            <a:spAutoFit/>
          </a:bodyPr>
          <a:lstStyle/>
          <a:p>
            <a:pPr defTabSz="762000" eaLnBrk="0" hangingPunct="0">
              <a:spcBef>
                <a:spcPct val="0"/>
              </a:spcBef>
              <a:defRPr/>
            </a:pPr>
            <a:r>
              <a:rPr lang="en-US" sz="2800" b="1" dirty="0">
                <a:solidFill>
                  <a:schemeClr val="accent1">
                    <a:lumMod val="50000"/>
                  </a:schemeClr>
                </a:solidFill>
                <a:effectLst>
                  <a:outerShdw blurRad="38100" dist="38100" dir="2700000" algn="tl">
                    <a:srgbClr val="C0C0C0"/>
                  </a:outerShdw>
                </a:effectLst>
                <a:latin typeface="+mj-lt"/>
                <a:cs typeface="Times New Roman" pitchFamily="18" charset="0"/>
              </a:rPr>
              <a:t>The K model</a:t>
            </a:r>
          </a:p>
        </p:txBody>
      </p:sp>
      <p:sp>
        <p:nvSpPr>
          <p:cNvPr id="5126" name="Rectangle 5"/>
          <p:cNvSpPr>
            <a:spLocks noChangeArrowheads="1"/>
          </p:cNvSpPr>
          <p:nvPr/>
        </p:nvSpPr>
        <p:spPr bwMode="auto">
          <a:xfrm>
            <a:off x="1277809" y="1320800"/>
            <a:ext cx="3092194" cy="352790"/>
          </a:xfrm>
          <a:prstGeom prst="rect">
            <a:avLst/>
          </a:prstGeom>
          <a:noFill/>
          <a:ln w="12700">
            <a:noFill/>
            <a:miter lim="800000"/>
            <a:headEnd/>
            <a:tailEnd/>
          </a:ln>
        </p:spPr>
        <p:txBody>
          <a:bodyPr wrap="none" lIns="58738" tIns="23813" rIns="58738" bIns="23813">
            <a:spAutoFit/>
          </a:bodyPr>
          <a:lstStyle/>
          <a:p>
            <a:pPr defTabSz="708025" eaLnBrk="0" hangingPunct="0">
              <a:lnSpc>
                <a:spcPct val="110000"/>
              </a:lnSpc>
              <a:spcBef>
                <a:spcPct val="0"/>
              </a:spcBef>
            </a:pPr>
            <a:r>
              <a:rPr lang="en-US" sz="1800" b="1">
                <a:latin typeface="Century Schoolbook" pitchFamily="18" charset="0"/>
              </a:rPr>
              <a:t>Gamma-PDF (texture PDF)</a:t>
            </a:r>
          </a:p>
        </p:txBody>
      </p:sp>
      <p:sp>
        <p:nvSpPr>
          <p:cNvPr id="5127" name="Rectangle 6"/>
          <p:cNvSpPr>
            <a:spLocks noChangeArrowheads="1"/>
          </p:cNvSpPr>
          <p:nvPr/>
        </p:nvSpPr>
        <p:spPr bwMode="auto">
          <a:xfrm>
            <a:off x="1238225" y="5643578"/>
            <a:ext cx="5226447" cy="914481"/>
          </a:xfrm>
          <a:prstGeom prst="rect">
            <a:avLst/>
          </a:prstGeom>
          <a:noFill/>
          <a:ln w="50800">
            <a:noFill/>
            <a:miter lim="800000"/>
            <a:headEnd/>
            <a:tailEnd/>
          </a:ln>
        </p:spPr>
        <p:txBody>
          <a:bodyPr lIns="90488" tIns="44450" rIns="90488" bIns="44450">
            <a:spAutoFit/>
          </a:bodyPr>
          <a:lstStyle/>
          <a:p>
            <a:pPr defTabSz="762000" eaLnBrk="0" hangingPunct="0">
              <a:lnSpc>
                <a:spcPct val="110000"/>
              </a:lnSpc>
              <a:spcBef>
                <a:spcPct val="0"/>
              </a:spcBef>
              <a:buClr>
                <a:schemeClr val="bg2"/>
              </a:buClr>
              <a:buSzPct val="100000"/>
            </a:pPr>
            <a:r>
              <a:rPr lang="en-US" dirty="0">
                <a:latin typeface="Times New Roman" pitchFamily="18" charset="0"/>
              </a:rPr>
              <a:t>  </a:t>
            </a:r>
            <a:r>
              <a:rPr lang="en-US" sz="1600" dirty="0"/>
              <a:t>The order parameter </a:t>
            </a:r>
            <a:r>
              <a:rPr lang="en-US" sz="1600" dirty="0">
                <a:latin typeface="Symbol" pitchFamily="18" charset="2"/>
              </a:rPr>
              <a:t>n</a:t>
            </a:r>
            <a:r>
              <a:rPr lang="en-US" sz="1600" dirty="0"/>
              <a:t>  controls clutter spikiness</a:t>
            </a:r>
          </a:p>
          <a:p>
            <a:pPr defTabSz="762000" eaLnBrk="0" hangingPunct="0">
              <a:lnSpc>
                <a:spcPct val="110000"/>
              </a:lnSpc>
              <a:spcBef>
                <a:spcPct val="0"/>
              </a:spcBef>
              <a:buSzPct val="100000"/>
            </a:pPr>
            <a:r>
              <a:rPr lang="en-US" sz="1600" dirty="0"/>
              <a:t>  The clutter becomes spikier as </a:t>
            </a:r>
            <a:r>
              <a:rPr lang="en-US" sz="1600" dirty="0" smtClean="0">
                <a:latin typeface="Symbol" pitchFamily="18" charset="2"/>
              </a:rPr>
              <a:t>n</a:t>
            </a:r>
            <a:r>
              <a:rPr lang="en-US" sz="1600" dirty="0" smtClean="0"/>
              <a:t> </a:t>
            </a:r>
            <a:r>
              <a:rPr lang="en-US" sz="1600" dirty="0"/>
              <a:t>decreases </a:t>
            </a:r>
          </a:p>
          <a:p>
            <a:pPr defTabSz="762000" eaLnBrk="0" hangingPunct="0">
              <a:lnSpc>
                <a:spcPct val="110000"/>
              </a:lnSpc>
              <a:spcBef>
                <a:spcPct val="0"/>
              </a:spcBef>
              <a:buSzPct val="100000"/>
            </a:pPr>
            <a:r>
              <a:rPr lang="en-US" sz="1600" dirty="0"/>
              <a:t>  It becomes Gaussian when </a:t>
            </a:r>
            <a:r>
              <a:rPr lang="en-US" sz="1600" dirty="0" smtClean="0">
                <a:latin typeface="Symbol" pitchFamily="18" charset="2"/>
              </a:rPr>
              <a:t>n</a:t>
            </a:r>
            <a:r>
              <a:rPr lang="en-US" sz="1600" dirty="0" smtClean="0"/>
              <a:t> </a:t>
            </a:r>
            <a:r>
              <a:rPr lang="en-US" sz="1600" dirty="0"/>
              <a:t>goes to infinity</a:t>
            </a:r>
          </a:p>
        </p:txBody>
      </p:sp>
      <p:sp>
        <p:nvSpPr>
          <p:cNvPr id="5128" name="Rectangle 8"/>
          <p:cNvSpPr>
            <a:spLocks noChangeArrowheads="1"/>
          </p:cNvSpPr>
          <p:nvPr/>
        </p:nvSpPr>
        <p:spPr bwMode="auto">
          <a:xfrm>
            <a:off x="4798218" y="285728"/>
            <a:ext cx="4906567" cy="1320874"/>
          </a:xfrm>
          <a:prstGeom prst="rect">
            <a:avLst/>
          </a:prstGeom>
          <a:noFill/>
          <a:ln w="50800">
            <a:noFill/>
            <a:miter lim="800000"/>
            <a:headEnd/>
            <a:tailEnd/>
          </a:ln>
        </p:spPr>
        <p:txBody>
          <a:bodyPr wrap="square" lIns="90488" tIns="44450" rIns="90488" bIns="44450">
            <a:spAutoFit/>
          </a:bodyPr>
          <a:lstStyle/>
          <a:p>
            <a:pPr algn="ctr" defTabSz="762000" eaLnBrk="0" hangingPunct="0">
              <a:spcBef>
                <a:spcPct val="0"/>
              </a:spcBef>
            </a:pPr>
            <a:r>
              <a:rPr lang="en-US" sz="1600" dirty="0">
                <a:latin typeface="Times New Roman" pitchFamily="18" charset="0"/>
              </a:rPr>
              <a:t> </a:t>
            </a:r>
            <a:r>
              <a:rPr lang="en-US" sz="1600" dirty="0"/>
              <a:t>The K model is a special case of </a:t>
            </a:r>
            <a:br>
              <a:rPr lang="en-US" sz="1600" dirty="0"/>
            </a:br>
            <a:r>
              <a:rPr lang="en-US" sz="1600" dirty="0"/>
              <a:t>the </a:t>
            </a:r>
            <a:r>
              <a:rPr lang="en-US" sz="1600" dirty="0" smtClean="0"/>
              <a:t>CG </a:t>
            </a:r>
            <a:r>
              <a:rPr lang="en-US" sz="1600" dirty="0"/>
              <a:t>model:</a:t>
            </a:r>
          </a:p>
          <a:p>
            <a:pPr algn="ctr" defTabSz="762000" eaLnBrk="0" hangingPunct="0">
              <a:spcBef>
                <a:spcPct val="0"/>
              </a:spcBef>
            </a:pPr>
            <a:r>
              <a:rPr lang="en-US" sz="1600" i="1" dirty="0"/>
              <a:t>N</a:t>
            </a:r>
            <a:r>
              <a:rPr lang="en-US" sz="1600" dirty="0"/>
              <a:t> =  negative binomial </a:t>
            </a:r>
            <a:r>
              <a:rPr lang="en-US" sz="1600" dirty="0" err="1"/>
              <a:t>r.v</a:t>
            </a:r>
            <a:r>
              <a:rPr lang="en-US" sz="1600" dirty="0"/>
              <a:t>.</a:t>
            </a:r>
          </a:p>
          <a:p>
            <a:pPr algn="ctr" defTabSz="762000" eaLnBrk="0" hangingPunct="0">
              <a:spcBef>
                <a:spcPct val="0"/>
              </a:spcBef>
            </a:pPr>
            <a:r>
              <a:rPr lang="en-US" sz="1600" dirty="0">
                <a:latin typeface="Symbol" pitchFamily="18" charset="2"/>
              </a:rPr>
              <a:t>t</a:t>
            </a:r>
            <a:r>
              <a:rPr lang="en-US" sz="1600" dirty="0"/>
              <a:t> (local clutter power) = Gamma distributed</a:t>
            </a:r>
          </a:p>
          <a:p>
            <a:pPr marL="571500" lvl="1" algn="ctr" defTabSz="762000" eaLnBrk="0" hangingPunct="0">
              <a:spcBef>
                <a:spcPct val="0"/>
              </a:spcBef>
            </a:pPr>
            <a:r>
              <a:rPr lang="en-US" sz="1600" dirty="0"/>
              <a:t>Amplitude </a:t>
            </a:r>
            <a:r>
              <a:rPr lang="en-US" sz="1600" i="1" dirty="0"/>
              <a:t>R</a:t>
            </a:r>
            <a:r>
              <a:rPr lang="en-US" sz="1600" dirty="0"/>
              <a:t> = K distributed</a:t>
            </a:r>
          </a:p>
        </p:txBody>
      </p:sp>
      <p:sp>
        <p:nvSpPr>
          <p:cNvPr id="5129" name="Rectangle 9"/>
          <p:cNvSpPr>
            <a:spLocks noChangeArrowheads="1"/>
          </p:cNvSpPr>
          <p:nvPr/>
        </p:nvSpPr>
        <p:spPr bwMode="auto">
          <a:xfrm>
            <a:off x="6158608" y="2000240"/>
            <a:ext cx="2718694" cy="352790"/>
          </a:xfrm>
          <a:prstGeom prst="rect">
            <a:avLst/>
          </a:prstGeom>
          <a:noFill/>
          <a:ln w="12700">
            <a:noFill/>
            <a:miter lim="800000"/>
            <a:headEnd/>
            <a:tailEnd/>
          </a:ln>
        </p:spPr>
        <p:txBody>
          <a:bodyPr wrap="none" lIns="58738" tIns="23813" rIns="58738" bIns="23813">
            <a:spAutoFit/>
          </a:bodyPr>
          <a:lstStyle/>
          <a:p>
            <a:pPr defTabSz="708025" eaLnBrk="0" hangingPunct="0">
              <a:lnSpc>
                <a:spcPct val="110000"/>
              </a:lnSpc>
              <a:spcBef>
                <a:spcPct val="0"/>
              </a:spcBef>
            </a:pPr>
            <a:r>
              <a:rPr lang="en-US" sz="1800" b="1">
                <a:latin typeface="Century Schoolbook" pitchFamily="18" charset="0"/>
              </a:rPr>
              <a:t>K-PDF (amplitude PDF)</a:t>
            </a:r>
          </a:p>
        </p:txBody>
      </p:sp>
      <p:pic>
        <p:nvPicPr>
          <p:cNvPr id="5130" name="Picture 10"/>
          <p:cNvPicPr>
            <a:picLocks noChangeArrowheads="1"/>
          </p:cNvPicPr>
          <p:nvPr/>
        </p:nvPicPr>
        <p:blipFill>
          <a:blip r:embed="rId4"/>
          <a:srcRect/>
          <a:stretch>
            <a:fillRect/>
          </a:stretch>
        </p:blipFill>
        <p:spPr bwMode="auto">
          <a:xfrm>
            <a:off x="5155971" y="1714488"/>
            <a:ext cx="4672673" cy="4521200"/>
          </a:xfrm>
          <a:prstGeom prst="rect">
            <a:avLst/>
          </a:prstGeom>
          <a:noFill/>
          <a:ln w="50800">
            <a:noFill/>
            <a:miter lim="800000"/>
            <a:headEnd/>
            <a:tailEnd/>
          </a:ln>
        </p:spPr>
      </p:pic>
      <p:pic>
        <p:nvPicPr>
          <p:cNvPr id="5131" name="Picture 11"/>
          <p:cNvPicPr>
            <a:picLocks noChangeArrowheads="1"/>
          </p:cNvPicPr>
          <p:nvPr/>
        </p:nvPicPr>
        <p:blipFill>
          <a:blip r:embed="rId5"/>
          <a:srcRect/>
          <a:stretch>
            <a:fillRect/>
          </a:stretch>
        </p:blipFill>
        <p:spPr bwMode="auto">
          <a:xfrm>
            <a:off x="847862" y="881063"/>
            <a:ext cx="4724268" cy="4635500"/>
          </a:xfrm>
          <a:prstGeom prst="rect">
            <a:avLst/>
          </a:prstGeom>
          <a:noFill/>
          <a:ln w="50800">
            <a:noFill/>
            <a:miter lim="800000"/>
            <a:headEnd/>
            <a:tailEnd/>
          </a:ln>
        </p:spPr>
      </p:pic>
      <p:graphicFrame>
        <p:nvGraphicFramePr>
          <p:cNvPr id="5122" name="Object 12"/>
          <p:cNvGraphicFramePr>
            <a:graphicFrameLocks noChangeAspect="1"/>
          </p:cNvGraphicFramePr>
          <p:nvPr/>
        </p:nvGraphicFramePr>
        <p:xfrm>
          <a:off x="3233212" y="2178051"/>
          <a:ext cx="1291563" cy="339725"/>
        </p:xfrm>
        <a:graphic>
          <a:graphicData uri="http://schemas.openxmlformats.org/presentationml/2006/ole">
            <p:oleObj spid="_x0000_s103426" name="Equation" r:id="rId6" imgW="1193760" imgH="342720" progId="Equation.DSMT4">
              <p:embed/>
            </p:oleObj>
          </a:graphicData>
        </a:graphic>
      </p:graphicFrame>
      <p:sp>
        <p:nvSpPr>
          <p:cNvPr id="10" name="Segnaposto numero diapositiva 9"/>
          <p:cNvSpPr>
            <a:spLocks noGrp="1"/>
          </p:cNvSpPr>
          <p:nvPr>
            <p:ph type="sldNum" sz="quarter" idx="12"/>
          </p:nvPr>
        </p:nvSpPr>
        <p:spPr/>
        <p:txBody>
          <a:bodyPr/>
          <a:lstStyle/>
          <a:p>
            <a:fld id="{6294C92D-0306-4E69-9CD3-20855E849650}" type="slidenum">
              <a:rPr kumimoji="0" lang="en-US" smtClean="0"/>
              <a:pPr/>
              <a:t>36</a:t>
            </a:fld>
            <a:endParaRPr kumimoji="0" lang="en-US"/>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p:cNvSpPr>
            <a:spLocks noGrp="1"/>
          </p:cNvSpPr>
          <p:nvPr>
            <p:ph type="sldNum" sz="quarter" idx="12"/>
          </p:nvPr>
        </p:nvSpPr>
        <p:spPr/>
        <p:txBody>
          <a:bodyPr/>
          <a:lstStyle/>
          <a:p>
            <a:fld id="{6294C92D-0306-4E69-9CD3-20855E849650}" type="slidenum">
              <a:rPr kumimoji="0" lang="en-US" smtClean="0"/>
              <a:pPr/>
              <a:t>37</a:t>
            </a:fld>
            <a:endParaRPr kumimoji="0" lang="en-US"/>
          </a:p>
        </p:txBody>
      </p:sp>
      <p:sp>
        <p:nvSpPr>
          <p:cNvPr id="5" name="Rectangle 8"/>
          <p:cNvSpPr>
            <a:spLocks noChangeArrowheads="1"/>
          </p:cNvSpPr>
          <p:nvPr/>
        </p:nvSpPr>
        <p:spPr bwMode="auto">
          <a:xfrm>
            <a:off x="1315676" y="3276600"/>
            <a:ext cx="8126012" cy="2795606"/>
          </a:xfrm>
          <a:prstGeom prst="rect">
            <a:avLst/>
          </a:prstGeom>
          <a:solidFill>
            <a:schemeClr val="accent5">
              <a:lumMod val="20000"/>
              <a:lumOff val="80000"/>
            </a:schemeClr>
          </a:solidFill>
          <a:ln w="9525" algn="ctr">
            <a:solidFill>
              <a:schemeClr val="tx1"/>
            </a:solidFill>
            <a:miter lim="800000"/>
            <a:headEnd/>
            <a:tailEnd/>
          </a:ln>
          <a:effectLst/>
        </p:spPr>
        <p:txBody>
          <a:bodyPr wrap="none" anchor="ctr"/>
          <a:lstStyle/>
          <a:p>
            <a:endParaRPr lang="it-IT"/>
          </a:p>
        </p:txBody>
      </p:sp>
      <p:sp>
        <p:nvSpPr>
          <p:cNvPr id="6" name="Rectangle 5"/>
          <p:cNvSpPr>
            <a:spLocks noChangeArrowheads="1"/>
          </p:cNvSpPr>
          <p:nvPr/>
        </p:nvSpPr>
        <p:spPr bwMode="auto">
          <a:xfrm>
            <a:off x="1284688" y="1006476"/>
            <a:ext cx="8234391" cy="1736725"/>
          </a:xfrm>
          <a:prstGeom prst="rect">
            <a:avLst/>
          </a:prstGeom>
          <a:noFill/>
          <a:ln w="50800">
            <a:noFill/>
            <a:miter lim="800000"/>
            <a:headEnd/>
            <a:tailEnd/>
          </a:ln>
          <a:effectLst/>
        </p:spPr>
        <p:txBody>
          <a:bodyPr wrap="square" lIns="90488" tIns="44450" rIns="90488" bIns="44450">
            <a:spAutoFit/>
          </a:bodyPr>
          <a:lstStyle/>
          <a:p>
            <a:pPr defTabSz="762000" eaLnBrk="0" hangingPunct="0">
              <a:spcBef>
                <a:spcPct val="0"/>
              </a:spcBef>
              <a:buClrTx/>
              <a:buSzPct val="100000"/>
              <a:buFontTx/>
              <a:buChar char="•"/>
            </a:pPr>
            <a:r>
              <a:rPr lang="en-US" sz="1800" dirty="0"/>
              <a:t> In practice, radars process </a:t>
            </a:r>
            <a:r>
              <a:rPr lang="en-US" sz="1800" i="1" dirty="0"/>
              <a:t>M</a:t>
            </a:r>
            <a:r>
              <a:rPr lang="en-US" sz="1800" dirty="0"/>
              <a:t> pulses at time, thus, to determine the optimal radar processor we need the </a:t>
            </a:r>
            <a:r>
              <a:rPr lang="en-US" sz="1800" b="1" i="1" dirty="0">
                <a:solidFill>
                  <a:schemeClr val="accent1">
                    <a:lumMod val="50000"/>
                  </a:schemeClr>
                </a:solidFill>
              </a:rPr>
              <a:t>M</a:t>
            </a:r>
            <a:r>
              <a:rPr lang="en-US" sz="1800" b="1" dirty="0">
                <a:solidFill>
                  <a:schemeClr val="accent1">
                    <a:lumMod val="50000"/>
                  </a:schemeClr>
                </a:solidFill>
              </a:rPr>
              <a:t>-dimensional joint PDF</a:t>
            </a:r>
          </a:p>
          <a:p>
            <a:pPr defTabSz="762000" eaLnBrk="0" hangingPunct="0">
              <a:spcBef>
                <a:spcPct val="0"/>
              </a:spcBef>
              <a:buClrTx/>
              <a:buSzPct val="100000"/>
              <a:buFontTx/>
              <a:buChar char="•"/>
            </a:pPr>
            <a:r>
              <a:rPr lang="en-US" sz="1800" dirty="0"/>
              <a:t> Since radar clutter is generally highly correlated, the joint PDF cannot be derived by simply taking the product of the marginal PDFs</a:t>
            </a:r>
          </a:p>
          <a:p>
            <a:pPr defTabSz="762000" eaLnBrk="0" hangingPunct="0">
              <a:spcBef>
                <a:spcPct val="0"/>
              </a:spcBef>
              <a:buClrTx/>
              <a:buSzPct val="100000"/>
              <a:buFontTx/>
              <a:buChar char="•"/>
            </a:pPr>
            <a:r>
              <a:rPr lang="en-US" sz="1800" dirty="0"/>
              <a:t> The appropriate multidimensional  non-Gaussian model for use in radar detection studies must  incorporate the following features:</a:t>
            </a:r>
          </a:p>
        </p:txBody>
      </p:sp>
      <p:sp>
        <p:nvSpPr>
          <p:cNvPr id="7" name="Rectangle 7"/>
          <p:cNvSpPr>
            <a:spLocks noChangeArrowheads="1"/>
          </p:cNvSpPr>
          <p:nvPr/>
        </p:nvSpPr>
        <p:spPr bwMode="auto">
          <a:xfrm>
            <a:off x="1482496" y="3410726"/>
            <a:ext cx="7649627" cy="2416559"/>
          </a:xfrm>
          <a:prstGeom prst="rect">
            <a:avLst/>
          </a:prstGeom>
          <a:noFill/>
          <a:ln w="50800">
            <a:noFill/>
            <a:miter lim="800000"/>
            <a:headEnd/>
            <a:tailEnd/>
          </a:ln>
          <a:effectLst/>
        </p:spPr>
        <p:txBody>
          <a:bodyPr wrap="square" lIns="90488" tIns="44450" rIns="90488" bIns="44450">
            <a:spAutoFit/>
          </a:bodyPr>
          <a:lstStyle/>
          <a:p>
            <a:pPr defTabSz="762000" eaLnBrk="0" hangingPunct="0">
              <a:lnSpc>
                <a:spcPct val="140000"/>
              </a:lnSpc>
              <a:spcBef>
                <a:spcPct val="0"/>
              </a:spcBef>
              <a:buClrTx/>
              <a:buSzTx/>
              <a:buFontTx/>
              <a:buNone/>
            </a:pPr>
            <a:r>
              <a:rPr lang="en-US" sz="1800" dirty="0"/>
              <a:t>1) it must account for the measured first-order statistics (i.e., the APDF should fit the experimental data)</a:t>
            </a:r>
          </a:p>
          <a:p>
            <a:pPr defTabSz="762000" eaLnBrk="0" hangingPunct="0">
              <a:lnSpc>
                <a:spcPct val="140000"/>
              </a:lnSpc>
              <a:spcBef>
                <a:spcPct val="0"/>
              </a:spcBef>
              <a:buClrTx/>
              <a:buSzTx/>
              <a:buFontTx/>
              <a:buNone/>
            </a:pPr>
            <a:r>
              <a:rPr lang="en-US" sz="1800" dirty="0"/>
              <a:t>2) it must incorporate pulse-to-pulse correlation between data samples</a:t>
            </a:r>
          </a:p>
          <a:p>
            <a:pPr defTabSz="762000" eaLnBrk="0" hangingPunct="0">
              <a:lnSpc>
                <a:spcPct val="140000"/>
              </a:lnSpc>
              <a:spcBef>
                <a:spcPct val="0"/>
              </a:spcBef>
              <a:buClrTx/>
              <a:buSzTx/>
              <a:buFontTx/>
              <a:buNone/>
            </a:pPr>
            <a:r>
              <a:rPr lang="en-US" sz="1800" dirty="0"/>
              <a:t>3) it must be chosen according to some criterion that clearly distinguishes it from the multitude of multidimensional non-Gaussian models, satisfying 1) and 2)</a:t>
            </a:r>
          </a:p>
        </p:txBody>
      </p:sp>
      <p:sp>
        <p:nvSpPr>
          <p:cNvPr id="8" name="Rectangle 2"/>
          <p:cNvSpPr>
            <a:spLocks noChangeArrowheads="1"/>
          </p:cNvSpPr>
          <p:nvPr/>
        </p:nvSpPr>
        <p:spPr bwMode="auto">
          <a:xfrm>
            <a:off x="3382181" y="188913"/>
            <a:ext cx="5593391" cy="523862"/>
          </a:xfrm>
          <a:prstGeom prst="rect">
            <a:avLst/>
          </a:prstGeom>
          <a:noFill/>
          <a:ln w="9525" algn="ctr">
            <a:noFill/>
            <a:miter lim="800000"/>
            <a:headEnd/>
            <a:tailEnd/>
          </a:ln>
          <a:effectLst/>
        </p:spPr>
        <p:txBody>
          <a:bodyPr wrap="none" lIns="92075" tIns="46038" rIns="92075" bIns="46038">
            <a:spAutoFit/>
          </a:bodyPr>
          <a:lstStyle/>
          <a:p>
            <a:pPr defTabSz="762000" eaLnBrk="0" hangingPunct="0">
              <a:spcBef>
                <a:spcPct val="0"/>
              </a:spcBef>
              <a:defRPr/>
            </a:pPr>
            <a:r>
              <a:rPr lang="en-US" sz="2800" b="1" dirty="0">
                <a:solidFill>
                  <a:schemeClr val="accent1">
                    <a:lumMod val="50000"/>
                  </a:schemeClr>
                </a:solidFill>
                <a:effectLst>
                  <a:outerShdw blurRad="38100" dist="38100" dir="2700000" algn="tl">
                    <a:srgbClr val="C0C0C0"/>
                  </a:outerShdw>
                </a:effectLst>
                <a:latin typeface="+mj-lt"/>
                <a:cs typeface="Times New Roman" pitchFamily="18" charset="0"/>
              </a:rPr>
              <a:t>The multidimensional </a:t>
            </a:r>
            <a:r>
              <a:rPr lang="en-US"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CG </a:t>
            </a:r>
            <a:r>
              <a:rPr lang="en-US" sz="2800" b="1" dirty="0">
                <a:solidFill>
                  <a:schemeClr val="accent1">
                    <a:lumMod val="50000"/>
                  </a:schemeClr>
                </a:solidFill>
                <a:effectLst>
                  <a:outerShdw blurRad="38100" dist="38100" dir="2700000" algn="tl">
                    <a:srgbClr val="C0C0C0"/>
                  </a:outerShdw>
                </a:effectLst>
                <a:latin typeface="+mj-lt"/>
                <a:cs typeface="Times New Roman" pitchFamily="18" charset="0"/>
              </a:rPr>
              <a:t>model</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p:cNvSpPr>
            <a:spLocks noGrp="1"/>
          </p:cNvSpPr>
          <p:nvPr>
            <p:ph type="sldNum" sz="quarter" idx="12"/>
          </p:nvPr>
        </p:nvSpPr>
        <p:spPr/>
        <p:txBody>
          <a:bodyPr/>
          <a:lstStyle/>
          <a:p>
            <a:fld id="{6294C92D-0306-4E69-9CD3-20855E849650}" type="slidenum">
              <a:rPr kumimoji="0" lang="en-US" smtClean="0"/>
              <a:pPr/>
              <a:t>38</a:t>
            </a:fld>
            <a:endParaRPr kumimoji="0" lang="en-US"/>
          </a:p>
        </p:txBody>
      </p:sp>
      <p:sp>
        <p:nvSpPr>
          <p:cNvPr id="4" name="Rectangle 9"/>
          <p:cNvSpPr>
            <a:spLocks noChangeArrowheads="1"/>
          </p:cNvSpPr>
          <p:nvPr/>
        </p:nvSpPr>
        <p:spPr bwMode="auto">
          <a:xfrm>
            <a:off x="2724150" y="2990856"/>
            <a:ext cx="6108700" cy="1295400"/>
          </a:xfrm>
          <a:prstGeom prst="rect">
            <a:avLst/>
          </a:prstGeom>
          <a:solidFill>
            <a:schemeClr val="accent6">
              <a:lumMod val="20000"/>
              <a:lumOff val="80000"/>
            </a:schemeClr>
          </a:solidFill>
          <a:ln w="9525" algn="ctr">
            <a:solidFill>
              <a:schemeClr val="tx1"/>
            </a:solidFill>
            <a:miter lim="800000"/>
            <a:headEnd/>
            <a:tailEnd/>
          </a:ln>
          <a:effectLst/>
        </p:spPr>
        <p:txBody>
          <a:bodyPr wrap="none" anchor="ctr"/>
          <a:lstStyle/>
          <a:p>
            <a:endParaRPr lang="it-IT"/>
          </a:p>
        </p:txBody>
      </p:sp>
      <p:sp>
        <p:nvSpPr>
          <p:cNvPr id="5" name="Rectangle 6"/>
          <p:cNvSpPr>
            <a:spLocks noChangeArrowheads="1"/>
          </p:cNvSpPr>
          <p:nvPr/>
        </p:nvSpPr>
        <p:spPr bwMode="auto">
          <a:xfrm>
            <a:off x="1315615" y="891420"/>
            <a:ext cx="8203464" cy="1751762"/>
          </a:xfrm>
          <a:prstGeom prst="rect">
            <a:avLst/>
          </a:prstGeom>
          <a:noFill/>
          <a:ln w="50800">
            <a:noFill/>
            <a:miter lim="800000"/>
            <a:headEnd/>
            <a:tailEnd/>
          </a:ln>
          <a:effectLst/>
        </p:spPr>
        <p:txBody>
          <a:bodyPr wrap="square" lIns="90488" tIns="44450" rIns="90488" bIns="44450">
            <a:spAutoFit/>
          </a:bodyPr>
          <a:lstStyle/>
          <a:p>
            <a:pPr algn="just" defTabSz="762000" eaLnBrk="0" hangingPunct="0">
              <a:spcBef>
                <a:spcPct val="0"/>
              </a:spcBef>
              <a:buClrTx/>
              <a:buSzPct val="100000"/>
              <a:buFontTx/>
              <a:buChar char="•"/>
            </a:pPr>
            <a:r>
              <a:rPr lang="en-US" dirty="0"/>
              <a:t> </a:t>
            </a:r>
            <a:r>
              <a:rPr lang="en-US" sz="1800" dirty="0"/>
              <a:t>If the Time-on-Target (</a:t>
            </a:r>
            <a:r>
              <a:rPr lang="en-US" sz="1800" dirty="0" err="1"/>
              <a:t>ToT</a:t>
            </a:r>
            <a:r>
              <a:rPr lang="en-US" sz="1800" dirty="0"/>
              <a:t>) is short, we can consider the texture as constant for the entire </a:t>
            </a:r>
            <a:r>
              <a:rPr lang="en-US" sz="1800" dirty="0" err="1"/>
              <a:t>ToT</a:t>
            </a:r>
            <a:r>
              <a:rPr lang="en-US" sz="1800" dirty="0"/>
              <a:t>, then the compound-Gaussian model degenerates into the </a:t>
            </a:r>
            <a:r>
              <a:rPr lang="en-US" sz="1800" dirty="0">
                <a:solidFill>
                  <a:schemeClr val="accent1">
                    <a:lumMod val="50000"/>
                  </a:schemeClr>
                </a:solidFill>
              </a:rPr>
              <a:t>spherically invariant random process </a:t>
            </a:r>
            <a:r>
              <a:rPr lang="en-US" sz="1800" b="1" dirty="0">
                <a:solidFill>
                  <a:schemeClr val="accent1">
                    <a:lumMod val="50000"/>
                  </a:schemeClr>
                </a:solidFill>
              </a:rPr>
              <a:t>(SIRP) </a:t>
            </a:r>
            <a:r>
              <a:rPr lang="en-US" sz="1800" dirty="0"/>
              <a:t>proposed </a:t>
            </a:r>
            <a:r>
              <a:rPr lang="en-US" sz="1800" dirty="0" smtClean="0"/>
              <a:t>for </a:t>
            </a:r>
            <a:r>
              <a:rPr lang="en-US" sz="1800" dirty="0"/>
              <a:t>modeling the radar sea clutter. </a:t>
            </a:r>
            <a:endParaRPr lang="en-US" sz="1800" dirty="0" smtClean="0"/>
          </a:p>
          <a:p>
            <a:pPr algn="just" defTabSz="762000" eaLnBrk="0" hangingPunct="0">
              <a:spcBef>
                <a:spcPct val="0"/>
              </a:spcBef>
              <a:buClrTx/>
              <a:buSzPct val="100000"/>
              <a:buFontTx/>
              <a:buChar char="•"/>
            </a:pPr>
            <a:r>
              <a:rPr lang="en-US" sz="1800" dirty="0" smtClean="0"/>
              <a:t>By </a:t>
            </a:r>
            <a:r>
              <a:rPr lang="en-US" sz="1800" dirty="0"/>
              <a:t>sampling a SIRP we obtain a </a:t>
            </a:r>
            <a:r>
              <a:rPr lang="en-US" sz="1800" dirty="0">
                <a:solidFill>
                  <a:schemeClr val="accent1">
                    <a:lumMod val="50000"/>
                  </a:schemeClr>
                </a:solidFill>
              </a:rPr>
              <a:t>spherically invariant random vector </a:t>
            </a:r>
            <a:r>
              <a:rPr lang="en-US" sz="1800" b="1" dirty="0">
                <a:solidFill>
                  <a:schemeClr val="accent1">
                    <a:lumMod val="50000"/>
                  </a:schemeClr>
                </a:solidFill>
              </a:rPr>
              <a:t>(SIRV)</a:t>
            </a:r>
            <a:r>
              <a:rPr lang="en-US" sz="1800" b="1" dirty="0">
                <a:effectLst>
                  <a:outerShdw blurRad="38100" dist="38100" dir="2700000" algn="tl">
                    <a:srgbClr val="C0C0C0"/>
                  </a:outerShdw>
                </a:effectLst>
              </a:rPr>
              <a:t> </a:t>
            </a:r>
            <a:r>
              <a:rPr lang="en-US" sz="1800" dirty="0"/>
              <a:t>whose PDF is given by</a:t>
            </a:r>
          </a:p>
        </p:txBody>
      </p:sp>
      <p:sp>
        <p:nvSpPr>
          <p:cNvPr id="6" name="Rectangle 8"/>
          <p:cNvSpPr>
            <a:spLocks noChangeArrowheads="1"/>
          </p:cNvSpPr>
          <p:nvPr/>
        </p:nvSpPr>
        <p:spPr bwMode="auto">
          <a:xfrm>
            <a:off x="1315615" y="4572001"/>
            <a:ext cx="8280855" cy="2028761"/>
          </a:xfrm>
          <a:prstGeom prst="rect">
            <a:avLst/>
          </a:prstGeom>
          <a:noFill/>
          <a:ln w="50800">
            <a:noFill/>
            <a:miter lim="800000"/>
            <a:headEnd/>
            <a:tailEnd/>
          </a:ln>
          <a:effectLst/>
        </p:spPr>
        <p:txBody>
          <a:bodyPr wrap="square" lIns="90488" tIns="44450" rIns="90488" bIns="44450">
            <a:spAutoFit/>
          </a:bodyPr>
          <a:lstStyle/>
          <a:p>
            <a:pPr algn="just" defTabSz="762000" eaLnBrk="0" hangingPunct="0">
              <a:spcBef>
                <a:spcPct val="0"/>
              </a:spcBef>
              <a:buClrTx/>
              <a:buSzTx/>
              <a:buFontTx/>
              <a:buNone/>
            </a:pPr>
            <a:r>
              <a:rPr lang="en-US" sz="1800" dirty="0"/>
              <a:t>where </a:t>
            </a:r>
            <a:r>
              <a:rPr lang="en-US" sz="1800" b="1" i="1" dirty="0"/>
              <a:t>z</a:t>
            </a:r>
            <a:r>
              <a:rPr lang="en-US" sz="1800" dirty="0"/>
              <a:t>=[</a:t>
            </a:r>
            <a:r>
              <a:rPr lang="en-US" sz="1800" i="1" dirty="0"/>
              <a:t>z</a:t>
            </a:r>
            <a:r>
              <a:rPr lang="en-US" sz="1800" i="1" baseline="-25000" dirty="0"/>
              <a:t>1</a:t>
            </a:r>
            <a:r>
              <a:rPr lang="en-US" sz="1800" i="1" dirty="0"/>
              <a:t>  z</a:t>
            </a:r>
            <a:r>
              <a:rPr lang="en-US" sz="1800" i="1" baseline="-25000" dirty="0"/>
              <a:t>2</a:t>
            </a:r>
            <a:r>
              <a:rPr lang="en-US" sz="1800" i="1" dirty="0"/>
              <a:t> . . . </a:t>
            </a:r>
            <a:r>
              <a:rPr lang="en-US" sz="1800" i="1" dirty="0" err="1"/>
              <a:t>z</a:t>
            </a:r>
            <a:r>
              <a:rPr lang="en-US" sz="1800" i="1" baseline="-25000" dirty="0" err="1"/>
              <a:t>M</a:t>
            </a:r>
            <a:r>
              <a:rPr lang="en-US" sz="1800" dirty="0"/>
              <a:t>]</a:t>
            </a:r>
            <a:r>
              <a:rPr lang="en-US" sz="1800" i="1" baseline="30000" dirty="0"/>
              <a:t>T</a:t>
            </a:r>
            <a:r>
              <a:rPr lang="en-US" sz="1800" dirty="0"/>
              <a:t> is the  </a:t>
            </a:r>
            <a:r>
              <a:rPr lang="en-US" sz="1800" i="1" dirty="0"/>
              <a:t>M</a:t>
            </a:r>
            <a:r>
              <a:rPr lang="en-US" sz="1800" dirty="0"/>
              <a:t>-dimensional complex vector representing the observed data.</a:t>
            </a:r>
          </a:p>
          <a:p>
            <a:pPr algn="just" defTabSz="762000" eaLnBrk="0" hangingPunct="0">
              <a:spcBef>
                <a:spcPct val="0"/>
              </a:spcBef>
              <a:buClrTx/>
              <a:buSzPct val="100000"/>
              <a:buFontTx/>
              <a:buChar char="•"/>
            </a:pPr>
            <a:r>
              <a:rPr lang="en-US" sz="1800" dirty="0"/>
              <a:t> A random process that gives rise  to such a multidimensional PDF can be physically interpreted in terms of a locally Gaussian process whose power level </a:t>
            </a:r>
            <a:r>
              <a:rPr lang="en-US" sz="1800" dirty="0">
                <a:sym typeface="Symbol" pitchFamily="18" charset="2"/>
              </a:rPr>
              <a:t></a:t>
            </a:r>
            <a:r>
              <a:rPr lang="en-US" sz="1800" dirty="0"/>
              <a:t> is random.</a:t>
            </a:r>
          </a:p>
          <a:p>
            <a:pPr algn="just" defTabSz="762000" eaLnBrk="0" hangingPunct="0">
              <a:spcBef>
                <a:spcPct val="0"/>
              </a:spcBef>
              <a:buClrTx/>
              <a:buSzPct val="100000"/>
              <a:buFontTx/>
              <a:buChar char="•"/>
            </a:pPr>
            <a:r>
              <a:rPr lang="en-US" sz="1800" dirty="0"/>
              <a:t> The PDF of the local power </a:t>
            </a:r>
            <a:r>
              <a:rPr lang="en-US" sz="1800" i="1" dirty="0">
                <a:sym typeface="Symbol" pitchFamily="18" charset="2"/>
              </a:rPr>
              <a:t></a:t>
            </a:r>
            <a:r>
              <a:rPr lang="en-US" sz="1800" dirty="0"/>
              <a:t> is determined by the fluctuation model of the number </a:t>
            </a:r>
            <a:r>
              <a:rPr lang="en-US" sz="1800" i="1" dirty="0"/>
              <a:t>N</a:t>
            </a:r>
            <a:r>
              <a:rPr lang="en-US" sz="1800" dirty="0"/>
              <a:t> of </a:t>
            </a:r>
            <a:r>
              <a:rPr lang="en-US" sz="1800" dirty="0" err="1"/>
              <a:t>scatterers</a:t>
            </a:r>
            <a:r>
              <a:rPr lang="en-US" sz="1800" dirty="0"/>
              <a:t>.</a:t>
            </a:r>
          </a:p>
        </p:txBody>
      </p:sp>
      <p:graphicFrame>
        <p:nvGraphicFramePr>
          <p:cNvPr id="7" name="Object 11"/>
          <p:cNvGraphicFramePr>
            <a:graphicFrameLocks noChangeAspect="1"/>
          </p:cNvGraphicFramePr>
          <p:nvPr/>
        </p:nvGraphicFramePr>
        <p:xfrm>
          <a:off x="2971800" y="3143257"/>
          <a:ext cx="5608241" cy="911225"/>
        </p:xfrm>
        <a:graphic>
          <a:graphicData uri="http://schemas.openxmlformats.org/presentationml/2006/ole">
            <p:oleObj spid="_x0000_s201730" name="Equation" r:id="rId3" imgW="2882880" imgH="507960" progId="Equation.DSMT4">
              <p:embed/>
            </p:oleObj>
          </a:graphicData>
        </a:graphic>
      </p:graphicFrame>
      <p:sp>
        <p:nvSpPr>
          <p:cNvPr id="8" name="Rectangle 2"/>
          <p:cNvSpPr>
            <a:spLocks noChangeArrowheads="1"/>
          </p:cNvSpPr>
          <p:nvPr/>
        </p:nvSpPr>
        <p:spPr bwMode="auto">
          <a:xfrm>
            <a:off x="3382181" y="188913"/>
            <a:ext cx="5593391" cy="523862"/>
          </a:xfrm>
          <a:prstGeom prst="rect">
            <a:avLst/>
          </a:prstGeom>
          <a:noFill/>
          <a:ln w="9525" algn="ctr">
            <a:noFill/>
            <a:miter lim="800000"/>
            <a:headEnd/>
            <a:tailEnd/>
          </a:ln>
          <a:effectLst/>
        </p:spPr>
        <p:txBody>
          <a:bodyPr wrap="none" lIns="92075" tIns="46038" rIns="92075" bIns="46038">
            <a:spAutoFit/>
          </a:bodyPr>
          <a:lstStyle/>
          <a:p>
            <a:pPr defTabSz="762000" eaLnBrk="0" hangingPunct="0">
              <a:spcBef>
                <a:spcPct val="0"/>
              </a:spcBef>
              <a:defRPr/>
            </a:pPr>
            <a:r>
              <a:rPr lang="en-US" sz="2800" b="1" dirty="0">
                <a:solidFill>
                  <a:schemeClr val="accent1">
                    <a:lumMod val="50000"/>
                  </a:schemeClr>
                </a:solidFill>
                <a:effectLst>
                  <a:outerShdw blurRad="38100" dist="38100" dir="2700000" algn="tl">
                    <a:srgbClr val="C0C0C0"/>
                  </a:outerShdw>
                </a:effectLst>
                <a:latin typeface="+mj-lt"/>
                <a:cs typeface="Times New Roman" pitchFamily="18" charset="0"/>
              </a:rPr>
              <a:t>The multidimensional </a:t>
            </a:r>
            <a:r>
              <a:rPr lang="en-US"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CG </a:t>
            </a:r>
            <a:r>
              <a:rPr lang="en-US" sz="2800" b="1" dirty="0">
                <a:solidFill>
                  <a:schemeClr val="accent1">
                    <a:lumMod val="50000"/>
                  </a:schemeClr>
                </a:solidFill>
                <a:effectLst>
                  <a:outerShdw blurRad="38100" dist="38100" dir="2700000" algn="tl">
                    <a:srgbClr val="C0C0C0"/>
                  </a:outerShdw>
                </a:effectLst>
                <a:latin typeface="+mj-lt"/>
                <a:cs typeface="Times New Roman" pitchFamily="18" charset="0"/>
              </a:rPr>
              <a:t>model</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p:cNvSpPr>
            <a:spLocks noGrp="1"/>
          </p:cNvSpPr>
          <p:nvPr>
            <p:ph type="sldNum" sz="quarter" idx="12"/>
          </p:nvPr>
        </p:nvSpPr>
        <p:spPr/>
        <p:txBody>
          <a:bodyPr/>
          <a:lstStyle/>
          <a:p>
            <a:fld id="{6294C92D-0306-4E69-9CD3-20855E849650}" type="slidenum">
              <a:rPr kumimoji="0" lang="en-US" smtClean="0"/>
              <a:pPr/>
              <a:t>39</a:t>
            </a:fld>
            <a:endParaRPr kumimoji="0" lang="en-US"/>
          </a:p>
        </p:txBody>
      </p:sp>
      <p:sp>
        <p:nvSpPr>
          <p:cNvPr id="4" name="Rectangle 2"/>
          <p:cNvSpPr>
            <a:spLocks noChangeArrowheads="1"/>
          </p:cNvSpPr>
          <p:nvPr/>
        </p:nvSpPr>
        <p:spPr bwMode="auto">
          <a:xfrm>
            <a:off x="5192286" y="188913"/>
            <a:ext cx="3565335" cy="523862"/>
          </a:xfrm>
          <a:prstGeom prst="rect">
            <a:avLst/>
          </a:prstGeom>
          <a:noFill/>
          <a:ln w="9525" algn="ctr">
            <a:noFill/>
            <a:miter lim="800000"/>
            <a:headEnd/>
            <a:tailEnd/>
          </a:ln>
          <a:effectLst/>
        </p:spPr>
        <p:txBody>
          <a:bodyPr wrap="none" lIns="92075" tIns="46038" rIns="92075" bIns="46038">
            <a:spAutoFit/>
          </a:bodyPr>
          <a:lstStyle/>
          <a:p>
            <a:pPr defTabSz="762000" eaLnBrk="0" hangingPunct="0">
              <a:spcBef>
                <a:spcPct val="0"/>
              </a:spcBef>
              <a:defRPr/>
            </a:pPr>
            <a:r>
              <a:rPr lang="en-US"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Properties of a SIRV</a:t>
            </a:r>
            <a:endParaRPr lang="en-US" sz="2800" b="1" dirty="0">
              <a:solidFill>
                <a:schemeClr val="accent1">
                  <a:lumMod val="50000"/>
                </a:schemeClr>
              </a:solidFill>
              <a:effectLst>
                <a:outerShdw blurRad="38100" dist="38100" dir="2700000" algn="tl">
                  <a:srgbClr val="C0C0C0"/>
                </a:outerShdw>
              </a:effectLst>
              <a:latin typeface="+mj-lt"/>
              <a:cs typeface="Times New Roman" pitchFamily="18" charset="0"/>
            </a:endParaRPr>
          </a:p>
        </p:txBody>
      </p:sp>
      <p:sp>
        <p:nvSpPr>
          <p:cNvPr id="5" name="Rectangle 16"/>
          <p:cNvSpPr>
            <a:spLocks noChangeArrowheads="1"/>
          </p:cNvSpPr>
          <p:nvPr/>
        </p:nvSpPr>
        <p:spPr bwMode="auto">
          <a:xfrm>
            <a:off x="3348473" y="2819400"/>
            <a:ext cx="3797300" cy="990600"/>
          </a:xfrm>
          <a:prstGeom prst="rect">
            <a:avLst/>
          </a:prstGeom>
          <a:solidFill>
            <a:schemeClr val="accent5">
              <a:lumMod val="20000"/>
              <a:lumOff val="80000"/>
            </a:schemeClr>
          </a:solidFill>
          <a:ln w="9525" algn="ctr">
            <a:solidFill>
              <a:schemeClr val="tx1"/>
            </a:solidFill>
            <a:miter lim="800000"/>
            <a:headEnd/>
            <a:tailEnd/>
          </a:ln>
          <a:effectLst/>
        </p:spPr>
        <p:txBody>
          <a:bodyPr wrap="none" anchor="ctr"/>
          <a:lstStyle/>
          <a:p>
            <a:endParaRPr lang="it-IT"/>
          </a:p>
        </p:txBody>
      </p:sp>
      <p:sp>
        <p:nvSpPr>
          <p:cNvPr id="6" name="Rectangle 8"/>
          <p:cNvSpPr>
            <a:spLocks noChangeArrowheads="1"/>
          </p:cNvSpPr>
          <p:nvPr/>
        </p:nvSpPr>
        <p:spPr bwMode="auto">
          <a:xfrm>
            <a:off x="1141948" y="1816101"/>
            <a:ext cx="8686695" cy="643766"/>
          </a:xfrm>
          <a:prstGeom prst="rect">
            <a:avLst/>
          </a:prstGeom>
          <a:noFill/>
          <a:ln w="50800">
            <a:noFill/>
            <a:miter lim="800000"/>
            <a:headEnd/>
            <a:tailEnd/>
          </a:ln>
          <a:effectLst/>
        </p:spPr>
        <p:txBody>
          <a:bodyPr wrap="square" lIns="90488" tIns="44450" rIns="90488" bIns="44450">
            <a:spAutoFit/>
          </a:bodyPr>
          <a:lstStyle/>
          <a:p>
            <a:pPr defTabSz="762000" eaLnBrk="0" hangingPunct="0">
              <a:spcBef>
                <a:spcPct val="0"/>
              </a:spcBef>
              <a:buClrTx/>
              <a:buSzPct val="100000"/>
            </a:pPr>
            <a:r>
              <a:rPr lang="en-US" sz="1800" dirty="0" smtClean="0"/>
              <a:t>A </a:t>
            </a:r>
            <a:r>
              <a:rPr lang="en-US" sz="1800" dirty="0"/>
              <a:t>SIRV is a random vector whose PDF is uniquely determined by the specification of a mean vector </a:t>
            </a:r>
            <a:r>
              <a:rPr lang="en-US" sz="1800" b="1" dirty="0" err="1"/>
              <a:t>m</a:t>
            </a:r>
            <a:r>
              <a:rPr lang="en-US" sz="1800" baseline="-25000" dirty="0" err="1"/>
              <a:t>z</a:t>
            </a:r>
            <a:r>
              <a:rPr lang="en-US" sz="1800" dirty="0"/>
              <a:t>, a covariance matrix </a:t>
            </a:r>
            <a:r>
              <a:rPr lang="en-US" sz="1800" b="1" dirty="0"/>
              <a:t>M</a:t>
            </a:r>
            <a:r>
              <a:rPr lang="en-US" sz="1800" dirty="0"/>
              <a:t>, and a characteristic first-order PDF </a:t>
            </a:r>
            <a:r>
              <a:rPr lang="en-US" sz="1800" i="1" dirty="0"/>
              <a:t>p</a:t>
            </a:r>
            <a:r>
              <a:rPr lang="en-US" sz="1800" i="1" baseline="-25000" dirty="0"/>
              <a:t>t</a:t>
            </a:r>
            <a:r>
              <a:rPr lang="en-US" sz="1800" dirty="0"/>
              <a:t>(</a:t>
            </a:r>
            <a:r>
              <a:rPr lang="en-US" sz="1800" i="1" dirty="0"/>
              <a:t>t</a:t>
            </a:r>
            <a:r>
              <a:rPr lang="en-US" sz="1800" dirty="0"/>
              <a:t>):</a:t>
            </a:r>
          </a:p>
        </p:txBody>
      </p:sp>
      <p:sp>
        <p:nvSpPr>
          <p:cNvPr id="7" name="Rectangle 9"/>
          <p:cNvSpPr>
            <a:spLocks noChangeArrowheads="1"/>
          </p:cNvSpPr>
          <p:nvPr/>
        </p:nvSpPr>
        <p:spPr bwMode="auto">
          <a:xfrm>
            <a:off x="1374121" y="836613"/>
            <a:ext cx="7835393" cy="394467"/>
          </a:xfrm>
          <a:prstGeom prst="rect">
            <a:avLst/>
          </a:prstGeom>
          <a:noFill/>
          <a:ln w="50800">
            <a:noFill/>
            <a:miter lim="800000"/>
            <a:headEnd/>
            <a:tailEnd/>
          </a:ln>
          <a:effectLst/>
        </p:spPr>
        <p:txBody>
          <a:bodyPr wrap="square" lIns="90488" tIns="44450" rIns="90488" bIns="44450">
            <a:spAutoFit/>
          </a:bodyPr>
          <a:lstStyle/>
          <a:p>
            <a:pPr defTabSz="762000" eaLnBrk="0" hangingPunct="0">
              <a:lnSpc>
                <a:spcPct val="110000"/>
              </a:lnSpc>
              <a:spcBef>
                <a:spcPct val="0"/>
              </a:spcBef>
              <a:buClrTx/>
              <a:buSzPct val="100000"/>
            </a:pPr>
            <a:r>
              <a:rPr lang="en-US" sz="1800" dirty="0" smtClean="0"/>
              <a:t>The </a:t>
            </a:r>
            <a:r>
              <a:rPr lang="en-US" sz="1800" dirty="0"/>
              <a:t>PDF of a  SIRV is a function of a non negative quadratic form: </a:t>
            </a:r>
          </a:p>
        </p:txBody>
      </p:sp>
      <p:pic>
        <p:nvPicPr>
          <p:cNvPr id="8" name="Picture 10"/>
          <p:cNvPicPr>
            <a:picLocks noChangeArrowheads="1"/>
          </p:cNvPicPr>
          <p:nvPr/>
        </p:nvPicPr>
        <p:blipFill>
          <a:blip r:embed="rId3"/>
          <a:srcRect/>
          <a:stretch>
            <a:fillRect/>
          </a:stretch>
        </p:blipFill>
        <p:spPr bwMode="auto">
          <a:xfrm>
            <a:off x="3657998" y="1381125"/>
            <a:ext cx="3021673" cy="292100"/>
          </a:xfrm>
          <a:prstGeom prst="rect">
            <a:avLst/>
          </a:prstGeom>
          <a:noFill/>
          <a:ln w="50800">
            <a:noFill/>
            <a:miter lim="800000"/>
            <a:headEnd/>
            <a:tailEnd/>
          </a:ln>
          <a:effectLst/>
        </p:spPr>
      </p:pic>
      <p:sp>
        <p:nvSpPr>
          <p:cNvPr id="9" name="Rectangle 11"/>
          <p:cNvSpPr>
            <a:spLocks noChangeArrowheads="1"/>
          </p:cNvSpPr>
          <p:nvPr/>
        </p:nvSpPr>
        <p:spPr bwMode="auto">
          <a:xfrm>
            <a:off x="1167777" y="5815014"/>
            <a:ext cx="8351302" cy="643766"/>
          </a:xfrm>
          <a:prstGeom prst="rect">
            <a:avLst/>
          </a:prstGeom>
          <a:noFill/>
          <a:ln w="50800">
            <a:noFill/>
            <a:miter lim="800000"/>
            <a:headEnd/>
            <a:tailEnd/>
          </a:ln>
          <a:effectLst/>
        </p:spPr>
        <p:txBody>
          <a:bodyPr wrap="square" lIns="90488" tIns="44450" rIns="90488" bIns="44450">
            <a:spAutoFit/>
          </a:bodyPr>
          <a:lstStyle/>
          <a:p>
            <a:pPr algn="just" defTabSz="762000" eaLnBrk="0" hangingPunct="0">
              <a:spcBef>
                <a:spcPct val="0"/>
              </a:spcBef>
              <a:buClrTx/>
              <a:buSzPct val="100000"/>
            </a:pPr>
            <a:r>
              <a:rPr lang="en-US" sz="1800" dirty="0" smtClean="0"/>
              <a:t>A </a:t>
            </a:r>
            <a:r>
              <a:rPr lang="en-US" sz="1800" dirty="0"/>
              <a:t>SIRV is invariant under a linear transformation:  if </a:t>
            </a:r>
            <a:r>
              <a:rPr lang="en-US" sz="1800" b="1" dirty="0"/>
              <a:t>z</a:t>
            </a:r>
            <a:r>
              <a:rPr lang="en-US" sz="1800" dirty="0"/>
              <a:t> is a SIRV with  characteristic PDF </a:t>
            </a:r>
            <a:r>
              <a:rPr lang="en-US" sz="1800" i="1" dirty="0" smtClean="0"/>
              <a:t>p</a:t>
            </a:r>
            <a:r>
              <a:rPr lang="en-US" sz="1800" i="1" baseline="-25000" dirty="0" smtClean="0">
                <a:latin typeface="Symbol" pitchFamily="18" charset="2"/>
              </a:rPr>
              <a:t>t</a:t>
            </a:r>
            <a:r>
              <a:rPr lang="en-US" sz="1800" dirty="0" smtClean="0">
                <a:latin typeface="Symbol" pitchFamily="18" charset="2"/>
              </a:rPr>
              <a:t>(</a:t>
            </a:r>
            <a:r>
              <a:rPr lang="en-US" sz="1800" i="1" dirty="0" smtClean="0">
                <a:latin typeface="Symbol" pitchFamily="18" charset="2"/>
              </a:rPr>
              <a:t>t</a:t>
            </a:r>
            <a:r>
              <a:rPr lang="en-US" sz="1800" dirty="0" smtClean="0"/>
              <a:t>), </a:t>
            </a:r>
            <a:r>
              <a:rPr lang="en-US" sz="1800" dirty="0"/>
              <a:t>then </a:t>
            </a:r>
            <a:r>
              <a:rPr lang="en-US" sz="1800" b="1" dirty="0"/>
              <a:t>y</a:t>
            </a:r>
            <a:r>
              <a:rPr lang="en-US" sz="1800" dirty="0"/>
              <a:t>=</a:t>
            </a:r>
            <a:r>
              <a:rPr lang="en-US" sz="1800" b="1" dirty="0" err="1"/>
              <a:t>Az</a:t>
            </a:r>
            <a:r>
              <a:rPr lang="en-US" sz="1800" dirty="0" err="1"/>
              <a:t>+</a:t>
            </a:r>
            <a:r>
              <a:rPr lang="en-US" sz="1800" b="1" dirty="0" err="1"/>
              <a:t>b</a:t>
            </a:r>
            <a:r>
              <a:rPr lang="en-US" sz="1800" dirty="0"/>
              <a:t> is a SIRV with the same characteristic PDF </a:t>
            </a:r>
            <a:r>
              <a:rPr lang="en-US" i="1" dirty="0" smtClean="0"/>
              <a:t>p</a:t>
            </a:r>
            <a:r>
              <a:rPr lang="en-US" i="1" baseline="-25000" dirty="0" smtClean="0">
                <a:latin typeface="Symbol" pitchFamily="18" charset="2"/>
              </a:rPr>
              <a:t>t</a:t>
            </a:r>
            <a:r>
              <a:rPr lang="en-US" dirty="0" smtClean="0">
                <a:latin typeface="Symbol" pitchFamily="18" charset="2"/>
              </a:rPr>
              <a:t>(</a:t>
            </a:r>
            <a:r>
              <a:rPr lang="en-US" i="1" dirty="0" smtClean="0">
                <a:latin typeface="Symbol" pitchFamily="18" charset="2"/>
              </a:rPr>
              <a:t>t</a:t>
            </a:r>
            <a:r>
              <a:rPr lang="en-US" dirty="0" smtClean="0"/>
              <a:t>).</a:t>
            </a:r>
            <a:endParaRPr lang="en-US" sz="1800" dirty="0"/>
          </a:p>
        </p:txBody>
      </p:sp>
      <p:sp>
        <p:nvSpPr>
          <p:cNvPr id="10" name="Rectangle 12"/>
          <p:cNvSpPr>
            <a:spLocks noChangeArrowheads="1"/>
          </p:cNvSpPr>
          <p:nvPr/>
        </p:nvSpPr>
        <p:spPr bwMode="auto">
          <a:xfrm>
            <a:off x="1393006" y="4000504"/>
            <a:ext cx="3142059" cy="612988"/>
          </a:xfrm>
          <a:prstGeom prst="rect">
            <a:avLst/>
          </a:prstGeom>
          <a:noFill/>
          <a:ln w="50800">
            <a:noFill/>
            <a:miter lim="800000"/>
            <a:headEnd/>
            <a:tailEnd/>
          </a:ln>
          <a:effectLst/>
        </p:spPr>
        <p:txBody>
          <a:bodyPr lIns="90488" tIns="44450" rIns="90488" bIns="44450">
            <a:spAutoFit/>
          </a:bodyPr>
          <a:lstStyle/>
          <a:p>
            <a:pPr defTabSz="762000" eaLnBrk="0" hangingPunct="0">
              <a:spcBef>
                <a:spcPct val="0"/>
              </a:spcBef>
              <a:buClrTx/>
              <a:buSzTx/>
              <a:buFontTx/>
              <a:buNone/>
            </a:pPr>
            <a:r>
              <a:rPr lang="en-US" sz="1800" dirty="0"/>
              <a:t> </a:t>
            </a:r>
            <a:r>
              <a:rPr lang="en-US" sz="1600" i="1" dirty="0" err="1"/>
              <a:t>h</a:t>
            </a:r>
            <a:r>
              <a:rPr lang="en-US" sz="1600" i="1" baseline="-25000" dirty="0" err="1"/>
              <a:t>M</a:t>
            </a:r>
            <a:r>
              <a:rPr lang="en-US" sz="1600" dirty="0"/>
              <a:t>(</a:t>
            </a:r>
            <a:r>
              <a:rPr lang="en-US" sz="1600" i="1" dirty="0"/>
              <a:t>q</a:t>
            </a:r>
            <a:r>
              <a:rPr lang="en-US" sz="1600" dirty="0"/>
              <a:t>) must be positive and monotonically decreasing</a:t>
            </a:r>
          </a:p>
        </p:txBody>
      </p:sp>
      <p:sp>
        <p:nvSpPr>
          <p:cNvPr id="11" name="Line 13"/>
          <p:cNvSpPr>
            <a:spLocks noChangeShapeType="1"/>
          </p:cNvSpPr>
          <p:nvPr/>
        </p:nvSpPr>
        <p:spPr bwMode="auto">
          <a:xfrm flipH="1">
            <a:off x="5494773" y="3554413"/>
            <a:ext cx="337079" cy="563562"/>
          </a:xfrm>
          <a:prstGeom prst="line">
            <a:avLst/>
          </a:prstGeom>
          <a:noFill/>
          <a:ln w="25400">
            <a:solidFill>
              <a:schemeClr val="tx1"/>
            </a:solidFill>
            <a:round/>
            <a:headEnd/>
            <a:tailEnd type="triangle" w="med" len="med"/>
          </a:ln>
          <a:effectLst/>
        </p:spPr>
        <p:txBody>
          <a:bodyPr/>
          <a:lstStyle/>
          <a:p>
            <a:endParaRPr lang="it-IT"/>
          </a:p>
        </p:txBody>
      </p:sp>
      <p:sp>
        <p:nvSpPr>
          <p:cNvPr id="12" name="Rectangle 14"/>
          <p:cNvSpPr>
            <a:spLocks noChangeArrowheads="1"/>
          </p:cNvSpPr>
          <p:nvPr/>
        </p:nvSpPr>
        <p:spPr bwMode="auto">
          <a:xfrm>
            <a:off x="1162618" y="5060951"/>
            <a:ext cx="3596084" cy="394467"/>
          </a:xfrm>
          <a:prstGeom prst="rect">
            <a:avLst/>
          </a:prstGeom>
          <a:noFill/>
          <a:ln w="50800">
            <a:noFill/>
            <a:miter lim="800000"/>
            <a:headEnd/>
            <a:tailEnd/>
          </a:ln>
          <a:effectLst/>
        </p:spPr>
        <p:txBody>
          <a:bodyPr lIns="90488" tIns="44450" rIns="90488" bIns="44450">
            <a:spAutoFit/>
          </a:bodyPr>
          <a:lstStyle/>
          <a:p>
            <a:pPr defTabSz="762000" eaLnBrk="0" hangingPunct="0">
              <a:lnSpc>
                <a:spcPct val="110000"/>
              </a:lnSpc>
              <a:spcBef>
                <a:spcPct val="0"/>
              </a:spcBef>
              <a:buClrTx/>
              <a:buSzPct val="100000"/>
            </a:pPr>
            <a:r>
              <a:rPr lang="en-US" dirty="0" smtClean="0"/>
              <a:t>First-order </a:t>
            </a:r>
            <a:r>
              <a:rPr lang="en-US" dirty="0"/>
              <a:t>amplitude PDF:</a:t>
            </a:r>
          </a:p>
        </p:txBody>
      </p:sp>
      <p:sp>
        <p:nvSpPr>
          <p:cNvPr id="13" name="Rectangle 18"/>
          <p:cNvSpPr>
            <a:spLocks noChangeArrowheads="1"/>
          </p:cNvSpPr>
          <p:nvPr/>
        </p:nvSpPr>
        <p:spPr bwMode="auto">
          <a:xfrm>
            <a:off x="706874" y="3162300"/>
            <a:ext cx="184731" cy="369332"/>
          </a:xfrm>
          <a:prstGeom prst="rect">
            <a:avLst/>
          </a:prstGeom>
          <a:noFill/>
          <a:ln w="9525" algn="ctr">
            <a:noFill/>
            <a:miter lim="800000"/>
            <a:headEnd/>
            <a:tailEnd/>
          </a:ln>
          <a:effectLst/>
        </p:spPr>
        <p:txBody>
          <a:bodyPr wrap="none" anchor="ctr">
            <a:spAutoFit/>
          </a:bodyPr>
          <a:lstStyle/>
          <a:p>
            <a:endParaRPr lang="it-IT"/>
          </a:p>
        </p:txBody>
      </p:sp>
      <p:graphicFrame>
        <p:nvGraphicFramePr>
          <p:cNvPr id="14" name="Object 17"/>
          <p:cNvGraphicFramePr>
            <a:graphicFrameLocks noChangeAspect="1"/>
          </p:cNvGraphicFramePr>
          <p:nvPr/>
        </p:nvGraphicFramePr>
        <p:xfrm>
          <a:off x="5033869" y="4038600"/>
          <a:ext cx="3594365" cy="736600"/>
        </p:xfrm>
        <a:graphic>
          <a:graphicData uri="http://schemas.openxmlformats.org/presentationml/2006/ole">
            <p:oleObj spid="_x0000_s202754" name="Equation" r:id="rId4" imgW="3314520" imgH="736560" progId="Equation.DSMT4">
              <p:embed/>
            </p:oleObj>
          </a:graphicData>
        </a:graphic>
      </p:graphicFrame>
      <p:graphicFrame>
        <p:nvGraphicFramePr>
          <p:cNvPr id="15" name="Object 21"/>
          <p:cNvGraphicFramePr>
            <a:graphicFrameLocks noChangeAspect="1"/>
          </p:cNvGraphicFramePr>
          <p:nvPr/>
        </p:nvGraphicFramePr>
        <p:xfrm>
          <a:off x="4387228" y="4895850"/>
          <a:ext cx="4860131" cy="736600"/>
        </p:xfrm>
        <a:graphic>
          <a:graphicData uri="http://schemas.openxmlformats.org/presentationml/2006/ole">
            <p:oleObj spid="_x0000_s202755" name="Equation" r:id="rId5" imgW="4483080" imgH="736560" progId="Equation.DSMT4">
              <p:embed/>
            </p:oleObj>
          </a:graphicData>
        </a:graphic>
      </p:graphicFrame>
      <p:graphicFrame>
        <p:nvGraphicFramePr>
          <p:cNvPr id="16" name="Object 22"/>
          <p:cNvGraphicFramePr>
            <a:graphicFrameLocks noChangeAspect="1"/>
          </p:cNvGraphicFramePr>
          <p:nvPr/>
        </p:nvGraphicFramePr>
        <p:xfrm>
          <a:off x="3575486" y="2895600"/>
          <a:ext cx="3394869" cy="776288"/>
        </p:xfrm>
        <a:graphic>
          <a:graphicData uri="http://schemas.openxmlformats.org/presentationml/2006/ole">
            <p:oleObj spid="_x0000_s202756" name="Equation" r:id="rId6" imgW="3124080" imgH="774360" progId="Equation.DSMT4">
              <p:embed/>
            </p:oleObj>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Picture 2"/>
          <p:cNvPicPr>
            <a:picLocks noChangeArrowheads="1"/>
          </p:cNvPicPr>
          <p:nvPr/>
        </p:nvPicPr>
        <p:blipFill>
          <a:blip r:embed="rId3"/>
          <a:stretch>
            <a:fillRect/>
          </a:stretch>
        </p:blipFill>
        <p:spPr bwMode="auto">
          <a:xfrm>
            <a:off x="5030392" y="714356"/>
            <a:ext cx="4777581" cy="3966210"/>
          </a:xfrm>
          <a:prstGeom prst="rect">
            <a:avLst/>
          </a:prstGeom>
          <a:noFill/>
          <a:ln w="12700">
            <a:noFill/>
            <a:miter lim="800000"/>
            <a:headEnd/>
            <a:tailEnd/>
          </a:ln>
        </p:spPr>
      </p:pic>
      <p:sp>
        <p:nvSpPr>
          <p:cNvPr id="77829" name="Rectangle 3"/>
          <p:cNvSpPr>
            <a:spLocks noChangeArrowheads="1"/>
          </p:cNvSpPr>
          <p:nvPr/>
        </p:nvSpPr>
        <p:spPr bwMode="auto">
          <a:xfrm>
            <a:off x="1083442" y="214290"/>
            <a:ext cx="3869558" cy="5075748"/>
          </a:xfrm>
          <a:prstGeom prst="rect">
            <a:avLst/>
          </a:prstGeom>
          <a:noFill/>
          <a:ln w="12700">
            <a:noFill/>
            <a:miter lim="800000"/>
            <a:headEnd/>
            <a:tailEnd/>
          </a:ln>
        </p:spPr>
        <p:txBody>
          <a:bodyPr wrap="square" lIns="90487" tIns="44450" rIns="90487" bIns="44450">
            <a:spAutoFit/>
          </a:bodyPr>
          <a:lstStyle/>
          <a:p>
            <a:pPr algn="just" defTabSz="762000" eaLnBrk="0" hangingPunct="0">
              <a:lnSpc>
                <a:spcPct val="120000"/>
              </a:lnSpc>
              <a:spcBef>
                <a:spcPct val="0"/>
              </a:spcBef>
              <a:buFontTx/>
              <a:buChar char="•"/>
            </a:pPr>
            <a:r>
              <a:rPr lang="en-US" sz="1800" dirty="0">
                <a:solidFill>
                  <a:schemeClr val="folHlink"/>
                </a:solidFill>
                <a:latin typeface="Palatino" pitchFamily="18" charset="0"/>
              </a:rPr>
              <a:t> </a:t>
            </a:r>
            <a:r>
              <a:rPr lang="en-US" sz="1800" b="1" dirty="0" smtClean="0">
                <a:latin typeface="Segoe UI" pitchFamily="34" charset="0"/>
                <a:cs typeface="Segoe UI" pitchFamily="34" charset="0"/>
              </a:rPr>
              <a:t>Radar systems</a:t>
            </a:r>
            <a:r>
              <a:rPr lang="en-US" sz="1800" dirty="0" smtClean="0">
                <a:latin typeface="Segoe UI" pitchFamily="34" charset="0"/>
                <a:cs typeface="Segoe UI" pitchFamily="34" charset="0"/>
              </a:rPr>
              <a:t> detect targets by examining reflected energy, </a:t>
            </a:r>
            <a:br>
              <a:rPr lang="en-US" sz="1800" dirty="0" smtClean="0">
                <a:latin typeface="Segoe UI" pitchFamily="34" charset="0"/>
                <a:cs typeface="Segoe UI" pitchFamily="34" charset="0"/>
              </a:rPr>
            </a:br>
            <a:r>
              <a:rPr lang="en-US" sz="1800" dirty="0" smtClean="0">
                <a:latin typeface="Segoe UI" pitchFamily="34" charset="0"/>
                <a:cs typeface="Segoe UI" pitchFamily="34" charset="0"/>
              </a:rPr>
              <a:t>or returns, from objects</a:t>
            </a:r>
          </a:p>
          <a:p>
            <a:pPr algn="just" defTabSz="762000" eaLnBrk="0" hangingPunct="0">
              <a:lnSpc>
                <a:spcPct val="120000"/>
              </a:lnSpc>
              <a:spcBef>
                <a:spcPct val="0"/>
              </a:spcBef>
              <a:buFontTx/>
              <a:buChar char="•"/>
            </a:pPr>
            <a:r>
              <a:rPr lang="en-US" sz="1800" dirty="0" smtClean="0">
                <a:latin typeface="Segoe UI" pitchFamily="34" charset="0"/>
                <a:cs typeface="Segoe UI" pitchFamily="34" charset="0"/>
              </a:rPr>
              <a:t>  Along with target echoes, returns come  from the sea surface, land masses,  buildings, rainstorms, and other sources</a:t>
            </a:r>
          </a:p>
          <a:p>
            <a:pPr algn="just" defTabSz="762000" eaLnBrk="0" hangingPunct="0">
              <a:lnSpc>
                <a:spcPct val="120000"/>
              </a:lnSpc>
              <a:spcBef>
                <a:spcPct val="0"/>
              </a:spcBef>
              <a:buFontTx/>
              <a:buChar char="•"/>
            </a:pPr>
            <a:r>
              <a:rPr lang="en-US" sz="1800" dirty="0" smtClean="0">
                <a:latin typeface="Segoe UI" pitchFamily="34" charset="0"/>
                <a:cs typeface="Segoe UI" pitchFamily="34" charset="0"/>
              </a:rPr>
              <a:t>  Much of this </a:t>
            </a:r>
            <a:r>
              <a:rPr lang="en-US" sz="1800" b="1" dirty="0" smtClean="0">
                <a:latin typeface="Segoe UI" pitchFamily="34" charset="0"/>
                <a:cs typeface="Segoe UI" pitchFamily="34" charset="0"/>
              </a:rPr>
              <a:t>clutter</a:t>
            </a:r>
            <a:r>
              <a:rPr lang="en-US" sz="1800" dirty="0" smtClean="0">
                <a:latin typeface="Segoe UI" pitchFamily="34" charset="0"/>
                <a:cs typeface="Segoe UI" pitchFamily="34" charset="0"/>
              </a:rPr>
              <a:t> is far stronger than  signals received from targets of interest</a:t>
            </a:r>
          </a:p>
          <a:p>
            <a:pPr algn="just" defTabSz="762000" eaLnBrk="0" hangingPunct="0">
              <a:lnSpc>
                <a:spcPct val="120000"/>
              </a:lnSpc>
              <a:spcBef>
                <a:spcPct val="0"/>
              </a:spcBef>
              <a:buFontTx/>
              <a:buChar char="•"/>
            </a:pPr>
            <a:r>
              <a:rPr lang="en-US" sz="1800" dirty="0" smtClean="0">
                <a:latin typeface="Segoe UI" pitchFamily="34" charset="0"/>
                <a:cs typeface="Segoe UI" pitchFamily="34" charset="0"/>
              </a:rPr>
              <a:t>  The main challenge to radar systems is discriminating these weaker target echoes from clutter</a:t>
            </a:r>
          </a:p>
          <a:p>
            <a:pPr algn="just" defTabSz="762000" eaLnBrk="0" hangingPunct="0">
              <a:lnSpc>
                <a:spcPct val="120000"/>
              </a:lnSpc>
              <a:spcBef>
                <a:spcPct val="0"/>
              </a:spcBef>
              <a:buFontTx/>
              <a:buChar char="•"/>
            </a:pPr>
            <a:r>
              <a:rPr lang="en-US" sz="1800" b="1" dirty="0" smtClean="0">
                <a:latin typeface="Segoe UI" pitchFamily="34" charset="0"/>
                <a:cs typeface="Segoe UI" pitchFamily="34" charset="0"/>
              </a:rPr>
              <a:t>  Coherent signal processing   </a:t>
            </a:r>
            <a:br>
              <a:rPr lang="en-US" sz="1800" b="1" dirty="0" smtClean="0">
                <a:latin typeface="Segoe UI" pitchFamily="34" charset="0"/>
                <a:cs typeface="Segoe UI" pitchFamily="34" charset="0"/>
              </a:rPr>
            </a:br>
            <a:r>
              <a:rPr lang="en-US" sz="1800" b="1" dirty="0" smtClean="0">
                <a:latin typeface="Segoe UI" pitchFamily="34" charset="0"/>
                <a:cs typeface="Segoe UI" pitchFamily="34" charset="0"/>
              </a:rPr>
              <a:t> </a:t>
            </a:r>
            <a:r>
              <a:rPr lang="en-US" sz="1800" dirty="0" smtClean="0">
                <a:latin typeface="Segoe UI" pitchFamily="34" charset="0"/>
                <a:cs typeface="Segoe UI" pitchFamily="34" charset="0"/>
              </a:rPr>
              <a:t>techniques are used to this end</a:t>
            </a:r>
          </a:p>
        </p:txBody>
      </p:sp>
      <p:sp>
        <p:nvSpPr>
          <p:cNvPr id="1311750" name="Rectangle 6"/>
          <p:cNvSpPr>
            <a:spLocks noChangeArrowheads="1"/>
          </p:cNvSpPr>
          <p:nvPr/>
        </p:nvSpPr>
        <p:spPr bwMode="auto">
          <a:xfrm>
            <a:off x="1160834" y="5219490"/>
            <a:ext cx="8442517" cy="1567096"/>
          </a:xfrm>
          <a:prstGeom prst="rect">
            <a:avLst/>
          </a:prstGeom>
          <a:noFill/>
          <a:ln w="12700">
            <a:noFill/>
            <a:miter lim="800000"/>
            <a:headEnd/>
            <a:tailEnd/>
          </a:ln>
          <a:effectLst/>
        </p:spPr>
        <p:txBody>
          <a:bodyPr wrap="square" lIns="90487" tIns="44450" rIns="90487" bIns="44450">
            <a:spAutoFit/>
          </a:bodyPr>
          <a:lstStyle/>
          <a:p>
            <a:pPr defTabSz="762000" eaLnBrk="0" hangingPunct="0">
              <a:lnSpc>
                <a:spcPct val="120000"/>
              </a:lnSpc>
              <a:spcBef>
                <a:spcPct val="0"/>
              </a:spcBef>
              <a:buFontTx/>
              <a:buChar char="•"/>
              <a:defRPr/>
            </a:pPr>
            <a:r>
              <a:rPr lang="en-US" sz="1800" dirty="0" smtClean="0">
                <a:latin typeface="Palatino" pitchFamily="18" charset="0"/>
              </a:rPr>
              <a:t> </a:t>
            </a:r>
            <a:r>
              <a:rPr lang="en-US" sz="1800" b="1" dirty="0" smtClean="0">
                <a:latin typeface="Segoe UI" pitchFamily="34" charset="0"/>
                <a:ea typeface="Segoe UI" pitchFamily="34" charset="0"/>
                <a:cs typeface="Segoe UI" pitchFamily="34" charset="0"/>
              </a:rPr>
              <a:t>The IEEE Standard Radar Definitions</a:t>
            </a:r>
            <a:r>
              <a:rPr lang="en-US" sz="1800" dirty="0" smtClean="0">
                <a:latin typeface="Segoe UI" pitchFamily="34" charset="0"/>
                <a:ea typeface="Segoe UI" pitchFamily="34" charset="0"/>
                <a:cs typeface="Segoe UI" pitchFamily="34" charset="0"/>
              </a:rPr>
              <a:t> (Std 686-1990) defines </a:t>
            </a:r>
            <a:r>
              <a:rPr lang="en-US" sz="1800" b="1" dirty="0" smtClean="0">
                <a:latin typeface="Segoe UI" pitchFamily="34" charset="0"/>
                <a:ea typeface="Segoe UI" pitchFamily="34" charset="0"/>
                <a:cs typeface="Segoe UI" pitchFamily="34" charset="0"/>
              </a:rPr>
              <a:t>coherent signal processing</a:t>
            </a:r>
            <a:r>
              <a:rPr lang="en-US" sz="1800" dirty="0" smtClean="0">
                <a:latin typeface="Segoe UI" pitchFamily="34" charset="0"/>
                <a:ea typeface="Segoe UI" pitchFamily="34" charset="0"/>
                <a:cs typeface="Segoe UI" pitchFamily="34" charset="0"/>
              </a:rPr>
              <a:t> as echo integration, filtering, or detection using the amplitude of the received signals and its phase referred to that of  a reference oscillator or to the transmitted signal.  </a:t>
            </a:r>
          </a:p>
          <a:p>
            <a:pPr defTabSz="762000" eaLnBrk="0" hangingPunct="0">
              <a:lnSpc>
                <a:spcPct val="120000"/>
              </a:lnSpc>
              <a:spcBef>
                <a:spcPct val="0"/>
              </a:spcBef>
              <a:defRPr/>
            </a:pPr>
            <a:endParaRPr lang="en-US" sz="800" dirty="0">
              <a:latin typeface="Palatino" pitchFamily="18" charset="0"/>
            </a:endParaRPr>
          </a:p>
        </p:txBody>
      </p:sp>
      <p:sp>
        <p:nvSpPr>
          <p:cNvPr id="77831" name="Text Box 7"/>
          <p:cNvSpPr txBox="1">
            <a:spLocks noChangeArrowheads="1"/>
          </p:cNvSpPr>
          <p:nvPr/>
        </p:nvSpPr>
        <p:spPr bwMode="auto">
          <a:xfrm>
            <a:off x="5107782" y="714356"/>
            <a:ext cx="2274982" cy="338554"/>
          </a:xfrm>
          <a:prstGeom prst="rect">
            <a:avLst/>
          </a:prstGeom>
          <a:noFill/>
          <a:ln w="38100" cmpd="dbl">
            <a:noFill/>
            <a:miter lim="800000"/>
            <a:headEnd/>
            <a:tailEnd/>
          </a:ln>
        </p:spPr>
        <p:txBody>
          <a:bodyPr wrap="none">
            <a:spAutoFit/>
          </a:bodyPr>
          <a:lstStyle/>
          <a:p>
            <a:pPr eaLnBrk="0" hangingPunct="0">
              <a:spcBef>
                <a:spcPct val="0"/>
              </a:spcBef>
            </a:pPr>
            <a:r>
              <a:rPr lang="en-GB" sz="1600" b="1" dirty="0">
                <a:solidFill>
                  <a:schemeClr val="bg1"/>
                </a:solidFill>
                <a:latin typeface="Times New Roman" pitchFamily="18" charset="0"/>
              </a:rPr>
              <a:t>Courtesy of SELEX S.I.</a:t>
            </a:r>
            <a:endParaRPr lang="it-IT" sz="1600" b="1" dirty="0">
              <a:solidFill>
                <a:schemeClr val="bg1"/>
              </a:solidFill>
              <a:latin typeface="Times New Roman" pitchFamily="18" charset="0"/>
            </a:endParaRPr>
          </a:p>
        </p:txBody>
      </p:sp>
      <p:sp>
        <p:nvSpPr>
          <p:cNvPr id="6" name="Segnaposto numero diapositiva 5"/>
          <p:cNvSpPr>
            <a:spLocks noGrp="1"/>
          </p:cNvSpPr>
          <p:nvPr>
            <p:ph type="sldNum" sz="quarter" idx="12"/>
          </p:nvPr>
        </p:nvSpPr>
        <p:spPr/>
        <p:txBody>
          <a:bodyPr/>
          <a:lstStyle/>
          <a:p>
            <a:fld id="{6294C92D-0306-4E69-9CD3-20855E849650}" type="slidenum">
              <a:rPr kumimoji="0" lang="en-US" smtClean="0"/>
              <a:pPr/>
              <a:t>4</a:t>
            </a:fld>
            <a:endParaRPr kumimoji="0" lang="en-US"/>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AutoShape 2"/>
          <p:cNvSpPr>
            <a:spLocks noChangeArrowheads="1"/>
          </p:cNvSpPr>
          <p:nvPr/>
        </p:nvSpPr>
        <p:spPr bwMode="auto">
          <a:xfrm>
            <a:off x="1620609" y="1504951"/>
            <a:ext cx="7328032" cy="1636713"/>
          </a:xfrm>
          <a:prstGeom prst="roundRect">
            <a:avLst>
              <a:gd name="adj" fmla="val 12495"/>
            </a:avLst>
          </a:prstGeom>
          <a:solidFill>
            <a:schemeClr val="accent5">
              <a:lumMod val="20000"/>
              <a:lumOff val="80000"/>
            </a:schemeClr>
          </a:solidFill>
          <a:ln w="38100" cmpd="dbl">
            <a:solidFill>
              <a:schemeClr val="bg2"/>
            </a:solidFill>
            <a:round/>
            <a:headEnd/>
            <a:tailEnd/>
          </a:ln>
        </p:spPr>
        <p:txBody>
          <a:bodyPr wrap="none" anchor="ctr"/>
          <a:lstStyle/>
          <a:p>
            <a:endParaRPr lang="it-IT"/>
          </a:p>
        </p:txBody>
      </p:sp>
      <p:sp>
        <p:nvSpPr>
          <p:cNvPr id="86022" name="Rectangle 4"/>
          <p:cNvSpPr>
            <a:spLocks noChangeArrowheads="1"/>
          </p:cNvSpPr>
          <p:nvPr/>
        </p:nvSpPr>
        <p:spPr bwMode="auto">
          <a:xfrm>
            <a:off x="1314487" y="1019175"/>
            <a:ext cx="7685748" cy="1917961"/>
          </a:xfrm>
          <a:prstGeom prst="rect">
            <a:avLst/>
          </a:prstGeom>
          <a:noFill/>
          <a:ln w="50800">
            <a:noFill/>
            <a:miter lim="800000"/>
            <a:headEnd/>
            <a:tailEnd/>
          </a:ln>
        </p:spPr>
        <p:txBody>
          <a:bodyPr lIns="90488" tIns="44450" rIns="90488" bIns="44450">
            <a:spAutoFit/>
          </a:bodyPr>
          <a:lstStyle/>
          <a:p>
            <a:pPr defTabSz="762000" eaLnBrk="0" hangingPunct="0">
              <a:lnSpc>
                <a:spcPct val="110000"/>
              </a:lnSpc>
              <a:spcBef>
                <a:spcPct val="0"/>
              </a:spcBef>
            </a:pPr>
            <a:r>
              <a:rPr lang="en-US" sz="1800" dirty="0" smtClean="0"/>
              <a:t>Many </a:t>
            </a:r>
            <a:r>
              <a:rPr lang="en-US" sz="1800" dirty="0"/>
              <a:t>known APDFs belong to the SIRV family:</a:t>
            </a:r>
          </a:p>
          <a:p>
            <a:pPr defTabSz="762000" eaLnBrk="0" hangingPunct="0">
              <a:lnSpc>
                <a:spcPct val="110000"/>
              </a:lnSpc>
              <a:spcBef>
                <a:spcPct val="0"/>
              </a:spcBef>
              <a:buFontTx/>
              <a:buBlip>
                <a:blip r:embed="rId3"/>
              </a:buBlip>
            </a:pPr>
            <a:endParaRPr lang="en-US" sz="1800" dirty="0"/>
          </a:p>
          <a:p>
            <a:pPr marL="571500" lvl="1" defTabSz="762000" eaLnBrk="0" hangingPunct="0">
              <a:lnSpc>
                <a:spcPct val="110000"/>
              </a:lnSpc>
              <a:spcBef>
                <a:spcPct val="0"/>
              </a:spcBef>
            </a:pPr>
            <a:r>
              <a:rPr lang="en-US" sz="1800" dirty="0"/>
              <a:t>   Gaussian, Generalized Gaussian, Contaminated normal, </a:t>
            </a:r>
            <a:br>
              <a:rPr lang="en-US" sz="1800" dirty="0"/>
            </a:br>
            <a:r>
              <a:rPr lang="en-US" sz="1800" dirty="0"/>
              <a:t>   Laplace, Generalized Laplace, </a:t>
            </a:r>
            <a:r>
              <a:rPr lang="en-US" sz="1800" dirty="0" err="1"/>
              <a:t>Chauchy</a:t>
            </a:r>
            <a:r>
              <a:rPr lang="en-US" sz="1800" dirty="0"/>
              <a:t>, Generalized </a:t>
            </a:r>
            <a:r>
              <a:rPr lang="en-US" sz="1800" dirty="0" err="1"/>
              <a:t>Chauchy</a:t>
            </a:r>
            <a:r>
              <a:rPr lang="en-US" sz="1800" dirty="0"/>
              <a:t>, </a:t>
            </a:r>
            <a:br>
              <a:rPr lang="en-US" sz="1800" dirty="0"/>
            </a:br>
            <a:r>
              <a:rPr lang="en-US" sz="1800" dirty="0"/>
              <a:t>   K, Student-t, Chi, Generalized Rayleigh, </a:t>
            </a:r>
            <a:r>
              <a:rPr lang="en-US" sz="1800" dirty="0" err="1"/>
              <a:t>Weibull</a:t>
            </a:r>
            <a:r>
              <a:rPr lang="en-US" sz="1800" dirty="0"/>
              <a:t>, </a:t>
            </a:r>
            <a:r>
              <a:rPr lang="en-US" sz="1800" dirty="0" err="1"/>
              <a:t>Rician</a:t>
            </a:r>
            <a:r>
              <a:rPr lang="en-US" sz="1800" dirty="0"/>
              <a:t>, </a:t>
            </a:r>
            <a:br>
              <a:rPr lang="en-US" sz="1800" dirty="0"/>
            </a:br>
            <a:r>
              <a:rPr lang="en-US" sz="1800" dirty="0"/>
              <a:t>   </a:t>
            </a:r>
            <a:r>
              <a:rPr lang="en-US" sz="1800" dirty="0" err="1"/>
              <a:t>Nakagami</a:t>
            </a:r>
            <a:r>
              <a:rPr lang="en-US" sz="1800" dirty="0"/>
              <a:t>-m. The log-normal can </a:t>
            </a:r>
            <a:r>
              <a:rPr lang="en-US" sz="1800" b="1" dirty="0"/>
              <a:t>not</a:t>
            </a:r>
            <a:r>
              <a:rPr lang="en-US" sz="1800" dirty="0"/>
              <a:t> be represented as a SIRV</a:t>
            </a:r>
          </a:p>
        </p:txBody>
      </p:sp>
      <p:sp>
        <p:nvSpPr>
          <p:cNvPr id="86023" name="Rectangle 5"/>
          <p:cNvSpPr>
            <a:spLocks noChangeArrowheads="1"/>
          </p:cNvSpPr>
          <p:nvPr/>
        </p:nvSpPr>
        <p:spPr bwMode="auto">
          <a:xfrm>
            <a:off x="1390157" y="3232151"/>
            <a:ext cx="8346148" cy="370551"/>
          </a:xfrm>
          <a:prstGeom prst="rect">
            <a:avLst/>
          </a:prstGeom>
          <a:noFill/>
          <a:ln w="50800">
            <a:noFill/>
            <a:miter lim="800000"/>
            <a:headEnd/>
            <a:tailEnd/>
          </a:ln>
        </p:spPr>
        <p:txBody>
          <a:bodyPr lIns="90488" tIns="44450" rIns="90488" bIns="44450">
            <a:spAutoFit/>
          </a:bodyPr>
          <a:lstStyle/>
          <a:p>
            <a:pPr defTabSz="762000" eaLnBrk="0" hangingPunct="0">
              <a:lnSpc>
                <a:spcPct val="110000"/>
              </a:lnSpc>
              <a:spcBef>
                <a:spcPct val="0"/>
              </a:spcBef>
            </a:pPr>
            <a:r>
              <a:rPr lang="en-US" sz="1800" dirty="0"/>
              <a:t>for some of them  </a:t>
            </a:r>
            <a:r>
              <a:rPr lang="en-US" sz="1800" i="1" dirty="0"/>
              <a:t>p</a:t>
            </a:r>
            <a:r>
              <a:rPr lang="en-US" sz="1800" i="1" baseline="-25000" dirty="0"/>
              <a:t>t</a:t>
            </a:r>
            <a:r>
              <a:rPr lang="en-US" sz="1800" dirty="0"/>
              <a:t>(</a:t>
            </a:r>
            <a:r>
              <a:rPr lang="en-US" sz="1800" i="1" dirty="0"/>
              <a:t>t</a:t>
            </a:r>
            <a:r>
              <a:rPr lang="en-US" sz="1800" dirty="0"/>
              <a:t>)  is not known in closed </a:t>
            </a:r>
            <a:r>
              <a:rPr lang="en-US" sz="1800" dirty="0" smtClean="0"/>
              <a:t>form</a:t>
            </a:r>
            <a:endParaRPr lang="en-US" sz="1800" dirty="0"/>
          </a:p>
        </p:txBody>
      </p:sp>
      <p:sp>
        <p:nvSpPr>
          <p:cNvPr id="86024" name="Rectangle 6"/>
          <p:cNvSpPr>
            <a:spLocks noChangeArrowheads="1"/>
          </p:cNvSpPr>
          <p:nvPr/>
        </p:nvSpPr>
        <p:spPr bwMode="auto">
          <a:xfrm>
            <a:off x="1300995" y="3879850"/>
            <a:ext cx="9152731" cy="2222660"/>
          </a:xfrm>
          <a:prstGeom prst="rect">
            <a:avLst/>
          </a:prstGeom>
          <a:noFill/>
          <a:ln w="50800">
            <a:noFill/>
            <a:miter lim="800000"/>
            <a:headEnd/>
            <a:tailEnd/>
          </a:ln>
        </p:spPr>
        <p:txBody>
          <a:bodyPr lIns="90488" tIns="44450" rIns="90488" bIns="44450">
            <a:spAutoFit/>
          </a:bodyPr>
          <a:lstStyle/>
          <a:p>
            <a:pPr defTabSz="762000" eaLnBrk="0" hangingPunct="0">
              <a:lnSpc>
                <a:spcPct val="110000"/>
              </a:lnSpc>
              <a:spcBef>
                <a:spcPct val="0"/>
              </a:spcBef>
              <a:buFont typeface="Arial" pitchFamily="34" charset="0"/>
              <a:buChar char="•"/>
            </a:pPr>
            <a:r>
              <a:rPr lang="en-US" sz="1800" dirty="0" smtClean="0"/>
              <a:t>The </a:t>
            </a:r>
            <a:r>
              <a:rPr lang="en-US" sz="1800" dirty="0"/>
              <a:t>assumption that, during the time that the </a:t>
            </a:r>
            <a:r>
              <a:rPr lang="en-US" sz="1800" i="1" dirty="0"/>
              <a:t>m</a:t>
            </a:r>
            <a:r>
              <a:rPr lang="en-US" sz="1800" dirty="0"/>
              <a:t>  radar pulses are scattered, the </a:t>
            </a:r>
            <a:br>
              <a:rPr lang="en-US" sz="1800" dirty="0"/>
            </a:br>
            <a:r>
              <a:rPr lang="en-US" sz="1800" dirty="0"/>
              <a:t>    number </a:t>
            </a:r>
            <a:r>
              <a:rPr lang="en-US" sz="1800" i="1" dirty="0"/>
              <a:t>N</a:t>
            </a:r>
            <a:r>
              <a:rPr lang="en-US" sz="1800" dirty="0"/>
              <a:t> of </a:t>
            </a:r>
            <a:r>
              <a:rPr lang="en-US" sz="1800" dirty="0" err="1"/>
              <a:t>scatterers</a:t>
            </a:r>
            <a:r>
              <a:rPr lang="en-US" sz="1800" dirty="0"/>
              <a:t> remains fixed, implies that the texture </a:t>
            </a:r>
            <a:r>
              <a:rPr lang="en-US" sz="1800" i="1" dirty="0"/>
              <a:t>t</a:t>
            </a:r>
            <a:r>
              <a:rPr lang="en-US" sz="1800" dirty="0"/>
              <a:t> is constant during </a:t>
            </a:r>
            <a:br>
              <a:rPr lang="en-US" sz="1800" dirty="0"/>
            </a:br>
            <a:r>
              <a:rPr lang="en-US" sz="1800" dirty="0"/>
              <a:t>    the coherent processing interval (CPI), i.e., </a:t>
            </a:r>
            <a:r>
              <a:rPr lang="en-US" sz="1800" b="1" dirty="0"/>
              <a:t>completely correlated texture</a:t>
            </a:r>
            <a:endParaRPr lang="en-US" sz="1800" dirty="0"/>
          </a:p>
          <a:p>
            <a:pPr defTabSz="762000" eaLnBrk="0" hangingPunct="0">
              <a:lnSpc>
                <a:spcPct val="110000"/>
              </a:lnSpc>
              <a:spcBef>
                <a:spcPct val="0"/>
              </a:spcBef>
              <a:buFont typeface="Arial" pitchFamily="34" charset="0"/>
              <a:buChar char="•"/>
            </a:pPr>
            <a:r>
              <a:rPr lang="en-US" sz="1800" dirty="0" smtClean="0"/>
              <a:t>A </a:t>
            </a:r>
            <a:r>
              <a:rPr lang="en-US" sz="1800" dirty="0"/>
              <a:t>more general model is given by</a:t>
            </a:r>
          </a:p>
          <a:p>
            <a:pPr defTabSz="762000" eaLnBrk="0" hangingPunct="0">
              <a:lnSpc>
                <a:spcPct val="110000"/>
              </a:lnSpc>
              <a:spcBef>
                <a:spcPct val="0"/>
              </a:spcBef>
              <a:buFont typeface="Arial" pitchFamily="34" charset="0"/>
              <a:buChar char="•"/>
            </a:pPr>
            <a:endParaRPr lang="en-US" sz="1800" dirty="0"/>
          </a:p>
          <a:p>
            <a:pPr defTabSz="762000" eaLnBrk="0" hangingPunct="0">
              <a:lnSpc>
                <a:spcPct val="110000"/>
              </a:lnSpc>
              <a:spcBef>
                <a:spcPct val="0"/>
              </a:spcBef>
              <a:buFont typeface="Arial" pitchFamily="34" charset="0"/>
              <a:buChar char="•"/>
            </a:pPr>
            <a:r>
              <a:rPr lang="en-US" sz="1800" dirty="0"/>
              <a:t> Extensions to describe the clutter process (instead of the clutter vector),</a:t>
            </a:r>
            <a:r>
              <a:rPr lang="en-US" sz="1800" i="1" dirty="0"/>
              <a:t/>
            </a:r>
            <a:br>
              <a:rPr lang="en-US" sz="1800" i="1" dirty="0"/>
            </a:br>
            <a:r>
              <a:rPr lang="en-US" sz="1800" i="1" dirty="0"/>
              <a:t>    </a:t>
            </a:r>
            <a:r>
              <a:rPr lang="en-US" sz="1800" dirty="0"/>
              <a:t>investigated the </a:t>
            </a:r>
            <a:r>
              <a:rPr lang="en-US" sz="1800" b="1" dirty="0" err="1"/>
              <a:t>cyclostationary</a:t>
            </a:r>
            <a:r>
              <a:rPr lang="en-US" sz="1800" dirty="0"/>
              <a:t> properties of the texture process </a:t>
            </a:r>
            <a:r>
              <a:rPr lang="en-US" sz="1800" i="1" dirty="0"/>
              <a:t>t</a:t>
            </a:r>
            <a:r>
              <a:rPr lang="en-US" sz="1800" dirty="0"/>
              <a:t>[</a:t>
            </a:r>
            <a:r>
              <a:rPr lang="en-US" sz="1800" i="1" dirty="0"/>
              <a:t>n</a:t>
            </a:r>
            <a:r>
              <a:rPr lang="en-US" sz="1800" dirty="0"/>
              <a:t>] </a:t>
            </a:r>
          </a:p>
        </p:txBody>
      </p:sp>
      <p:pic>
        <p:nvPicPr>
          <p:cNvPr id="86025" name="Picture 7"/>
          <p:cNvPicPr>
            <a:picLocks noChangeArrowheads="1"/>
          </p:cNvPicPr>
          <p:nvPr/>
        </p:nvPicPr>
        <p:blipFill>
          <a:blip r:embed="rId4"/>
          <a:srcRect/>
          <a:stretch>
            <a:fillRect/>
          </a:stretch>
        </p:blipFill>
        <p:spPr bwMode="auto">
          <a:xfrm>
            <a:off x="5963349" y="5008563"/>
            <a:ext cx="3327797" cy="292100"/>
          </a:xfrm>
          <a:prstGeom prst="rect">
            <a:avLst/>
          </a:prstGeom>
          <a:noFill/>
          <a:ln w="50800">
            <a:noFill/>
            <a:miter lim="800000"/>
            <a:headEnd/>
            <a:tailEnd/>
          </a:ln>
        </p:spPr>
      </p:pic>
      <p:sp>
        <p:nvSpPr>
          <p:cNvPr id="86026" name="Line 8"/>
          <p:cNvSpPr>
            <a:spLocks noChangeShapeType="1"/>
          </p:cNvSpPr>
          <p:nvPr/>
        </p:nvSpPr>
        <p:spPr bwMode="auto">
          <a:xfrm>
            <a:off x="5027782" y="5013326"/>
            <a:ext cx="847858" cy="144463"/>
          </a:xfrm>
          <a:prstGeom prst="line">
            <a:avLst/>
          </a:prstGeom>
          <a:noFill/>
          <a:ln w="25400">
            <a:solidFill>
              <a:schemeClr val="tx1"/>
            </a:solidFill>
            <a:round/>
            <a:headEnd/>
            <a:tailEnd type="triangle" w="med" len="med"/>
          </a:ln>
        </p:spPr>
        <p:txBody>
          <a:bodyPr/>
          <a:lstStyle/>
          <a:p>
            <a:endParaRPr lang="it-IT"/>
          </a:p>
        </p:txBody>
      </p:sp>
      <p:sp>
        <p:nvSpPr>
          <p:cNvPr id="9" name="Rectangle 2"/>
          <p:cNvSpPr>
            <a:spLocks noChangeArrowheads="1"/>
          </p:cNvSpPr>
          <p:nvPr/>
        </p:nvSpPr>
        <p:spPr bwMode="auto">
          <a:xfrm>
            <a:off x="5192286" y="188913"/>
            <a:ext cx="3565335" cy="523862"/>
          </a:xfrm>
          <a:prstGeom prst="rect">
            <a:avLst/>
          </a:prstGeom>
          <a:noFill/>
          <a:ln w="9525" algn="ctr">
            <a:noFill/>
            <a:miter lim="800000"/>
            <a:headEnd/>
            <a:tailEnd/>
          </a:ln>
          <a:effectLst/>
        </p:spPr>
        <p:txBody>
          <a:bodyPr wrap="none" lIns="92075" tIns="46038" rIns="92075" bIns="46038">
            <a:spAutoFit/>
          </a:bodyPr>
          <a:lstStyle/>
          <a:p>
            <a:pPr defTabSz="762000" eaLnBrk="0" hangingPunct="0">
              <a:spcBef>
                <a:spcPct val="0"/>
              </a:spcBef>
              <a:defRPr/>
            </a:pPr>
            <a:r>
              <a:rPr lang="en-US"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Properties of a SIRV</a:t>
            </a:r>
            <a:endParaRPr lang="en-US" sz="2800" b="1" dirty="0">
              <a:solidFill>
                <a:schemeClr val="accent1">
                  <a:lumMod val="50000"/>
                </a:schemeClr>
              </a:solidFill>
              <a:effectLst>
                <a:outerShdw blurRad="38100" dist="38100" dir="2700000" algn="tl">
                  <a:srgbClr val="C0C0C0"/>
                </a:outerShdw>
              </a:effectLst>
              <a:latin typeface="+mj-lt"/>
              <a:cs typeface="Times New Roman" pitchFamily="18" charset="0"/>
            </a:endParaRPr>
          </a:p>
        </p:txBody>
      </p:sp>
      <p:sp>
        <p:nvSpPr>
          <p:cNvPr id="10" name="Segnaposto numero diapositiva 9"/>
          <p:cNvSpPr>
            <a:spLocks noGrp="1"/>
          </p:cNvSpPr>
          <p:nvPr>
            <p:ph type="sldNum" sz="quarter" idx="12"/>
          </p:nvPr>
        </p:nvSpPr>
        <p:spPr/>
        <p:txBody>
          <a:bodyPr/>
          <a:lstStyle/>
          <a:p>
            <a:fld id="{6294C92D-0306-4E69-9CD3-20855E849650}" type="slidenum">
              <a:rPr kumimoji="0" lang="en-US" smtClean="0"/>
              <a:pPr/>
              <a:t>40</a:t>
            </a:fld>
            <a:endParaRPr kumimoji="0" lang="en-US" dirty="0"/>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5241855" y="357166"/>
            <a:ext cx="4140301" cy="646331"/>
          </a:xfrm>
          <a:prstGeom prst="rect">
            <a:avLst/>
          </a:prstGeom>
        </p:spPr>
        <p:txBody>
          <a:bodyPr wrap="none">
            <a:spAutoFit/>
          </a:bodyPr>
          <a:lstStyle/>
          <a:p>
            <a:pPr marL="342900" indent="-342900">
              <a:buFont typeface="Wingdings" pitchFamily="2" charset="2"/>
              <a:buNone/>
            </a:pPr>
            <a:r>
              <a:rPr lang="en-US" sz="36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Outline of the talk</a:t>
            </a:r>
            <a:endParaRPr lang="en-US" sz="3600" b="1" dirty="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endParaRPr>
          </a:p>
        </p:txBody>
      </p:sp>
      <p:sp>
        <p:nvSpPr>
          <p:cNvPr id="6" name="Rettangolo 5"/>
          <p:cNvSpPr/>
          <p:nvPr/>
        </p:nvSpPr>
        <p:spPr>
          <a:xfrm>
            <a:off x="1309662" y="1142983"/>
            <a:ext cx="7971290" cy="4832092"/>
          </a:xfrm>
          <a:prstGeom prst="rect">
            <a:avLst/>
          </a:prstGeom>
        </p:spPr>
        <p:txBody>
          <a:bodyPr wrap="square">
            <a:spAutoFit/>
          </a:bodyPr>
          <a:lstStyle/>
          <a:p>
            <a:pPr defTabSz="762000" eaLnBrk="0" hangingPunct="0">
              <a:spcBef>
                <a:spcPct val="0"/>
              </a:spcBef>
              <a:buSzPct val="100000"/>
              <a:buFont typeface="Wingdings" pitchFamily="2" charset="2"/>
              <a:buChar char="v"/>
              <a:defRPr/>
            </a:pPr>
            <a:r>
              <a:rPr lang="en-US" sz="2800" dirty="0" smtClean="0"/>
              <a:t> Introduction</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 Gaussian model and RCS</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 Compound-Gaussian model</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 </a:t>
            </a:r>
            <a:r>
              <a:rPr lang="en-US" sz="2800" b="1" dirty="0" smtClean="0">
                <a:solidFill>
                  <a:schemeClr val="accent1">
                    <a:lumMod val="50000"/>
                  </a:schemeClr>
                </a:solidFill>
              </a:rPr>
              <a:t>Spectral modeling</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Clutter analysis and model validation</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Concluding remarks</a:t>
            </a:r>
          </a:p>
        </p:txBody>
      </p:sp>
      <p:sp>
        <p:nvSpPr>
          <p:cNvPr id="7" name="Rectangle 28"/>
          <p:cNvSpPr>
            <a:spLocks noChangeArrowheads="1"/>
          </p:cNvSpPr>
          <p:nvPr/>
        </p:nvSpPr>
        <p:spPr bwMode="auto">
          <a:xfrm>
            <a:off x="4875609" y="6429397"/>
            <a:ext cx="4875644" cy="276999"/>
          </a:xfrm>
          <a:prstGeom prst="rect">
            <a:avLst/>
          </a:prstGeom>
          <a:noFill/>
          <a:ln w="9525" algn="ctr">
            <a:noFill/>
            <a:miter lim="800000"/>
            <a:headEnd/>
            <a:tailEnd/>
          </a:ln>
        </p:spPr>
        <p:txBody>
          <a:bodyPr wrap="square" lIns="18000" tIns="0" rIns="18000" bIns="0" anchor="ctr">
            <a:spAutoFit/>
          </a:bodyPr>
          <a:lstStyle/>
          <a:p>
            <a:pPr algn="ctr">
              <a:spcBef>
                <a:spcPct val="0"/>
              </a:spcBef>
            </a:pPr>
            <a:r>
              <a:rPr lang="it-IT" b="1" dirty="0" smtClean="0">
                <a:latin typeface="Segoe UI" pitchFamily="34" charset="0"/>
                <a:ea typeface="Segoe UI" pitchFamily="34" charset="0"/>
                <a:cs typeface="Segoe UI" pitchFamily="34" charset="0"/>
              </a:rPr>
              <a:t>EGO Workshop 2012</a:t>
            </a:r>
            <a:r>
              <a:rPr lang="en-US" dirty="0" smtClean="0">
                <a:latin typeface="Segoe UI" pitchFamily="34" charset="0"/>
                <a:ea typeface="Segoe UI" pitchFamily="34" charset="0"/>
                <a:cs typeface="Segoe UI" pitchFamily="34" charset="0"/>
              </a:rPr>
              <a:t> - </a:t>
            </a:r>
            <a:r>
              <a:rPr lang="en-US" sz="1400" dirty="0" smtClean="0">
                <a:latin typeface="Segoe UI" pitchFamily="34" charset="0"/>
                <a:ea typeface="Segoe UI" pitchFamily="34" charset="0"/>
                <a:cs typeface="Segoe UI" pitchFamily="34" charset="0"/>
              </a:rPr>
              <a:t>October 15-17, 2012 – </a:t>
            </a:r>
            <a:r>
              <a:rPr lang="en-US" sz="1400" dirty="0" err="1" smtClean="0">
                <a:latin typeface="Segoe UI" pitchFamily="34" charset="0"/>
                <a:ea typeface="Segoe UI" pitchFamily="34" charset="0"/>
                <a:cs typeface="Segoe UI" pitchFamily="34" charset="0"/>
              </a:rPr>
              <a:t>Cascina</a:t>
            </a:r>
            <a:endParaRPr lang="it-IT" sz="1400" dirty="0">
              <a:latin typeface="Segoe UI" pitchFamily="34" charset="0"/>
              <a:ea typeface="Segoe UI" pitchFamily="34" charset="0"/>
              <a:cs typeface="Segoe UI"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9" name="Rectangle 5"/>
          <p:cNvSpPr>
            <a:spLocks noChangeArrowheads="1"/>
          </p:cNvSpPr>
          <p:nvPr/>
        </p:nvSpPr>
        <p:spPr bwMode="auto">
          <a:xfrm>
            <a:off x="1309662" y="785794"/>
            <a:ext cx="8101038" cy="5964838"/>
          </a:xfrm>
          <a:prstGeom prst="rect">
            <a:avLst/>
          </a:prstGeom>
          <a:noFill/>
          <a:ln w="50800">
            <a:noFill/>
            <a:miter lim="800000"/>
            <a:headEnd/>
            <a:tailEnd/>
          </a:ln>
          <a:effectLst/>
        </p:spPr>
        <p:txBody>
          <a:bodyPr wrap="square" lIns="90488" tIns="44450" rIns="90488" bIns="44450">
            <a:spAutoFit/>
          </a:bodyPr>
          <a:lstStyle/>
          <a:p>
            <a:pPr algn="just" defTabSz="762000" eaLnBrk="0" hangingPunct="0">
              <a:lnSpc>
                <a:spcPct val="120000"/>
              </a:lnSpc>
              <a:spcBef>
                <a:spcPct val="0"/>
              </a:spcBef>
              <a:buClrTx/>
              <a:buSzPct val="100000"/>
              <a:buFontTx/>
              <a:buChar char="•"/>
            </a:pPr>
            <a:r>
              <a:rPr lang="en-US" sz="2000" dirty="0"/>
              <a:t>The question is: </a:t>
            </a:r>
            <a:r>
              <a:rPr lang="en-US" sz="2000" b="1" dirty="0">
                <a:solidFill>
                  <a:srgbClr val="990000"/>
                </a:solidFill>
              </a:rPr>
              <a:t>How to specify the clutter covariance matrix and the power spectral density?</a:t>
            </a:r>
          </a:p>
          <a:p>
            <a:pPr algn="just" defTabSz="762000" eaLnBrk="0" hangingPunct="0">
              <a:lnSpc>
                <a:spcPct val="120000"/>
              </a:lnSpc>
              <a:spcBef>
                <a:spcPct val="0"/>
              </a:spcBef>
              <a:buClrTx/>
              <a:buSzPct val="100000"/>
              <a:buFontTx/>
              <a:buChar char="•"/>
            </a:pPr>
            <a:endParaRPr lang="en-US" sz="1400" b="1" dirty="0">
              <a:solidFill>
                <a:srgbClr val="990000"/>
              </a:solidFill>
            </a:endParaRPr>
          </a:p>
          <a:p>
            <a:pPr algn="just" defTabSz="762000" eaLnBrk="0" hangingPunct="0">
              <a:lnSpc>
                <a:spcPct val="120000"/>
              </a:lnSpc>
              <a:spcBef>
                <a:spcPct val="0"/>
              </a:spcBef>
              <a:buClrTx/>
              <a:buSzPct val="100000"/>
              <a:buFontTx/>
              <a:buChar char="•"/>
            </a:pPr>
            <a:r>
              <a:rPr lang="en-US" sz="2000" dirty="0"/>
              <a:t> Correct spectral shape impacts clutter cancellation and target detection performance.</a:t>
            </a:r>
          </a:p>
          <a:p>
            <a:pPr algn="just" defTabSz="762000" eaLnBrk="0" hangingPunct="0">
              <a:lnSpc>
                <a:spcPct val="120000"/>
              </a:lnSpc>
              <a:spcBef>
                <a:spcPct val="0"/>
              </a:spcBef>
              <a:buClrTx/>
              <a:buSzPct val="100000"/>
              <a:buFontTx/>
              <a:buChar char="•"/>
            </a:pPr>
            <a:r>
              <a:rPr lang="en-US" sz="2000" dirty="0"/>
              <a:t> The clutter spectrum is not concentrated at zero Doppler only, </a:t>
            </a:r>
            <a:br>
              <a:rPr lang="en-US" sz="2000" dirty="0"/>
            </a:br>
            <a:r>
              <a:rPr lang="en-US" sz="2000" dirty="0"/>
              <a:t>    but spreads at higher frequencies.</a:t>
            </a:r>
          </a:p>
          <a:p>
            <a:pPr algn="just" defTabSz="762000" eaLnBrk="0" hangingPunct="0">
              <a:lnSpc>
                <a:spcPct val="120000"/>
              </a:lnSpc>
              <a:spcBef>
                <a:spcPct val="0"/>
              </a:spcBef>
              <a:buClrTx/>
              <a:buSzPct val="100000"/>
              <a:buFontTx/>
              <a:buChar char="•"/>
            </a:pPr>
            <a:r>
              <a:rPr lang="en-US" sz="2000" dirty="0"/>
              <a:t> There are several reasons for the clutter spreading:</a:t>
            </a:r>
          </a:p>
          <a:p>
            <a:pPr marL="571500" lvl="1" algn="just" defTabSz="762000" eaLnBrk="0" hangingPunct="0">
              <a:lnSpc>
                <a:spcPct val="120000"/>
              </a:lnSpc>
              <a:spcBef>
                <a:spcPct val="0"/>
              </a:spcBef>
              <a:buClrTx/>
              <a:buSzPct val="100000"/>
              <a:buFont typeface="Wingdings" pitchFamily="2" charset="2"/>
              <a:buChar char="§"/>
            </a:pPr>
            <a:r>
              <a:rPr lang="en-US" sz="2000" dirty="0"/>
              <a:t>   Wind-induced variations of the clutter reflectivity (sea waves, windblown vegetations, etc. ).</a:t>
            </a:r>
          </a:p>
          <a:p>
            <a:pPr marL="571500" lvl="1" algn="just" defTabSz="762000" eaLnBrk="0" hangingPunct="0">
              <a:lnSpc>
                <a:spcPct val="120000"/>
              </a:lnSpc>
              <a:spcBef>
                <a:spcPct val="0"/>
              </a:spcBef>
              <a:buClrTx/>
              <a:buSzPct val="100000"/>
              <a:buFont typeface="Wingdings" pitchFamily="2" charset="2"/>
              <a:buChar char="§"/>
            </a:pPr>
            <a:r>
              <a:rPr lang="en-US" sz="2000" dirty="0"/>
              <a:t>   Amplitude modulation by the mechanically scanning antenna beam. </a:t>
            </a:r>
          </a:p>
          <a:p>
            <a:pPr marL="571500" lvl="1" defTabSz="762000" eaLnBrk="0" hangingPunct="0">
              <a:lnSpc>
                <a:spcPct val="120000"/>
              </a:lnSpc>
              <a:spcBef>
                <a:spcPct val="0"/>
              </a:spcBef>
              <a:buClrTx/>
              <a:buSzPct val="100000"/>
              <a:buFont typeface="Wingdings" pitchFamily="2" charset="2"/>
              <a:buChar char="§"/>
            </a:pPr>
            <a:r>
              <a:rPr lang="en-US" sz="2000" dirty="0"/>
              <a:t>   Pulse-to-pulse instabilities of the radar system components.</a:t>
            </a:r>
          </a:p>
          <a:p>
            <a:pPr marL="571500" lvl="1" defTabSz="762000" eaLnBrk="0" hangingPunct="0">
              <a:lnSpc>
                <a:spcPct val="120000"/>
              </a:lnSpc>
              <a:spcBef>
                <a:spcPct val="0"/>
              </a:spcBef>
              <a:buClrTx/>
              <a:buSzPct val="100000"/>
              <a:buFont typeface="Wingdings" pitchFamily="2" charset="2"/>
              <a:buChar char="§"/>
            </a:pPr>
            <a:r>
              <a:rPr lang="en-US" sz="2000" dirty="0"/>
              <a:t>   Transmitted frequency drift.</a:t>
            </a:r>
          </a:p>
          <a:p>
            <a:pPr algn="just" defTabSz="762000" eaLnBrk="0" hangingPunct="0">
              <a:lnSpc>
                <a:spcPct val="120000"/>
              </a:lnSpc>
              <a:spcBef>
                <a:spcPct val="0"/>
              </a:spcBef>
              <a:buClrTx/>
              <a:buSzPct val="100000"/>
              <a:buFontTx/>
              <a:buChar char="•"/>
            </a:pPr>
            <a:r>
              <a:rPr lang="en-US" sz="2000" dirty="0"/>
              <a:t> The pulse-to-pulse fluctuation is generally referred to as </a:t>
            </a:r>
            <a:r>
              <a:rPr lang="en-US" sz="2000" dirty="0">
                <a:solidFill>
                  <a:srgbClr val="990000"/>
                </a:solidFill>
              </a:rPr>
              <a:t>internal clutter motion (ICM).</a:t>
            </a:r>
          </a:p>
        </p:txBody>
      </p:sp>
      <p:sp>
        <p:nvSpPr>
          <p:cNvPr id="717830" name="Rectangle 6"/>
          <p:cNvSpPr>
            <a:spLocks noChangeArrowheads="1"/>
          </p:cNvSpPr>
          <p:nvPr/>
        </p:nvSpPr>
        <p:spPr bwMode="auto">
          <a:xfrm>
            <a:off x="2918360" y="214290"/>
            <a:ext cx="6678110" cy="523862"/>
          </a:xfrm>
          <a:prstGeom prst="rect">
            <a:avLst/>
          </a:prstGeom>
          <a:noFill/>
          <a:ln w="9525" algn="ctr">
            <a:noFill/>
            <a:miter lim="800000"/>
            <a:headEnd/>
            <a:tailEnd/>
          </a:ln>
          <a:effectLst/>
        </p:spPr>
        <p:txBody>
          <a:bodyPr wrap="none" lIns="92075" tIns="46038" rIns="92075" bIns="46038">
            <a:spAutoFit/>
          </a:bodyPr>
          <a:lstStyle/>
          <a:p>
            <a:pPr defTabSz="762000" eaLnBrk="0" hangingPunct="0">
              <a:spcBef>
                <a:spcPct val="0"/>
              </a:spcBef>
              <a:buClrTx/>
              <a:buSzTx/>
              <a:buFontTx/>
              <a:buNone/>
              <a:defRPr/>
            </a:pPr>
            <a:r>
              <a:rPr lang="en-US"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Power Spectral Density (PSD) models</a:t>
            </a:r>
          </a:p>
        </p:txBody>
      </p:sp>
      <p:sp>
        <p:nvSpPr>
          <p:cNvPr id="4" name="Segnaposto numero diapositiva 3"/>
          <p:cNvSpPr>
            <a:spLocks noGrp="1"/>
          </p:cNvSpPr>
          <p:nvPr>
            <p:ph type="sldNum" sz="quarter" idx="12"/>
          </p:nvPr>
        </p:nvSpPr>
        <p:spPr/>
        <p:txBody>
          <a:bodyPr/>
          <a:lstStyle/>
          <a:p>
            <a:fld id="{6294C92D-0306-4E69-9CD3-20855E849650}" type="slidenum">
              <a:rPr kumimoji="0" lang="en-US" smtClean="0"/>
              <a:pPr/>
              <a:t>42</a:t>
            </a:fld>
            <a:endParaRPr kumimoji="0"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8" name="Rectangle 4"/>
          <p:cNvSpPr>
            <a:spLocks noChangeArrowheads="1"/>
          </p:cNvSpPr>
          <p:nvPr/>
        </p:nvSpPr>
        <p:spPr bwMode="auto">
          <a:xfrm>
            <a:off x="1423994" y="762000"/>
            <a:ext cx="6457964" cy="519113"/>
          </a:xfrm>
          <a:prstGeom prst="rect">
            <a:avLst/>
          </a:prstGeom>
          <a:noFill/>
          <a:ln w="9525" algn="ctr">
            <a:noFill/>
            <a:miter lim="800000"/>
            <a:headEnd/>
            <a:tailEnd/>
          </a:ln>
          <a:effectLst/>
        </p:spPr>
        <p:txBody>
          <a:bodyPr wrap="square" anchor="ctr">
            <a:spAutoFit/>
          </a:bodyPr>
          <a:lstStyle/>
          <a:p>
            <a:pPr>
              <a:spcBef>
                <a:spcPct val="0"/>
              </a:spcBef>
              <a:buClrTx/>
              <a:buSzTx/>
              <a:buFontTx/>
              <a:buNone/>
            </a:pPr>
            <a:r>
              <a:rPr lang="en-US" sz="2000" dirty="0"/>
              <a:t>The PSD is often modeled as having a Gaussian shape:</a:t>
            </a:r>
            <a:r>
              <a:rPr lang="it-IT" sz="2800" dirty="0"/>
              <a:t> </a:t>
            </a:r>
          </a:p>
        </p:txBody>
      </p:sp>
      <p:sp>
        <p:nvSpPr>
          <p:cNvPr id="728070" name="Rectangle 6"/>
          <p:cNvSpPr>
            <a:spLocks noChangeArrowheads="1"/>
          </p:cNvSpPr>
          <p:nvPr/>
        </p:nvSpPr>
        <p:spPr bwMode="auto">
          <a:xfrm>
            <a:off x="0" y="0"/>
            <a:ext cx="184731" cy="369332"/>
          </a:xfrm>
          <a:prstGeom prst="rect">
            <a:avLst/>
          </a:prstGeom>
          <a:noFill/>
          <a:ln w="9525" algn="ctr">
            <a:noFill/>
            <a:miter lim="800000"/>
            <a:headEnd/>
            <a:tailEnd/>
          </a:ln>
          <a:effectLst/>
        </p:spPr>
        <p:txBody>
          <a:bodyPr wrap="none" anchor="ctr">
            <a:spAutoFit/>
          </a:bodyPr>
          <a:lstStyle/>
          <a:p>
            <a:endParaRPr lang="it-IT"/>
          </a:p>
        </p:txBody>
      </p:sp>
      <p:graphicFrame>
        <p:nvGraphicFramePr>
          <p:cNvPr id="728069" name="Object 5"/>
          <p:cNvGraphicFramePr>
            <a:graphicFrameLocks noChangeAspect="1"/>
          </p:cNvGraphicFramePr>
          <p:nvPr/>
        </p:nvGraphicFramePr>
        <p:xfrm>
          <a:off x="2806700" y="1357298"/>
          <a:ext cx="3563408" cy="1090613"/>
        </p:xfrm>
        <a:graphic>
          <a:graphicData uri="http://schemas.openxmlformats.org/presentationml/2006/ole">
            <p:oleObj spid="_x0000_s262146" name="Equation" r:id="rId3" imgW="1637589" imgH="545863" progId="Equation.DSMT4">
              <p:embed/>
            </p:oleObj>
          </a:graphicData>
        </a:graphic>
      </p:graphicFrame>
      <p:sp>
        <p:nvSpPr>
          <p:cNvPr id="728071" name="Rectangle 7"/>
          <p:cNvSpPr>
            <a:spLocks noChangeArrowheads="1"/>
          </p:cNvSpPr>
          <p:nvPr/>
        </p:nvSpPr>
        <p:spPr bwMode="auto">
          <a:xfrm>
            <a:off x="1484320" y="2590800"/>
            <a:ext cx="8255026" cy="3994150"/>
          </a:xfrm>
          <a:prstGeom prst="rect">
            <a:avLst/>
          </a:prstGeom>
          <a:noFill/>
          <a:ln w="9525" algn="ctr">
            <a:noFill/>
            <a:miter lim="800000"/>
            <a:headEnd/>
            <a:tailEnd/>
          </a:ln>
          <a:effectLst/>
        </p:spPr>
        <p:txBody>
          <a:bodyPr wrap="square" anchor="ctr">
            <a:spAutoFit/>
          </a:bodyPr>
          <a:lstStyle/>
          <a:p>
            <a:pPr>
              <a:spcBef>
                <a:spcPct val="0"/>
              </a:spcBef>
              <a:buClrTx/>
              <a:buSzTx/>
              <a:buFontTx/>
              <a:buNone/>
            </a:pPr>
            <a:r>
              <a:rPr lang="en-US" sz="2000" dirty="0"/>
              <a:t>This is usually a mathematical convenience rather than any attempt at realism. Often the Doppler spectrum will be strongly asymmetric and the mean Doppler shift, </a:t>
            </a:r>
            <a:r>
              <a:rPr lang="en-US" sz="2000" i="1" dirty="0"/>
              <a:t>m</a:t>
            </a:r>
            <a:r>
              <a:rPr lang="en-US" sz="2000" i="1" baseline="-25000" dirty="0"/>
              <a:t>f</a:t>
            </a:r>
            <a:r>
              <a:rPr lang="en-US" sz="2000" dirty="0"/>
              <a:t>, may not be zero. Clearly for land clutter </a:t>
            </a:r>
            <a:r>
              <a:rPr lang="en-US" sz="2000" i="1" dirty="0"/>
              <a:t>m</a:t>
            </a:r>
            <a:r>
              <a:rPr lang="en-US" sz="2000" i="1" baseline="-25000" dirty="0"/>
              <a:t>f</a:t>
            </a:r>
            <a:r>
              <a:rPr lang="en-US" sz="2000" dirty="0"/>
              <a:t> is usually zero, but for rain and sea clutter in general </a:t>
            </a:r>
            <a:r>
              <a:rPr lang="en-US" sz="2000" i="1" dirty="0"/>
              <a:t>m</a:t>
            </a:r>
            <a:r>
              <a:rPr lang="en-US" sz="2000" i="1" baseline="-25000" dirty="0"/>
              <a:t>f</a:t>
            </a:r>
            <a:r>
              <a:rPr lang="en-US" sz="2000" dirty="0"/>
              <a:t> </a:t>
            </a:r>
            <a:r>
              <a:rPr lang="en-US" sz="2000" dirty="0">
                <a:sym typeface="Symbol" pitchFamily="18" charset="2"/>
              </a:rPr>
              <a:t></a:t>
            </a:r>
            <a:r>
              <a:rPr lang="en-US" sz="2000" dirty="0"/>
              <a:t> 0 and will be dependent on the wind speed and direction.</a:t>
            </a:r>
            <a:r>
              <a:rPr lang="en-US" sz="2800" dirty="0"/>
              <a:t> </a:t>
            </a:r>
          </a:p>
          <a:p>
            <a:pPr>
              <a:spcBef>
                <a:spcPct val="0"/>
              </a:spcBef>
              <a:buClrTx/>
              <a:buSzTx/>
              <a:buFontTx/>
              <a:buNone/>
            </a:pPr>
            <a:endParaRPr lang="en-US" sz="2800" dirty="0"/>
          </a:p>
          <a:p>
            <a:pPr>
              <a:spcBef>
                <a:spcPct val="0"/>
              </a:spcBef>
              <a:buClrTx/>
              <a:buSzTx/>
              <a:buFontTx/>
              <a:buNone/>
            </a:pPr>
            <a:r>
              <a:rPr lang="en-US" sz="2000" dirty="0"/>
              <a:t>From velocity/Doppler relationship v = </a:t>
            </a:r>
            <a:r>
              <a:rPr lang="en-US" sz="2000" dirty="0" err="1"/>
              <a:t>f</a:t>
            </a:r>
            <a:r>
              <a:rPr lang="en-US" sz="2000" baseline="-25000" dirty="0" err="1"/>
              <a:t>D</a:t>
            </a:r>
            <a:r>
              <a:rPr lang="en-US" sz="2000" dirty="0">
                <a:sym typeface="Symbol" pitchFamily="18" charset="2"/>
              </a:rPr>
              <a:t></a:t>
            </a:r>
            <a:r>
              <a:rPr lang="en-US" sz="2000" dirty="0"/>
              <a:t>/2,</a:t>
            </a:r>
          </a:p>
          <a:p>
            <a:pPr>
              <a:spcBef>
                <a:spcPct val="0"/>
              </a:spcBef>
              <a:buClrTx/>
              <a:buSzTx/>
              <a:buFontTx/>
              <a:buNone/>
            </a:pPr>
            <a:r>
              <a:rPr lang="en-US" sz="2000" dirty="0"/>
              <a:t>standard dev. of </a:t>
            </a:r>
            <a:r>
              <a:rPr lang="en-US" sz="2000" dirty="0" err="1"/>
              <a:t>scatterer</a:t>
            </a:r>
            <a:r>
              <a:rPr lang="en-US" sz="2000" dirty="0"/>
              <a:t> velocity is </a:t>
            </a:r>
            <a:r>
              <a:rPr lang="en-US" sz="2000" dirty="0">
                <a:sym typeface="Symbol" pitchFamily="18" charset="2"/>
              </a:rPr>
              <a:t></a:t>
            </a:r>
            <a:r>
              <a:rPr lang="en-US" sz="2000" baseline="-25000" dirty="0"/>
              <a:t>v</a:t>
            </a:r>
            <a:r>
              <a:rPr lang="en-US" sz="2000" dirty="0"/>
              <a:t> = </a:t>
            </a:r>
            <a:r>
              <a:rPr lang="en-US" sz="2000" dirty="0">
                <a:sym typeface="Symbol" pitchFamily="18" charset="2"/>
              </a:rPr>
              <a:t></a:t>
            </a:r>
            <a:r>
              <a:rPr lang="en-US" sz="2000" baseline="-25000" dirty="0"/>
              <a:t>f</a:t>
            </a:r>
            <a:r>
              <a:rPr lang="en-US" sz="2000" dirty="0">
                <a:sym typeface="Symbol" pitchFamily="18" charset="2"/>
              </a:rPr>
              <a:t></a:t>
            </a:r>
            <a:r>
              <a:rPr lang="en-US" sz="2000" dirty="0"/>
              <a:t>/2</a:t>
            </a:r>
          </a:p>
          <a:p>
            <a:pPr>
              <a:spcBef>
                <a:spcPct val="0"/>
              </a:spcBef>
              <a:buClrTx/>
              <a:buSzTx/>
              <a:buFontTx/>
              <a:buNone/>
            </a:pPr>
            <a:r>
              <a:rPr lang="en-US" sz="2000" dirty="0"/>
              <a:t>Wind changes bandwidths, but typical </a:t>
            </a:r>
            <a:r>
              <a:rPr lang="en-US" sz="2000" dirty="0">
                <a:sym typeface="Symbol" pitchFamily="18" charset="2"/>
              </a:rPr>
              <a:t></a:t>
            </a:r>
            <a:r>
              <a:rPr lang="en-US" sz="2000" baseline="-25000" dirty="0"/>
              <a:t>v</a:t>
            </a:r>
            <a:r>
              <a:rPr lang="en-US" sz="2000" dirty="0"/>
              <a:t> are  </a:t>
            </a:r>
          </a:p>
          <a:p>
            <a:pPr>
              <a:spcBef>
                <a:spcPct val="0"/>
              </a:spcBef>
              <a:buClrTx/>
              <a:buSzTx/>
              <a:buFontTx/>
              <a:buNone/>
            </a:pPr>
            <a:r>
              <a:rPr lang="en-US" sz="2000" dirty="0"/>
              <a:t>		   Rain/chaff </a:t>
            </a:r>
            <a:r>
              <a:rPr lang="en-US" sz="2000" dirty="0">
                <a:sym typeface="Symbol" pitchFamily="18" charset="2"/>
              </a:rPr>
              <a:t></a:t>
            </a:r>
            <a:r>
              <a:rPr lang="en-US" sz="2000" baseline="-25000" dirty="0"/>
              <a:t>v</a:t>
            </a:r>
            <a:r>
              <a:rPr lang="en-US" sz="2000" dirty="0"/>
              <a:t>~1 to 2 m/s  </a:t>
            </a:r>
          </a:p>
          <a:p>
            <a:pPr>
              <a:spcBef>
                <a:spcPct val="0"/>
              </a:spcBef>
              <a:buClrTx/>
              <a:buSzTx/>
              <a:buFontTx/>
              <a:buNone/>
            </a:pPr>
            <a:r>
              <a:rPr lang="en-US" sz="2000" dirty="0"/>
              <a:t>			 Sea  </a:t>
            </a:r>
            <a:r>
              <a:rPr lang="en-US" sz="2000" dirty="0">
                <a:sym typeface="Symbol" pitchFamily="18" charset="2"/>
              </a:rPr>
              <a:t></a:t>
            </a:r>
            <a:r>
              <a:rPr lang="en-US" sz="2000" baseline="-25000" dirty="0"/>
              <a:t>v</a:t>
            </a:r>
            <a:r>
              <a:rPr lang="en-US" sz="2000" dirty="0"/>
              <a:t>~1 m/s</a:t>
            </a:r>
          </a:p>
          <a:p>
            <a:pPr>
              <a:spcBef>
                <a:spcPct val="0"/>
              </a:spcBef>
              <a:buClrTx/>
              <a:buSzTx/>
              <a:buFontTx/>
              <a:buNone/>
            </a:pPr>
            <a:r>
              <a:rPr lang="en-US" sz="2000" dirty="0"/>
              <a:t>			Land  </a:t>
            </a:r>
            <a:r>
              <a:rPr lang="en-US" sz="2000" dirty="0">
                <a:sym typeface="Symbol" pitchFamily="18" charset="2"/>
              </a:rPr>
              <a:t></a:t>
            </a:r>
            <a:r>
              <a:rPr lang="en-US" sz="2000" baseline="-25000" dirty="0"/>
              <a:t>v</a:t>
            </a:r>
            <a:r>
              <a:rPr lang="en-US" sz="2000" dirty="0"/>
              <a:t>~0 to 0.5 m/s</a:t>
            </a:r>
            <a:endParaRPr lang="en-US" sz="2800" dirty="0"/>
          </a:p>
        </p:txBody>
      </p:sp>
      <p:sp>
        <p:nvSpPr>
          <p:cNvPr id="728072" name="Rectangle 8"/>
          <p:cNvSpPr>
            <a:spLocks noChangeArrowheads="1"/>
          </p:cNvSpPr>
          <p:nvPr/>
        </p:nvSpPr>
        <p:spPr bwMode="auto">
          <a:xfrm>
            <a:off x="6903496" y="173038"/>
            <a:ext cx="2192908" cy="523862"/>
          </a:xfrm>
          <a:prstGeom prst="rect">
            <a:avLst/>
          </a:prstGeom>
          <a:noFill/>
          <a:ln w="9525" algn="ctr">
            <a:noFill/>
            <a:miter lim="800000"/>
            <a:headEnd/>
            <a:tailEnd/>
          </a:ln>
          <a:effectLst/>
        </p:spPr>
        <p:txBody>
          <a:bodyPr wrap="none" lIns="92075" tIns="46038" rIns="92075" bIns="46038">
            <a:spAutoFit/>
          </a:bodyPr>
          <a:lstStyle/>
          <a:p>
            <a:pPr defTabSz="762000" eaLnBrk="0" hangingPunct="0">
              <a:spcBef>
                <a:spcPct val="0"/>
              </a:spcBef>
              <a:defRPr/>
            </a:pPr>
            <a:r>
              <a:rPr lang="en-US"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PSD models</a:t>
            </a:r>
          </a:p>
        </p:txBody>
      </p:sp>
      <p:sp>
        <p:nvSpPr>
          <p:cNvPr id="7" name="Segnaposto numero diapositiva 6"/>
          <p:cNvSpPr>
            <a:spLocks noGrp="1"/>
          </p:cNvSpPr>
          <p:nvPr>
            <p:ph type="sldNum" sz="quarter" idx="12"/>
          </p:nvPr>
        </p:nvSpPr>
        <p:spPr/>
        <p:txBody>
          <a:bodyPr/>
          <a:lstStyle/>
          <a:p>
            <a:fld id="{6294C92D-0306-4E69-9CD3-20855E849650}" type="slidenum">
              <a:rPr kumimoji="0" lang="en-US" smtClean="0"/>
              <a:pPr/>
              <a:t>43</a:t>
            </a:fld>
            <a:endParaRPr kumimoji="0"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8" name="Rectangle 10"/>
          <p:cNvSpPr>
            <a:spLocks noChangeArrowheads="1"/>
          </p:cNvSpPr>
          <p:nvPr/>
        </p:nvSpPr>
        <p:spPr bwMode="auto">
          <a:xfrm>
            <a:off x="4457700" y="5334000"/>
            <a:ext cx="3549650" cy="990600"/>
          </a:xfrm>
          <a:prstGeom prst="rect">
            <a:avLst/>
          </a:prstGeom>
          <a:solidFill>
            <a:srgbClr val="EDFCB6"/>
          </a:solidFill>
          <a:ln w="9525" algn="ctr">
            <a:solidFill>
              <a:schemeClr val="tx1"/>
            </a:solidFill>
            <a:miter lim="800000"/>
            <a:headEnd/>
            <a:tailEnd/>
          </a:ln>
          <a:effectLst/>
        </p:spPr>
        <p:txBody>
          <a:bodyPr wrap="none" anchor="ctr"/>
          <a:lstStyle/>
          <a:p>
            <a:endParaRPr lang="it-IT"/>
          </a:p>
        </p:txBody>
      </p:sp>
      <p:sp>
        <p:nvSpPr>
          <p:cNvPr id="729092" name="Rectangle 4"/>
          <p:cNvSpPr>
            <a:spLocks noChangeArrowheads="1"/>
          </p:cNvSpPr>
          <p:nvPr/>
        </p:nvSpPr>
        <p:spPr bwMode="auto">
          <a:xfrm>
            <a:off x="2569394" y="173038"/>
            <a:ext cx="6812762" cy="523862"/>
          </a:xfrm>
          <a:prstGeom prst="rect">
            <a:avLst/>
          </a:prstGeom>
          <a:noFill/>
          <a:ln w="9525" algn="ctr">
            <a:noFill/>
            <a:miter lim="800000"/>
            <a:headEnd/>
            <a:tailEnd/>
          </a:ln>
          <a:effectLst/>
        </p:spPr>
        <p:txBody>
          <a:bodyPr wrap="none" lIns="92075" tIns="46038" rIns="92075" bIns="46038">
            <a:spAutoFit/>
          </a:bodyPr>
          <a:lstStyle/>
          <a:p>
            <a:pPr defTabSz="762000" eaLnBrk="0" hangingPunct="0">
              <a:spcBef>
                <a:spcPct val="0"/>
              </a:spcBef>
              <a:buClrTx/>
              <a:buSzTx/>
              <a:buFontTx/>
              <a:buNone/>
              <a:defRPr/>
            </a:pPr>
            <a:r>
              <a:rPr lang="en-US"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PSD models: windblown ground clutter</a:t>
            </a:r>
          </a:p>
        </p:txBody>
      </p:sp>
      <p:sp>
        <p:nvSpPr>
          <p:cNvPr id="729093" name="Rectangle 5"/>
          <p:cNvSpPr>
            <a:spLocks noChangeArrowheads="1"/>
          </p:cNvSpPr>
          <p:nvPr/>
        </p:nvSpPr>
        <p:spPr bwMode="auto">
          <a:xfrm>
            <a:off x="1238224" y="857232"/>
            <a:ext cx="8456242" cy="4660250"/>
          </a:xfrm>
          <a:prstGeom prst="rect">
            <a:avLst/>
          </a:prstGeom>
          <a:noFill/>
          <a:ln w="50800">
            <a:noFill/>
            <a:miter lim="800000"/>
            <a:headEnd/>
            <a:tailEnd/>
          </a:ln>
          <a:effectLst/>
        </p:spPr>
        <p:txBody>
          <a:bodyPr wrap="square" lIns="90488" tIns="44450" rIns="90488" bIns="44450">
            <a:spAutoFit/>
          </a:bodyPr>
          <a:lstStyle/>
          <a:p>
            <a:pPr defTabSz="762000" eaLnBrk="0" hangingPunct="0">
              <a:lnSpc>
                <a:spcPct val="110000"/>
              </a:lnSpc>
              <a:spcBef>
                <a:spcPct val="0"/>
              </a:spcBef>
              <a:buClrTx/>
              <a:buSzTx/>
              <a:buFontTx/>
              <a:buNone/>
            </a:pPr>
            <a:r>
              <a:rPr lang="en-US" sz="1800" dirty="0"/>
              <a:t>The Gaussian PSD model was proposed by Barlow [Bar49] for </a:t>
            </a:r>
            <a:r>
              <a:rPr lang="en-US" sz="1800" b="1" dirty="0">
                <a:effectLst>
                  <a:outerShdw blurRad="38100" dist="38100" dir="2700000" algn="tl">
                    <a:srgbClr val="C0C0C0"/>
                  </a:outerShdw>
                </a:effectLst>
              </a:rPr>
              <a:t>windblown clutter spectra</a:t>
            </a:r>
            <a:r>
              <a:rPr lang="en-US" sz="1800" dirty="0"/>
              <a:t>, for </a:t>
            </a:r>
            <a:r>
              <a:rPr lang="en-US" sz="1800" dirty="0" err="1"/>
              <a:t>noncoherent</a:t>
            </a:r>
            <a:r>
              <a:rPr lang="en-US" sz="1800" dirty="0"/>
              <a:t> radar systems and over limited spectral dynamic ranges (up to a level 20 dB below the peak level and to a maximum Doppler velocity of 0.67 m/s)</a:t>
            </a:r>
          </a:p>
          <a:p>
            <a:pPr defTabSz="762000" eaLnBrk="0" hangingPunct="0">
              <a:lnSpc>
                <a:spcPct val="110000"/>
              </a:lnSpc>
              <a:spcBef>
                <a:spcPct val="0"/>
              </a:spcBef>
              <a:buClrTx/>
              <a:buSzTx/>
              <a:buFontTx/>
              <a:buNone/>
            </a:pPr>
            <a:endParaRPr lang="en-US" sz="1800" dirty="0"/>
          </a:p>
          <a:p>
            <a:pPr defTabSz="762000" eaLnBrk="0" hangingPunct="0">
              <a:lnSpc>
                <a:spcPct val="110000"/>
              </a:lnSpc>
              <a:spcBef>
                <a:spcPct val="0"/>
              </a:spcBef>
              <a:buClrTx/>
              <a:buSzTx/>
              <a:buFontTx/>
              <a:buNone/>
            </a:pPr>
            <a:r>
              <a:rPr lang="en-US" sz="1800" dirty="0"/>
              <a:t>Essentially all modern measurements of ground clutter spectra, with increased sensitivity compared to those of Barlow, without exception show spectral shapes wider than Barlow’s  Gaussian in their tails</a:t>
            </a:r>
          </a:p>
          <a:p>
            <a:pPr defTabSz="762000" eaLnBrk="0" hangingPunct="0">
              <a:lnSpc>
                <a:spcPct val="110000"/>
              </a:lnSpc>
              <a:spcBef>
                <a:spcPct val="0"/>
              </a:spcBef>
              <a:buClrTx/>
              <a:buSzTx/>
              <a:buFontTx/>
              <a:buNone/>
            </a:pPr>
            <a:endParaRPr lang="en-US" sz="1800" dirty="0"/>
          </a:p>
          <a:p>
            <a:pPr defTabSz="762000" eaLnBrk="0" hangingPunct="0">
              <a:lnSpc>
                <a:spcPct val="110000"/>
              </a:lnSpc>
              <a:spcBef>
                <a:spcPct val="0"/>
              </a:spcBef>
              <a:buClrTx/>
              <a:buSzTx/>
              <a:buFontTx/>
              <a:buNone/>
            </a:pPr>
            <a:r>
              <a:rPr lang="en-US" sz="1800" dirty="0"/>
              <a:t>It had become theoretically well understood from 1965-67 on, that branch motion in windblown vegetation generates spectra wider than Gaussian</a:t>
            </a:r>
          </a:p>
          <a:p>
            <a:pPr defTabSz="762000" eaLnBrk="0" hangingPunct="0">
              <a:lnSpc>
                <a:spcPct val="110000"/>
              </a:lnSpc>
              <a:spcBef>
                <a:spcPct val="0"/>
              </a:spcBef>
              <a:buClrTx/>
              <a:buSzTx/>
              <a:buFontTx/>
              <a:buNone/>
            </a:pPr>
            <a:endParaRPr lang="en-US" sz="1800" dirty="0"/>
          </a:p>
          <a:p>
            <a:pPr defTabSz="762000" eaLnBrk="0" hangingPunct="0">
              <a:lnSpc>
                <a:spcPct val="110000"/>
              </a:lnSpc>
              <a:spcBef>
                <a:spcPct val="0"/>
              </a:spcBef>
              <a:buClrTx/>
              <a:buSzTx/>
              <a:buFontTx/>
              <a:buNone/>
            </a:pPr>
            <a:r>
              <a:rPr lang="en-US" sz="1800" dirty="0"/>
              <a:t>In a much referenced later report, </a:t>
            </a:r>
            <a:r>
              <a:rPr lang="en-US" sz="1800" dirty="0" err="1"/>
              <a:t>Fishbein</a:t>
            </a:r>
            <a:r>
              <a:rPr lang="en-US" sz="1800" dirty="0"/>
              <a:t> et al. [Fis67] introduced the power-law clutter spectral shape:</a:t>
            </a:r>
          </a:p>
          <a:p>
            <a:pPr defTabSz="762000" eaLnBrk="0" hangingPunct="0">
              <a:lnSpc>
                <a:spcPct val="110000"/>
              </a:lnSpc>
              <a:spcBef>
                <a:spcPct val="0"/>
              </a:spcBef>
              <a:buClrTx/>
              <a:buSzTx/>
              <a:buFontTx/>
              <a:buNone/>
            </a:pPr>
            <a:endParaRPr lang="en-US" sz="1800" dirty="0"/>
          </a:p>
        </p:txBody>
      </p:sp>
      <p:pic>
        <p:nvPicPr>
          <p:cNvPr id="729097" name="Picture 9"/>
          <p:cNvPicPr>
            <a:picLocks noChangeArrowheads="1"/>
          </p:cNvPicPr>
          <p:nvPr/>
        </p:nvPicPr>
        <p:blipFill>
          <a:blip r:embed="rId2"/>
          <a:srcRect/>
          <a:stretch>
            <a:fillRect/>
          </a:stretch>
        </p:blipFill>
        <p:spPr bwMode="auto">
          <a:xfrm>
            <a:off x="4622801" y="5562600"/>
            <a:ext cx="3174735" cy="635000"/>
          </a:xfrm>
          <a:prstGeom prst="rect">
            <a:avLst/>
          </a:prstGeom>
          <a:noFill/>
          <a:ln w="50800">
            <a:noFill/>
            <a:miter lim="800000"/>
            <a:headEnd/>
            <a:tailEnd/>
          </a:ln>
          <a:effectLst/>
        </p:spPr>
      </p:pic>
      <p:sp>
        <p:nvSpPr>
          <p:cNvPr id="729099" name="Rectangle 11"/>
          <p:cNvSpPr>
            <a:spLocks noChangeArrowheads="1"/>
          </p:cNvSpPr>
          <p:nvPr/>
        </p:nvSpPr>
        <p:spPr bwMode="auto">
          <a:xfrm>
            <a:off x="8079581" y="5486400"/>
            <a:ext cx="1693995" cy="520655"/>
          </a:xfrm>
          <a:prstGeom prst="rect">
            <a:avLst/>
          </a:prstGeom>
          <a:noFill/>
          <a:ln w="50800">
            <a:noFill/>
            <a:miter lim="800000"/>
            <a:headEnd/>
            <a:tailEnd/>
          </a:ln>
          <a:effectLst/>
        </p:spPr>
        <p:txBody>
          <a:bodyPr lIns="90488" tIns="44450" rIns="90488" bIns="44450">
            <a:spAutoFit/>
          </a:bodyPr>
          <a:lstStyle/>
          <a:p>
            <a:pPr algn="ctr" defTabSz="762000" eaLnBrk="0" hangingPunct="0">
              <a:spcBef>
                <a:spcPct val="0"/>
              </a:spcBef>
              <a:buClrTx/>
              <a:buSzTx/>
              <a:buFontTx/>
              <a:buNone/>
            </a:pPr>
            <a:r>
              <a:rPr lang="en-US" sz="1400" i="1"/>
              <a:t>n</a:t>
            </a:r>
            <a:r>
              <a:rPr lang="en-US" sz="1400"/>
              <a:t> is the shape parameter</a:t>
            </a:r>
          </a:p>
        </p:txBody>
      </p:sp>
      <p:sp>
        <p:nvSpPr>
          <p:cNvPr id="729100" name="Line 12"/>
          <p:cNvSpPr>
            <a:spLocks noChangeShapeType="1"/>
          </p:cNvSpPr>
          <p:nvPr/>
        </p:nvSpPr>
        <p:spPr bwMode="auto">
          <a:xfrm flipV="1">
            <a:off x="7842250" y="5638800"/>
            <a:ext cx="412750" cy="304800"/>
          </a:xfrm>
          <a:prstGeom prst="line">
            <a:avLst/>
          </a:prstGeom>
          <a:noFill/>
          <a:ln w="38100">
            <a:solidFill>
              <a:schemeClr val="accent2"/>
            </a:solidFill>
            <a:round/>
            <a:headEnd/>
            <a:tailEnd type="triangle" w="med" len="med"/>
          </a:ln>
          <a:effectLst/>
        </p:spPr>
        <p:txBody>
          <a:bodyPr/>
          <a:lstStyle/>
          <a:p>
            <a:endParaRPr lang="it-IT"/>
          </a:p>
        </p:txBody>
      </p:sp>
      <p:sp>
        <p:nvSpPr>
          <p:cNvPr id="729101" name="Rectangle 13"/>
          <p:cNvSpPr>
            <a:spLocks noChangeArrowheads="1"/>
          </p:cNvSpPr>
          <p:nvPr/>
        </p:nvSpPr>
        <p:spPr bwMode="auto">
          <a:xfrm>
            <a:off x="1238224" y="5715016"/>
            <a:ext cx="3143805" cy="736099"/>
          </a:xfrm>
          <a:prstGeom prst="rect">
            <a:avLst/>
          </a:prstGeom>
          <a:noFill/>
          <a:ln w="50800">
            <a:noFill/>
            <a:miter lim="800000"/>
            <a:headEnd/>
            <a:tailEnd/>
          </a:ln>
          <a:effectLst/>
        </p:spPr>
        <p:txBody>
          <a:bodyPr wrap="square" lIns="90488" tIns="44450" rIns="90488" bIns="44450">
            <a:spAutoFit/>
          </a:bodyPr>
          <a:lstStyle/>
          <a:p>
            <a:pPr algn="ctr" defTabSz="762000" eaLnBrk="0" hangingPunct="0">
              <a:spcBef>
                <a:spcPct val="0"/>
              </a:spcBef>
              <a:buClrTx/>
              <a:buSzTx/>
              <a:buFontTx/>
              <a:buNone/>
            </a:pPr>
            <a:r>
              <a:rPr lang="en-US" sz="1400" dirty="0"/>
              <a:t>break-point Doppler frequency where the shape function is 3 dB below its peak zero-Doppler level</a:t>
            </a:r>
          </a:p>
        </p:txBody>
      </p:sp>
      <p:sp>
        <p:nvSpPr>
          <p:cNvPr id="729102" name="Line 14"/>
          <p:cNvSpPr>
            <a:spLocks noChangeShapeType="1"/>
          </p:cNvSpPr>
          <p:nvPr/>
        </p:nvSpPr>
        <p:spPr bwMode="auto">
          <a:xfrm flipV="1">
            <a:off x="4024306" y="6172200"/>
            <a:ext cx="2166944" cy="185758"/>
          </a:xfrm>
          <a:prstGeom prst="line">
            <a:avLst/>
          </a:prstGeom>
          <a:noFill/>
          <a:ln w="38100">
            <a:solidFill>
              <a:schemeClr val="accent2"/>
            </a:solidFill>
            <a:round/>
            <a:headEnd/>
            <a:tailEnd type="triangle" w="med" len="med"/>
          </a:ln>
          <a:effectLst/>
        </p:spPr>
        <p:txBody>
          <a:bodyPr/>
          <a:lstStyle/>
          <a:p>
            <a:endParaRPr lang="it-IT"/>
          </a:p>
        </p:txBody>
      </p:sp>
      <p:sp>
        <p:nvSpPr>
          <p:cNvPr id="10" name="Segnaposto numero diapositiva 9"/>
          <p:cNvSpPr>
            <a:spLocks noGrp="1"/>
          </p:cNvSpPr>
          <p:nvPr>
            <p:ph type="sldNum" sz="quarter" idx="12"/>
          </p:nvPr>
        </p:nvSpPr>
        <p:spPr/>
        <p:txBody>
          <a:bodyPr/>
          <a:lstStyle/>
          <a:p>
            <a:fld id="{6294C92D-0306-4E69-9CD3-20855E849650}" type="slidenum">
              <a:rPr kumimoji="0" lang="en-US" smtClean="0"/>
              <a:pPr/>
              <a:t>44</a:t>
            </a:fld>
            <a:endParaRPr kumimoji="0"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20" name="Rectangle 8"/>
          <p:cNvSpPr>
            <a:spLocks noChangeArrowheads="1"/>
          </p:cNvSpPr>
          <p:nvPr/>
        </p:nvSpPr>
        <p:spPr bwMode="auto">
          <a:xfrm>
            <a:off x="2146300" y="5300663"/>
            <a:ext cx="3549650" cy="990600"/>
          </a:xfrm>
          <a:prstGeom prst="rect">
            <a:avLst/>
          </a:prstGeom>
          <a:solidFill>
            <a:srgbClr val="EDFCB6"/>
          </a:solidFill>
          <a:ln w="9525" algn="ctr">
            <a:solidFill>
              <a:schemeClr val="tx1"/>
            </a:solidFill>
            <a:miter lim="800000"/>
            <a:headEnd/>
            <a:tailEnd/>
          </a:ln>
          <a:effectLst/>
        </p:spPr>
        <p:txBody>
          <a:bodyPr wrap="none" anchor="ctr"/>
          <a:lstStyle/>
          <a:p>
            <a:endParaRPr lang="it-IT"/>
          </a:p>
        </p:txBody>
      </p:sp>
      <p:sp>
        <p:nvSpPr>
          <p:cNvPr id="730117" name="Rectangle 5"/>
          <p:cNvSpPr>
            <a:spLocks noChangeArrowheads="1"/>
          </p:cNvSpPr>
          <p:nvPr/>
        </p:nvSpPr>
        <p:spPr bwMode="auto">
          <a:xfrm>
            <a:off x="1452537" y="1066801"/>
            <a:ext cx="8319319" cy="3967753"/>
          </a:xfrm>
          <a:prstGeom prst="rect">
            <a:avLst/>
          </a:prstGeom>
          <a:noFill/>
          <a:ln w="50800">
            <a:noFill/>
            <a:miter lim="800000"/>
            <a:headEnd/>
            <a:tailEnd/>
          </a:ln>
          <a:effectLst/>
        </p:spPr>
        <p:txBody>
          <a:bodyPr wrap="square" lIns="90488" tIns="44450" rIns="90488" bIns="44450">
            <a:spAutoFit/>
          </a:bodyPr>
          <a:lstStyle/>
          <a:p>
            <a:pPr defTabSz="762000" eaLnBrk="0" hangingPunct="0">
              <a:spcBef>
                <a:spcPct val="0"/>
              </a:spcBef>
              <a:buClrTx/>
              <a:buSzPct val="100000"/>
              <a:buFontTx/>
              <a:buNone/>
            </a:pPr>
            <a:r>
              <a:rPr lang="en-US" sz="1800" dirty="0"/>
              <a:t>Common values of power-law exponent </a:t>
            </a:r>
            <a:r>
              <a:rPr lang="en-US" sz="1800" i="1" dirty="0"/>
              <a:t>n</a:t>
            </a:r>
            <a:r>
              <a:rPr lang="en-US" sz="1800" dirty="0"/>
              <a:t> used in PSD modeling are usually on the order of 3 or 4, but sometimes greater</a:t>
            </a:r>
          </a:p>
          <a:p>
            <a:pPr defTabSz="762000" eaLnBrk="0" hangingPunct="0">
              <a:spcBef>
                <a:spcPct val="0"/>
              </a:spcBef>
              <a:buClrTx/>
              <a:buSzPct val="100000"/>
              <a:buFontTx/>
              <a:buNone/>
            </a:pPr>
            <a:r>
              <a:rPr lang="en-US" sz="1800" dirty="0"/>
              <a:t>The evidence that clutter spectra have power-law shapes over spectral dynamic ranges reaching 30 to 40 dB below zero-Doppler peaks is essentially empirical, not theoretical.</a:t>
            </a:r>
          </a:p>
          <a:p>
            <a:pPr defTabSz="762000" eaLnBrk="0" hangingPunct="0">
              <a:spcBef>
                <a:spcPct val="0"/>
              </a:spcBef>
              <a:buClrTx/>
              <a:buSzPct val="100000"/>
              <a:buFontTx/>
              <a:buNone/>
            </a:pPr>
            <a:r>
              <a:rPr lang="en-US" sz="1800" dirty="0"/>
              <a:t> </a:t>
            </a:r>
          </a:p>
          <a:p>
            <a:pPr defTabSz="762000" eaLnBrk="0" hangingPunct="0">
              <a:spcBef>
                <a:spcPct val="0"/>
              </a:spcBef>
              <a:buClrTx/>
              <a:buSzPct val="100000"/>
              <a:buFontTx/>
              <a:buNone/>
            </a:pPr>
            <a:r>
              <a:rPr lang="en-US" sz="1800" dirty="0"/>
              <a:t>However, there is no simple physical model or fundamental underlying reason requiring clutter spectral shapes to be power law.</a:t>
            </a:r>
          </a:p>
          <a:p>
            <a:pPr defTabSz="762000" eaLnBrk="0" hangingPunct="0">
              <a:spcBef>
                <a:spcPct val="0"/>
              </a:spcBef>
              <a:buClrTx/>
              <a:buSzPct val="100000"/>
              <a:buFontTx/>
              <a:buNone/>
            </a:pPr>
            <a:endParaRPr lang="en-US" sz="1800" dirty="0"/>
          </a:p>
          <a:p>
            <a:pPr defTabSz="762000" eaLnBrk="0" hangingPunct="0">
              <a:spcBef>
                <a:spcPct val="0"/>
              </a:spcBef>
              <a:buClrTx/>
              <a:buSzPct val="100000"/>
              <a:buFontTx/>
              <a:buNone/>
            </a:pPr>
            <a:r>
              <a:rPr lang="en-US" sz="1800" dirty="0"/>
              <a:t>Recently, </a:t>
            </a:r>
            <a:r>
              <a:rPr lang="en-US" sz="1800" b="1" dirty="0"/>
              <a:t>Billingsley</a:t>
            </a:r>
            <a:r>
              <a:rPr lang="en-US" sz="1800" dirty="0"/>
              <a:t> [Bil91] showed that measurements at MIT-LL  of windblown ground clutter power spectra to levels substantially lower than most earlier measurements  (i.e., 60 to 80 dB below zero-Doppler peaks) indicate spectral shapes that fall off much more rapidly than constant power-law at the lower levels, at rates of decay approaching </a:t>
            </a:r>
            <a:r>
              <a:rPr lang="en-US" sz="1800" b="1" dirty="0">
                <a:effectLst>
                  <a:outerShdw blurRad="38100" dist="38100" dir="2700000" algn="tl">
                    <a:srgbClr val="C0C0C0"/>
                  </a:outerShdw>
                </a:effectLst>
              </a:rPr>
              <a:t>exponential</a:t>
            </a:r>
            <a:r>
              <a:rPr lang="en-US" sz="1800" dirty="0"/>
              <a:t>:</a:t>
            </a:r>
          </a:p>
        </p:txBody>
      </p:sp>
      <p:pic>
        <p:nvPicPr>
          <p:cNvPr id="730118" name="Picture 6"/>
          <p:cNvPicPr>
            <a:picLocks noChangeArrowheads="1"/>
          </p:cNvPicPr>
          <p:nvPr/>
        </p:nvPicPr>
        <p:blipFill>
          <a:blip r:embed="rId2"/>
          <a:srcRect/>
          <a:stretch>
            <a:fillRect/>
          </a:stretch>
        </p:blipFill>
        <p:spPr bwMode="auto">
          <a:xfrm>
            <a:off x="2522935" y="5445125"/>
            <a:ext cx="2908167" cy="609600"/>
          </a:xfrm>
          <a:prstGeom prst="rect">
            <a:avLst/>
          </a:prstGeom>
          <a:noFill/>
          <a:ln w="50800">
            <a:noFill/>
            <a:miter lim="800000"/>
            <a:headEnd/>
            <a:tailEnd/>
          </a:ln>
          <a:effectLst/>
        </p:spPr>
      </p:pic>
      <p:sp>
        <p:nvSpPr>
          <p:cNvPr id="730119" name="Rectangle 7"/>
          <p:cNvSpPr>
            <a:spLocks noChangeArrowheads="1"/>
          </p:cNvSpPr>
          <p:nvPr/>
        </p:nvSpPr>
        <p:spPr bwMode="auto">
          <a:xfrm>
            <a:off x="5811177" y="5229226"/>
            <a:ext cx="3752585" cy="1003865"/>
          </a:xfrm>
          <a:prstGeom prst="rect">
            <a:avLst/>
          </a:prstGeom>
          <a:noFill/>
          <a:ln w="50800">
            <a:noFill/>
            <a:miter lim="800000"/>
            <a:headEnd/>
            <a:tailEnd/>
          </a:ln>
          <a:effectLst/>
        </p:spPr>
        <p:txBody>
          <a:bodyPr lIns="90488" tIns="44450" rIns="90488" bIns="44450">
            <a:spAutoFit/>
          </a:bodyPr>
          <a:lstStyle/>
          <a:p>
            <a:pPr algn="ctr" defTabSz="762000" eaLnBrk="0" hangingPunct="0">
              <a:lnSpc>
                <a:spcPct val="110000"/>
              </a:lnSpc>
              <a:spcBef>
                <a:spcPct val="0"/>
              </a:spcBef>
              <a:buClrTx/>
              <a:buSzTx/>
              <a:buFontTx/>
              <a:buNone/>
            </a:pPr>
            <a:r>
              <a:rPr lang="en-US" dirty="0">
                <a:latin typeface="Symbol" pitchFamily="18" charset="2"/>
              </a:rPr>
              <a:t>l</a:t>
            </a:r>
            <a:r>
              <a:rPr lang="en-US" dirty="0"/>
              <a:t> is the radar transmission wavelength and </a:t>
            </a:r>
            <a:r>
              <a:rPr lang="en-US" i="1" dirty="0">
                <a:latin typeface="Symbol" pitchFamily="18" charset="2"/>
              </a:rPr>
              <a:t>b</a:t>
            </a:r>
            <a:r>
              <a:rPr lang="en-US" i="1" baseline="-25000" dirty="0"/>
              <a:t>e</a:t>
            </a:r>
            <a:r>
              <a:rPr lang="en-US" i="1" dirty="0"/>
              <a:t>  </a:t>
            </a:r>
            <a:r>
              <a:rPr lang="en-US" dirty="0"/>
              <a:t>is the exponential shape parameter</a:t>
            </a:r>
          </a:p>
        </p:txBody>
      </p:sp>
      <p:sp>
        <p:nvSpPr>
          <p:cNvPr id="7" name="Rectangle 4"/>
          <p:cNvSpPr>
            <a:spLocks noChangeArrowheads="1"/>
          </p:cNvSpPr>
          <p:nvPr/>
        </p:nvSpPr>
        <p:spPr bwMode="auto">
          <a:xfrm>
            <a:off x="2569394" y="173038"/>
            <a:ext cx="6812762" cy="523862"/>
          </a:xfrm>
          <a:prstGeom prst="rect">
            <a:avLst/>
          </a:prstGeom>
          <a:noFill/>
          <a:ln w="9525" algn="ctr">
            <a:noFill/>
            <a:miter lim="800000"/>
            <a:headEnd/>
            <a:tailEnd/>
          </a:ln>
          <a:effectLst/>
        </p:spPr>
        <p:txBody>
          <a:bodyPr wrap="none" lIns="92075" tIns="46038" rIns="92075" bIns="46038">
            <a:spAutoFit/>
          </a:bodyPr>
          <a:lstStyle/>
          <a:p>
            <a:pPr defTabSz="762000" eaLnBrk="0" hangingPunct="0">
              <a:spcBef>
                <a:spcPct val="0"/>
              </a:spcBef>
              <a:buClrTx/>
              <a:buSzTx/>
              <a:buFontTx/>
              <a:buNone/>
              <a:defRPr/>
            </a:pPr>
            <a:r>
              <a:rPr lang="en-US"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PSD models: windblown ground clutter</a:t>
            </a:r>
          </a:p>
        </p:txBody>
      </p:sp>
      <p:sp>
        <p:nvSpPr>
          <p:cNvPr id="8" name="Segnaposto numero diapositiva 7"/>
          <p:cNvSpPr>
            <a:spLocks noGrp="1"/>
          </p:cNvSpPr>
          <p:nvPr>
            <p:ph type="sldNum" sz="quarter" idx="12"/>
          </p:nvPr>
        </p:nvSpPr>
        <p:spPr/>
        <p:txBody>
          <a:bodyPr/>
          <a:lstStyle/>
          <a:p>
            <a:fld id="{6294C92D-0306-4E69-9CD3-20855E849650}" type="slidenum">
              <a:rPr kumimoji="0" lang="en-US" smtClean="0"/>
              <a:pPr/>
              <a:t>45</a:t>
            </a:fld>
            <a:endParaRPr kumimoji="0"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5" name="Text Box 5"/>
          <p:cNvSpPr txBox="1">
            <a:spLocks noChangeArrowheads="1"/>
          </p:cNvSpPr>
          <p:nvPr/>
        </p:nvSpPr>
        <p:spPr bwMode="auto">
          <a:xfrm>
            <a:off x="1707754" y="1990725"/>
            <a:ext cx="7400263" cy="838200"/>
          </a:xfrm>
          <a:prstGeom prst="rect">
            <a:avLst/>
          </a:prstGeom>
          <a:noFill/>
          <a:ln w="12700">
            <a:noFill/>
            <a:miter lim="800000"/>
            <a:headEnd/>
            <a:tailEnd/>
          </a:ln>
          <a:effectLst/>
        </p:spPr>
        <p:txBody>
          <a:bodyPr lIns="0" tIns="0" rIns="0" bIns="0" anchor="ctr">
            <a:spAutoFit/>
          </a:bodyPr>
          <a:lstStyle/>
          <a:p>
            <a:pPr eaLnBrk="0" hangingPunct="0">
              <a:spcBef>
                <a:spcPct val="50000"/>
              </a:spcBef>
              <a:buClrTx/>
              <a:buSzTx/>
              <a:buFontTx/>
              <a:buNone/>
            </a:pPr>
            <a:endParaRPr lang="en-US" sz="2200" b="1">
              <a:solidFill>
                <a:srgbClr val="142D7C"/>
              </a:solidFill>
            </a:endParaRPr>
          </a:p>
          <a:p>
            <a:pPr eaLnBrk="0" hangingPunct="0">
              <a:spcBef>
                <a:spcPct val="50000"/>
              </a:spcBef>
              <a:buClrTx/>
              <a:buSzTx/>
              <a:buFontTx/>
              <a:buNone/>
            </a:pPr>
            <a:endParaRPr lang="en-US" sz="2200" b="1">
              <a:solidFill>
                <a:srgbClr val="142D7C"/>
              </a:solidFill>
            </a:endParaRPr>
          </a:p>
        </p:txBody>
      </p:sp>
      <p:sp>
        <p:nvSpPr>
          <p:cNvPr id="732166" name="Text Box 6"/>
          <p:cNvSpPr txBox="1">
            <a:spLocks noChangeArrowheads="1"/>
          </p:cNvSpPr>
          <p:nvPr/>
        </p:nvSpPr>
        <p:spPr bwMode="auto">
          <a:xfrm>
            <a:off x="1484181" y="1119189"/>
            <a:ext cx="7398544" cy="2739211"/>
          </a:xfrm>
          <a:prstGeom prst="rect">
            <a:avLst/>
          </a:prstGeom>
          <a:noFill/>
          <a:ln w="12700">
            <a:noFill/>
            <a:miter lim="800000"/>
            <a:headEnd/>
            <a:tailEnd/>
          </a:ln>
          <a:effectLst/>
        </p:spPr>
        <p:txBody>
          <a:bodyPr lIns="0" tIns="0" rIns="0" bIns="0" anchor="ctr">
            <a:spAutoFit/>
          </a:bodyPr>
          <a:lstStyle/>
          <a:p>
            <a:pPr algn="just" eaLnBrk="0" hangingPunct="0">
              <a:spcBef>
                <a:spcPct val="50000"/>
              </a:spcBef>
              <a:buClrTx/>
              <a:buSzTx/>
              <a:buFontTx/>
              <a:buNone/>
            </a:pPr>
            <a:r>
              <a:rPr lang="en-US" sz="2000" dirty="0"/>
              <a:t>Then, recent studies have demonstrated that the ground clutter spectrum of windblown trees consists of three components:</a:t>
            </a:r>
          </a:p>
          <a:p>
            <a:pPr algn="just" eaLnBrk="0" hangingPunct="0">
              <a:spcBef>
                <a:spcPct val="50000"/>
              </a:spcBef>
              <a:buClrTx/>
              <a:buSzTx/>
              <a:buFontTx/>
              <a:buNone/>
            </a:pPr>
            <a:endParaRPr lang="en-US" sz="1200" dirty="0"/>
          </a:p>
          <a:p>
            <a:pPr lvl="1" eaLnBrk="0" hangingPunct="0">
              <a:spcBef>
                <a:spcPct val="50000"/>
              </a:spcBef>
              <a:buClrTx/>
              <a:buSzTx/>
              <a:buFontTx/>
              <a:buChar char="•"/>
            </a:pPr>
            <a:r>
              <a:rPr lang="en-US" sz="2000" b="1" dirty="0">
                <a:solidFill>
                  <a:srgbClr val="A73B05"/>
                </a:solidFill>
              </a:rPr>
              <a:t> coherent component</a:t>
            </a:r>
          </a:p>
          <a:p>
            <a:pPr lvl="1" eaLnBrk="0" hangingPunct="0">
              <a:spcBef>
                <a:spcPct val="50000"/>
              </a:spcBef>
              <a:buClrTx/>
              <a:buSzTx/>
              <a:buFontTx/>
              <a:buChar char="•"/>
            </a:pPr>
            <a:r>
              <a:rPr lang="en-US" sz="2000" b="1" dirty="0">
                <a:solidFill>
                  <a:srgbClr val="A73B05"/>
                </a:solidFill>
              </a:rPr>
              <a:t> slow diffuse component</a:t>
            </a:r>
          </a:p>
          <a:p>
            <a:pPr lvl="1" eaLnBrk="0" hangingPunct="0">
              <a:spcBef>
                <a:spcPct val="50000"/>
              </a:spcBef>
              <a:buClrTx/>
              <a:buSzTx/>
              <a:buFontTx/>
              <a:buChar char="•"/>
            </a:pPr>
            <a:r>
              <a:rPr lang="en-US" sz="2000" b="1" dirty="0">
                <a:solidFill>
                  <a:srgbClr val="A73B05"/>
                </a:solidFill>
              </a:rPr>
              <a:t> fast-diffuse component</a:t>
            </a:r>
          </a:p>
          <a:p>
            <a:pPr lvl="1" eaLnBrk="0" hangingPunct="0">
              <a:spcBef>
                <a:spcPct val="50000"/>
              </a:spcBef>
              <a:buClrTx/>
              <a:buSzTx/>
              <a:buFontTx/>
              <a:buNone/>
            </a:pPr>
            <a:endParaRPr lang="en-US" sz="2000" dirty="0">
              <a:solidFill>
                <a:srgbClr val="A73B05"/>
              </a:solidFill>
            </a:endParaRPr>
          </a:p>
        </p:txBody>
      </p:sp>
      <p:sp>
        <p:nvSpPr>
          <p:cNvPr id="732167" name="Text Box 7"/>
          <p:cNvSpPr txBox="1">
            <a:spLocks noChangeArrowheads="1"/>
          </p:cNvSpPr>
          <p:nvPr/>
        </p:nvSpPr>
        <p:spPr bwMode="auto">
          <a:xfrm>
            <a:off x="1508259" y="4135438"/>
            <a:ext cx="7348669" cy="1371600"/>
          </a:xfrm>
          <a:prstGeom prst="rect">
            <a:avLst/>
          </a:prstGeom>
          <a:noFill/>
          <a:ln w="12700">
            <a:noFill/>
            <a:miter lim="800000"/>
            <a:headEnd/>
            <a:tailEnd/>
          </a:ln>
          <a:effectLst/>
        </p:spPr>
        <p:txBody>
          <a:bodyPr lIns="0" tIns="0" rIns="0" bIns="0" anchor="ctr">
            <a:spAutoFit/>
          </a:bodyPr>
          <a:lstStyle/>
          <a:p>
            <a:pPr algn="just" eaLnBrk="0" hangingPunct="0">
              <a:spcBef>
                <a:spcPct val="50000"/>
              </a:spcBef>
              <a:buClrTx/>
              <a:buSzTx/>
              <a:buFontTx/>
              <a:buNone/>
            </a:pPr>
            <a:r>
              <a:rPr lang="en-US" sz="2000"/>
              <a:t>The </a:t>
            </a:r>
            <a:r>
              <a:rPr lang="en-US" sz="2000" i="1"/>
              <a:t>coherent component</a:t>
            </a:r>
            <a:r>
              <a:rPr lang="en-US" sz="2000"/>
              <a:t> was the results of radar returns from steady objects such as buildings, highways and from movable objects at rest. </a:t>
            </a:r>
          </a:p>
          <a:p>
            <a:pPr eaLnBrk="0" hangingPunct="0">
              <a:spcBef>
                <a:spcPct val="50000"/>
              </a:spcBef>
              <a:buClrTx/>
              <a:buSzTx/>
              <a:buFontTx/>
              <a:buNone/>
            </a:pPr>
            <a:r>
              <a:rPr lang="en-US" sz="2000"/>
              <a:t>The coherent component is at zero Doppler.</a:t>
            </a:r>
            <a:endParaRPr lang="it-IT" sz="2000"/>
          </a:p>
        </p:txBody>
      </p:sp>
      <p:sp>
        <p:nvSpPr>
          <p:cNvPr id="7" name="Rectangle 4"/>
          <p:cNvSpPr>
            <a:spLocks noChangeArrowheads="1"/>
          </p:cNvSpPr>
          <p:nvPr/>
        </p:nvSpPr>
        <p:spPr bwMode="auto">
          <a:xfrm>
            <a:off x="2569394" y="173038"/>
            <a:ext cx="6812762" cy="523862"/>
          </a:xfrm>
          <a:prstGeom prst="rect">
            <a:avLst/>
          </a:prstGeom>
          <a:noFill/>
          <a:ln w="9525" algn="ctr">
            <a:noFill/>
            <a:miter lim="800000"/>
            <a:headEnd/>
            <a:tailEnd/>
          </a:ln>
          <a:effectLst/>
        </p:spPr>
        <p:txBody>
          <a:bodyPr wrap="none" lIns="92075" tIns="46038" rIns="92075" bIns="46038">
            <a:spAutoFit/>
          </a:bodyPr>
          <a:lstStyle/>
          <a:p>
            <a:pPr defTabSz="762000" eaLnBrk="0" hangingPunct="0">
              <a:spcBef>
                <a:spcPct val="0"/>
              </a:spcBef>
              <a:buClrTx/>
              <a:buSzTx/>
              <a:buFontTx/>
              <a:buNone/>
              <a:defRPr/>
            </a:pPr>
            <a:r>
              <a:rPr lang="en-US"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PSD models: windblown ground clutter</a:t>
            </a:r>
          </a:p>
        </p:txBody>
      </p:sp>
      <p:sp>
        <p:nvSpPr>
          <p:cNvPr id="6" name="Segnaposto numero diapositiva 5"/>
          <p:cNvSpPr>
            <a:spLocks noGrp="1"/>
          </p:cNvSpPr>
          <p:nvPr>
            <p:ph type="sldNum" sz="quarter" idx="12"/>
          </p:nvPr>
        </p:nvSpPr>
        <p:spPr/>
        <p:txBody>
          <a:bodyPr/>
          <a:lstStyle/>
          <a:p>
            <a:fld id="{6294C92D-0306-4E69-9CD3-20855E849650}" type="slidenum">
              <a:rPr kumimoji="0" lang="en-US" smtClean="0"/>
              <a:pPr/>
              <a:t>46</a:t>
            </a:fld>
            <a:endParaRPr kumimoji="0"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9" name="Text Box 5"/>
          <p:cNvSpPr txBox="1">
            <a:spLocks noChangeArrowheads="1"/>
          </p:cNvSpPr>
          <p:nvPr/>
        </p:nvSpPr>
        <p:spPr bwMode="auto">
          <a:xfrm>
            <a:off x="1707754" y="1990725"/>
            <a:ext cx="7400263" cy="838200"/>
          </a:xfrm>
          <a:prstGeom prst="rect">
            <a:avLst/>
          </a:prstGeom>
          <a:noFill/>
          <a:ln w="12700">
            <a:noFill/>
            <a:miter lim="800000"/>
            <a:headEnd/>
            <a:tailEnd/>
          </a:ln>
          <a:effectLst/>
        </p:spPr>
        <p:txBody>
          <a:bodyPr lIns="0" tIns="0" rIns="0" bIns="0" anchor="ctr">
            <a:spAutoFit/>
          </a:bodyPr>
          <a:lstStyle/>
          <a:p>
            <a:pPr eaLnBrk="0" hangingPunct="0">
              <a:spcBef>
                <a:spcPct val="50000"/>
              </a:spcBef>
              <a:buClrTx/>
              <a:buSzTx/>
              <a:buFontTx/>
              <a:buNone/>
            </a:pPr>
            <a:endParaRPr lang="en-US" sz="2200" b="1">
              <a:solidFill>
                <a:srgbClr val="142D7C"/>
              </a:solidFill>
            </a:endParaRPr>
          </a:p>
          <a:p>
            <a:pPr eaLnBrk="0" hangingPunct="0">
              <a:spcBef>
                <a:spcPct val="50000"/>
              </a:spcBef>
              <a:buClrTx/>
              <a:buSzTx/>
              <a:buFontTx/>
              <a:buNone/>
            </a:pPr>
            <a:endParaRPr lang="en-US" sz="2200" b="1">
              <a:solidFill>
                <a:srgbClr val="142D7C"/>
              </a:solidFill>
            </a:endParaRPr>
          </a:p>
        </p:txBody>
      </p:sp>
      <p:sp>
        <p:nvSpPr>
          <p:cNvPr id="733190" name="Text Box 6"/>
          <p:cNvSpPr txBox="1">
            <a:spLocks noChangeArrowheads="1"/>
          </p:cNvSpPr>
          <p:nvPr/>
        </p:nvSpPr>
        <p:spPr bwMode="auto">
          <a:xfrm>
            <a:off x="1452538" y="1474789"/>
            <a:ext cx="7736310" cy="4216539"/>
          </a:xfrm>
          <a:prstGeom prst="rect">
            <a:avLst/>
          </a:prstGeom>
          <a:noFill/>
          <a:ln w="12700">
            <a:noFill/>
            <a:miter lim="800000"/>
            <a:headEnd/>
            <a:tailEnd/>
          </a:ln>
          <a:effectLst/>
        </p:spPr>
        <p:txBody>
          <a:bodyPr wrap="square" lIns="0" tIns="0" rIns="0" bIns="0" anchor="ctr">
            <a:spAutoFit/>
          </a:bodyPr>
          <a:lstStyle/>
          <a:p>
            <a:pPr algn="just" eaLnBrk="0" hangingPunct="0">
              <a:lnSpc>
                <a:spcPct val="90000"/>
              </a:lnSpc>
              <a:spcBef>
                <a:spcPct val="50000"/>
              </a:spcBef>
              <a:buClrTx/>
              <a:buSzTx/>
              <a:buFontTx/>
              <a:buNone/>
            </a:pPr>
            <a:r>
              <a:rPr lang="en-US" sz="2000" dirty="0"/>
              <a:t>The </a:t>
            </a:r>
            <a:r>
              <a:rPr lang="en-US" sz="2000" b="1" i="1" dirty="0">
                <a:solidFill>
                  <a:srgbClr val="A73B05"/>
                </a:solidFill>
              </a:rPr>
              <a:t>slow-diffuse</a:t>
            </a:r>
            <a:r>
              <a:rPr lang="en-US" sz="2000" b="1" dirty="0">
                <a:solidFill>
                  <a:srgbClr val="A73B05"/>
                </a:solidFill>
              </a:rPr>
              <a:t> </a:t>
            </a:r>
            <a:r>
              <a:rPr lang="en-US" sz="2000" b="1" i="1" dirty="0">
                <a:solidFill>
                  <a:srgbClr val="A73B05"/>
                </a:solidFill>
              </a:rPr>
              <a:t>component</a:t>
            </a:r>
            <a:r>
              <a:rPr lang="en-US" sz="2000" b="1" dirty="0"/>
              <a:t> </a:t>
            </a:r>
            <a:r>
              <a:rPr lang="en-US" sz="2000" dirty="0"/>
              <a:t>is the consequence of motions of objects with moderate inertia (tree branches). </a:t>
            </a:r>
          </a:p>
          <a:p>
            <a:pPr algn="just" eaLnBrk="0" hangingPunct="0">
              <a:lnSpc>
                <a:spcPct val="90000"/>
              </a:lnSpc>
              <a:spcBef>
                <a:spcPct val="50000"/>
              </a:spcBef>
              <a:buClrTx/>
              <a:buSzTx/>
              <a:buFontTx/>
              <a:buNone/>
            </a:pPr>
            <a:r>
              <a:rPr lang="en-US" sz="2000" dirty="0"/>
              <a:t>The slow-diffuse component occupies a relative narrow region around zero Doppler. </a:t>
            </a:r>
          </a:p>
          <a:p>
            <a:pPr algn="just" eaLnBrk="0" hangingPunct="0">
              <a:lnSpc>
                <a:spcPct val="90000"/>
              </a:lnSpc>
              <a:spcBef>
                <a:spcPct val="50000"/>
              </a:spcBef>
              <a:buClrTx/>
              <a:buSzTx/>
              <a:buFontTx/>
              <a:buNone/>
            </a:pPr>
            <a:r>
              <a:rPr lang="en-US" sz="2000" dirty="0"/>
              <a:t>The spectrum is approximately symmetrical and its spectral density in dB scale decreases linearly with increasing absolute values of Doppler frequency.</a:t>
            </a:r>
          </a:p>
          <a:p>
            <a:pPr algn="just" eaLnBrk="0" hangingPunct="0">
              <a:lnSpc>
                <a:spcPct val="90000"/>
              </a:lnSpc>
              <a:spcBef>
                <a:spcPct val="50000"/>
              </a:spcBef>
              <a:buClrTx/>
              <a:buSzTx/>
              <a:buFontTx/>
              <a:buNone/>
            </a:pPr>
            <a:r>
              <a:rPr lang="en-US" sz="2000" dirty="0"/>
              <a:t>The </a:t>
            </a:r>
            <a:r>
              <a:rPr lang="en-US" sz="2000" b="1" i="1" dirty="0">
                <a:solidFill>
                  <a:srgbClr val="A73B05"/>
                </a:solidFill>
              </a:rPr>
              <a:t>fast-diffuse component</a:t>
            </a:r>
            <a:r>
              <a:rPr lang="en-US" sz="2000" b="1" dirty="0"/>
              <a:t> </a:t>
            </a:r>
            <a:r>
              <a:rPr lang="en-US" sz="2000" dirty="0"/>
              <a:t>is the result of movements in light objects such as a tree leaves. This component has a spectral density similar to a band-limited noise. Its magnitude is usually compared to other components. </a:t>
            </a:r>
          </a:p>
          <a:p>
            <a:pPr algn="just" eaLnBrk="0" hangingPunct="0">
              <a:lnSpc>
                <a:spcPct val="90000"/>
              </a:lnSpc>
              <a:spcBef>
                <a:spcPct val="50000"/>
              </a:spcBef>
              <a:buClrTx/>
              <a:buSzTx/>
              <a:buFontTx/>
              <a:buNone/>
            </a:pPr>
            <a:r>
              <a:rPr lang="en-US" sz="2000" dirty="0"/>
              <a:t>The spectral extent is of the same order as the Doppler shifts that corresponds to the wind speed.</a:t>
            </a:r>
            <a:endParaRPr lang="it-IT" sz="2000" dirty="0"/>
          </a:p>
        </p:txBody>
      </p:sp>
      <p:sp>
        <p:nvSpPr>
          <p:cNvPr id="733191" name="Rectangle 7"/>
          <p:cNvSpPr>
            <a:spLocks noChangeArrowheads="1"/>
          </p:cNvSpPr>
          <p:nvPr/>
        </p:nvSpPr>
        <p:spPr bwMode="auto">
          <a:xfrm>
            <a:off x="2325320" y="283469"/>
            <a:ext cx="6771084" cy="430887"/>
          </a:xfrm>
          <a:prstGeom prst="rect">
            <a:avLst/>
          </a:prstGeom>
          <a:noFill/>
          <a:ln w="12700">
            <a:noFill/>
            <a:miter lim="800000"/>
            <a:headEnd/>
            <a:tailEnd/>
          </a:ln>
          <a:effectLst/>
        </p:spPr>
        <p:txBody>
          <a:bodyPr wrap="none" lIns="0" tIns="0" rIns="0" bIns="0">
            <a:spAutoFit/>
          </a:bodyPr>
          <a:lstStyle/>
          <a:p>
            <a:pPr defTabSz="762000" eaLnBrk="0" hangingPunct="0">
              <a:spcBef>
                <a:spcPct val="0"/>
              </a:spcBef>
              <a:defRPr/>
            </a:pPr>
            <a:r>
              <a:rPr lang="it-IT" sz="2800" b="1" dirty="0" err="1" smtClean="0">
                <a:solidFill>
                  <a:schemeClr val="accent1">
                    <a:lumMod val="50000"/>
                  </a:schemeClr>
                </a:solidFill>
                <a:effectLst>
                  <a:outerShdw blurRad="38100" dist="38100" dir="2700000" algn="tl">
                    <a:srgbClr val="C0C0C0"/>
                  </a:outerShdw>
                </a:effectLst>
                <a:latin typeface="+mj-lt"/>
                <a:cs typeface="Times New Roman" pitchFamily="18" charset="0"/>
              </a:rPr>
              <a:t>Slow-diffuse</a:t>
            </a:r>
            <a:r>
              <a:rPr lang="it-IT"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 &amp; </a:t>
            </a:r>
            <a:r>
              <a:rPr lang="it-IT" sz="2800" b="1" dirty="0" err="1" smtClean="0">
                <a:solidFill>
                  <a:schemeClr val="accent1">
                    <a:lumMod val="50000"/>
                  </a:schemeClr>
                </a:solidFill>
                <a:effectLst>
                  <a:outerShdw blurRad="38100" dist="38100" dir="2700000" algn="tl">
                    <a:srgbClr val="C0C0C0"/>
                  </a:outerShdw>
                </a:effectLst>
                <a:latin typeface="+mj-lt"/>
                <a:cs typeface="Times New Roman" pitchFamily="18" charset="0"/>
              </a:rPr>
              <a:t>fast-diffuse</a:t>
            </a:r>
            <a:r>
              <a:rPr lang="it-IT"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 </a:t>
            </a:r>
            <a:r>
              <a:rPr lang="it-IT" sz="2800" b="1" dirty="0" err="1" smtClean="0">
                <a:solidFill>
                  <a:schemeClr val="accent1">
                    <a:lumMod val="50000"/>
                  </a:schemeClr>
                </a:solidFill>
                <a:effectLst>
                  <a:outerShdw blurRad="38100" dist="38100" dir="2700000" algn="tl">
                    <a:srgbClr val="C0C0C0"/>
                  </a:outerShdw>
                </a:effectLst>
                <a:latin typeface="+mj-lt"/>
                <a:cs typeface="Times New Roman" pitchFamily="18" charset="0"/>
              </a:rPr>
              <a:t>components</a:t>
            </a:r>
            <a:endParaRPr lang="en-GB" sz="2800" b="1" dirty="0" smtClean="0">
              <a:solidFill>
                <a:schemeClr val="accent1">
                  <a:lumMod val="50000"/>
                </a:schemeClr>
              </a:solidFill>
              <a:effectLst>
                <a:outerShdw blurRad="38100" dist="38100" dir="2700000" algn="tl">
                  <a:srgbClr val="C0C0C0"/>
                </a:outerShdw>
              </a:effectLst>
              <a:latin typeface="+mj-lt"/>
              <a:cs typeface="Times New Roman" pitchFamily="18" charset="0"/>
            </a:endParaRPr>
          </a:p>
        </p:txBody>
      </p:sp>
      <p:sp>
        <p:nvSpPr>
          <p:cNvPr id="5" name="Segnaposto numero diapositiva 4"/>
          <p:cNvSpPr>
            <a:spLocks noGrp="1"/>
          </p:cNvSpPr>
          <p:nvPr>
            <p:ph type="sldNum" sz="quarter" idx="12"/>
          </p:nvPr>
        </p:nvSpPr>
        <p:spPr/>
        <p:txBody>
          <a:bodyPr/>
          <a:lstStyle/>
          <a:p>
            <a:fld id="{6294C92D-0306-4E69-9CD3-20855E849650}" type="slidenum">
              <a:rPr kumimoji="0" lang="en-US" smtClean="0"/>
              <a:pPr/>
              <a:t>47</a:t>
            </a:fld>
            <a:endParaRPr kumimoji="0"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2" name="Text Box 4"/>
          <p:cNvSpPr txBox="1">
            <a:spLocks noChangeArrowheads="1"/>
          </p:cNvSpPr>
          <p:nvPr/>
        </p:nvSpPr>
        <p:spPr bwMode="auto">
          <a:xfrm>
            <a:off x="1707754" y="1990725"/>
            <a:ext cx="7400263" cy="838200"/>
          </a:xfrm>
          <a:prstGeom prst="rect">
            <a:avLst/>
          </a:prstGeom>
          <a:noFill/>
          <a:ln w="12700">
            <a:noFill/>
            <a:miter lim="800000"/>
            <a:headEnd/>
            <a:tailEnd/>
          </a:ln>
          <a:effectLst/>
        </p:spPr>
        <p:txBody>
          <a:bodyPr lIns="0" tIns="0" rIns="0" bIns="0" anchor="ctr">
            <a:spAutoFit/>
          </a:bodyPr>
          <a:lstStyle/>
          <a:p>
            <a:pPr eaLnBrk="0" hangingPunct="0">
              <a:spcBef>
                <a:spcPct val="50000"/>
              </a:spcBef>
              <a:buClrTx/>
              <a:buSzTx/>
              <a:buFontTx/>
              <a:buNone/>
            </a:pPr>
            <a:endParaRPr lang="en-US" sz="2200" b="1">
              <a:solidFill>
                <a:srgbClr val="142D7C"/>
              </a:solidFill>
            </a:endParaRPr>
          </a:p>
          <a:p>
            <a:pPr eaLnBrk="0" hangingPunct="0">
              <a:spcBef>
                <a:spcPct val="50000"/>
              </a:spcBef>
              <a:buClrTx/>
              <a:buSzTx/>
              <a:buFontTx/>
              <a:buNone/>
            </a:pPr>
            <a:endParaRPr lang="en-US" sz="2200" b="1">
              <a:solidFill>
                <a:srgbClr val="142D7C"/>
              </a:solidFill>
            </a:endParaRPr>
          </a:p>
        </p:txBody>
      </p:sp>
      <p:pic>
        <p:nvPicPr>
          <p:cNvPr id="734213" name="Picture 5" descr="FIG_30A"/>
          <p:cNvPicPr>
            <a:picLocks noChangeAspect="1" noChangeArrowheads="1"/>
          </p:cNvPicPr>
          <p:nvPr/>
        </p:nvPicPr>
        <p:blipFill>
          <a:blip r:embed="rId2"/>
          <a:srcRect/>
          <a:stretch>
            <a:fillRect/>
          </a:stretch>
        </p:blipFill>
        <p:spPr bwMode="auto">
          <a:xfrm>
            <a:off x="1826419" y="1336675"/>
            <a:ext cx="7039108" cy="4389438"/>
          </a:xfrm>
          <a:prstGeom prst="rect">
            <a:avLst/>
          </a:prstGeom>
          <a:noFill/>
        </p:spPr>
      </p:pic>
      <p:sp>
        <p:nvSpPr>
          <p:cNvPr id="734214" name="Rectangle 6"/>
          <p:cNvSpPr>
            <a:spLocks noChangeArrowheads="1"/>
          </p:cNvSpPr>
          <p:nvPr/>
        </p:nvSpPr>
        <p:spPr bwMode="auto">
          <a:xfrm>
            <a:off x="3492898" y="3817938"/>
            <a:ext cx="2772304" cy="276999"/>
          </a:xfrm>
          <a:prstGeom prst="rect">
            <a:avLst/>
          </a:prstGeom>
          <a:solidFill>
            <a:srgbClr val="FF9966"/>
          </a:solidFill>
          <a:ln w="19050">
            <a:solidFill>
              <a:schemeClr val="tx1"/>
            </a:solidFill>
            <a:miter lim="800000"/>
            <a:headEnd/>
            <a:tailEnd/>
          </a:ln>
          <a:effectLst/>
        </p:spPr>
        <p:txBody>
          <a:bodyPr lIns="0" tIns="0" rIns="0" bIns="0" anchor="ctr">
            <a:spAutoFit/>
          </a:bodyPr>
          <a:lstStyle/>
          <a:p>
            <a:endParaRPr lang="it-IT"/>
          </a:p>
        </p:txBody>
      </p:sp>
      <p:sp>
        <p:nvSpPr>
          <p:cNvPr id="734215" name="Line 7"/>
          <p:cNvSpPr>
            <a:spLocks noChangeShapeType="1"/>
          </p:cNvSpPr>
          <p:nvPr/>
        </p:nvSpPr>
        <p:spPr bwMode="auto">
          <a:xfrm flipH="1" flipV="1">
            <a:off x="4854973" y="1189038"/>
            <a:ext cx="1719" cy="3086100"/>
          </a:xfrm>
          <a:prstGeom prst="line">
            <a:avLst/>
          </a:prstGeom>
          <a:noFill/>
          <a:ln w="38100">
            <a:solidFill>
              <a:srgbClr val="870921"/>
            </a:solidFill>
            <a:round/>
            <a:headEnd/>
            <a:tailEnd type="triangle" w="med" len="med"/>
          </a:ln>
          <a:effectLst/>
        </p:spPr>
        <p:txBody>
          <a:bodyPr lIns="0" tIns="0" rIns="0" bIns="0" anchor="ctr">
            <a:spAutoFit/>
          </a:bodyPr>
          <a:lstStyle/>
          <a:p>
            <a:endParaRPr lang="it-IT"/>
          </a:p>
        </p:txBody>
      </p:sp>
      <p:sp>
        <p:nvSpPr>
          <p:cNvPr id="734217" name="Rectangle 9"/>
          <p:cNvSpPr>
            <a:spLocks noChangeArrowheads="1"/>
          </p:cNvSpPr>
          <p:nvPr/>
        </p:nvSpPr>
        <p:spPr bwMode="auto">
          <a:xfrm>
            <a:off x="2783708" y="173038"/>
            <a:ext cx="6812762" cy="523862"/>
          </a:xfrm>
          <a:prstGeom prst="rect">
            <a:avLst/>
          </a:prstGeom>
          <a:noFill/>
          <a:ln w="9525" algn="ctr">
            <a:noFill/>
            <a:miter lim="800000"/>
            <a:headEnd/>
            <a:tailEnd/>
          </a:ln>
          <a:effectLst/>
        </p:spPr>
        <p:txBody>
          <a:bodyPr wrap="none" lIns="92075" tIns="46038" rIns="92075" bIns="46038">
            <a:spAutoFit/>
          </a:bodyPr>
          <a:lstStyle/>
          <a:p>
            <a:pPr defTabSz="762000" eaLnBrk="0" hangingPunct="0">
              <a:spcBef>
                <a:spcPct val="0"/>
              </a:spcBef>
              <a:buClrTx/>
              <a:buSzTx/>
              <a:buFontTx/>
              <a:buNone/>
              <a:defRPr/>
            </a:pPr>
            <a:r>
              <a:rPr lang="en-US"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PSD models: windblown ground clutter</a:t>
            </a:r>
          </a:p>
        </p:txBody>
      </p:sp>
      <p:sp>
        <p:nvSpPr>
          <p:cNvPr id="7" name="Segnaposto numero diapositiva 6"/>
          <p:cNvSpPr>
            <a:spLocks noGrp="1"/>
          </p:cNvSpPr>
          <p:nvPr>
            <p:ph type="sldNum" sz="quarter" idx="12"/>
          </p:nvPr>
        </p:nvSpPr>
        <p:spPr/>
        <p:txBody>
          <a:bodyPr/>
          <a:lstStyle/>
          <a:p>
            <a:fld id="{6294C92D-0306-4E69-9CD3-20855E849650}" type="slidenum">
              <a:rPr kumimoji="0" lang="en-US" smtClean="0"/>
              <a:pPr/>
              <a:t>48</a:t>
            </a:fld>
            <a:endParaRPr kumimoji="0"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40" name="Rectangle 4"/>
          <p:cNvSpPr>
            <a:spLocks noChangeArrowheads="1"/>
          </p:cNvSpPr>
          <p:nvPr/>
        </p:nvSpPr>
        <p:spPr bwMode="auto">
          <a:xfrm>
            <a:off x="2712270" y="173038"/>
            <a:ext cx="6812762" cy="523862"/>
          </a:xfrm>
          <a:prstGeom prst="rect">
            <a:avLst/>
          </a:prstGeom>
          <a:noFill/>
          <a:ln w="9525" algn="ctr">
            <a:noFill/>
            <a:miter lim="800000"/>
            <a:headEnd/>
            <a:tailEnd/>
          </a:ln>
          <a:effectLst/>
        </p:spPr>
        <p:txBody>
          <a:bodyPr wrap="none" lIns="92075" tIns="46038" rIns="92075" bIns="46038">
            <a:spAutoFit/>
          </a:bodyPr>
          <a:lstStyle/>
          <a:p>
            <a:pPr defTabSz="762000" eaLnBrk="0" hangingPunct="0">
              <a:spcBef>
                <a:spcPct val="0"/>
              </a:spcBef>
              <a:defRPr/>
            </a:pPr>
            <a:r>
              <a:rPr lang="en-US"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PSD models: windblown ground clutter</a:t>
            </a:r>
          </a:p>
        </p:txBody>
      </p:sp>
      <p:sp>
        <p:nvSpPr>
          <p:cNvPr id="731142" name="Rectangle 6"/>
          <p:cNvSpPr>
            <a:spLocks noChangeArrowheads="1"/>
          </p:cNvSpPr>
          <p:nvPr/>
        </p:nvSpPr>
        <p:spPr bwMode="auto">
          <a:xfrm>
            <a:off x="1166786" y="2800352"/>
            <a:ext cx="4127500" cy="2414598"/>
          </a:xfrm>
          <a:prstGeom prst="rect">
            <a:avLst/>
          </a:prstGeom>
          <a:noFill/>
          <a:ln w="12700">
            <a:noFill/>
            <a:miter lim="800000"/>
            <a:headEnd/>
            <a:tailEnd/>
          </a:ln>
          <a:effectLst/>
        </p:spPr>
        <p:txBody>
          <a:bodyPr lIns="90488" tIns="44450" rIns="90488" bIns="44450"/>
          <a:lstStyle/>
          <a:p>
            <a:pPr marL="342900" indent="-342900">
              <a:lnSpc>
                <a:spcPct val="90000"/>
              </a:lnSpc>
              <a:buFont typeface="Arial" pitchFamily="34" charset="0"/>
              <a:buChar char="•"/>
            </a:pPr>
            <a:r>
              <a:rPr lang="en-US" sz="2000" dirty="0" smtClean="0">
                <a:solidFill>
                  <a:srgbClr val="000000"/>
                </a:solidFill>
              </a:rPr>
              <a:t>Each spectrum for wind speed of about </a:t>
            </a:r>
            <a:r>
              <a:rPr lang="en-US" sz="2000" dirty="0">
                <a:solidFill>
                  <a:srgbClr val="000000"/>
                </a:solidFill>
              </a:rPr>
              <a:t>20 </a:t>
            </a:r>
            <a:r>
              <a:rPr lang="en-US" sz="2000" dirty="0" smtClean="0">
                <a:solidFill>
                  <a:srgbClr val="000000"/>
                </a:solidFill>
              </a:rPr>
              <a:t>mph</a:t>
            </a:r>
          </a:p>
          <a:p>
            <a:pPr marL="342900" indent="-342900">
              <a:lnSpc>
                <a:spcPct val="90000"/>
              </a:lnSpc>
              <a:buFont typeface="Arial" pitchFamily="34" charset="0"/>
              <a:buChar char="•"/>
            </a:pPr>
            <a:r>
              <a:rPr lang="en-US" sz="2000" dirty="0" smtClean="0">
                <a:solidFill>
                  <a:srgbClr val="000000"/>
                </a:solidFill>
              </a:rPr>
              <a:t>The </a:t>
            </a:r>
            <a:r>
              <a:rPr lang="en-US" sz="2000" dirty="0">
                <a:solidFill>
                  <a:srgbClr val="000000"/>
                </a:solidFill>
              </a:rPr>
              <a:t>Gaussian shape reported by Barlow (1949)   </a:t>
            </a:r>
            <a:endParaRPr lang="en-US" sz="2000" dirty="0" smtClean="0">
              <a:solidFill>
                <a:srgbClr val="000000"/>
              </a:solidFill>
            </a:endParaRPr>
          </a:p>
          <a:p>
            <a:pPr marL="342900" indent="-342900">
              <a:lnSpc>
                <a:spcPct val="90000"/>
              </a:lnSpc>
              <a:buFont typeface="Arial" pitchFamily="34" charset="0"/>
              <a:buChar char="•"/>
            </a:pPr>
            <a:r>
              <a:rPr lang="en-US" sz="2000" dirty="0" smtClean="0">
                <a:solidFill>
                  <a:srgbClr val="000000"/>
                </a:solidFill>
              </a:rPr>
              <a:t>The </a:t>
            </a:r>
            <a:r>
              <a:rPr lang="en-US" sz="2000" dirty="0">
                <a:solidFill>
                  <a:srgbClr val="000000"/>
                </a:solidFill>
              </a:rPr>
              <a:t>power-law shape from </a:t>
            </a:r>
            <a:r>
              <a:rPr lang="en-US" sz="2000" dirty="0" err="1">
                <a:solidFill>
                  <a:srgbClr val="000000"/>
                </a:solidFill>
              </a:rPr>
              <a:t>Fishbein</a:t>
            </a:r>
            <a:r>
              <a:rPr lang="en-US" sz="2000" dirty="0">
                <a:solidFill>
                  <a:srgbClr val="000000"/>
                </a:solidFill>
              </a:rPr>
              <a:t> et al. (</a:t>
            </a:r>
            <a:r>
              <a:rPr lang="en-US" sz="2000" dirty="0" smtClean="0">
                <a:solidFill>
                  <a:srgbClr val="000000"/>
                </a:solidFill>
              </a:rPr>
              <a:t>1967)</a:t>
            </a:r>
          </a:p>
          <a:p>
            <a:pPr marL="342900" indent="-342900">
              <a:lnSpc>
                <a:spcPct val="90000"/>
              </a:lnSpc>
              <a:buFont typeface="Arial" pitchFamily="34" charset="0"/>
              <a:buChar char="•"/>
            </a:pPr>
            <a:r>
              <a:rPr lang="en-US" sz="2000" dirty="0" smtClean="0">
                <a:solidFill>
                  <a:srgbClr val="000000"/>
                </a:solidFill>
              </a:rPr>
              <a:t>The </a:t>
            </a:r>
            <a:r>
              <a:rPr lang="en-US" sz="2000" dirty="0">
                <a:solidFill>
                  <a:srgbClr val="000000"/>
                </a:solidFill>
              </a:rPr>
              <a:t>exponential shape from Billingsley and </a:t>
            </a:r>
            <a:r>
              <a:rPr lang="en-US" sz="2000" dirty="0" err="1">
                <a:solidFill>
                  <a:srgbClr val="000000"/>
                </a:solidFill>
              </a:rPr>
              <a:t>Larrabee</a:t>
            </a:r>
            <a:r>
              <a:rPr lang="en-US" sz="2000" dirty="0">
                <a:solidFill>
                  <a:srgbClr val="000000"/>
                </a:solidFill>
              </a:rPr>
              <a:t> ( 1987)</a:t>
            </a:r>
          </a:p>
        </p:txBody>
      </p:sp>
      <p:graphicFrame>
        <p:nvGraphicFramePr>
          <p:cNvPr id="731143" name="Object 7">
            <a:hlinkClick r:id="" action="ppaction://ole?verb=0"/>
          </p:cNvPr>
          <p:cNvGraphicFramePr>
            <a:graphicFrameLocks/>
          </p:cNvGraphicFramePr>
          <p:nvPr/>
        </p:nvGraphicFramePr>
        <p:xfrm>
          <a:off x="5455179" y="1978025"/>
          <a:ext cx="3707871" cy="4122738"/>
        </p:xfrm>
        <a:graphic>
          <a:graphicData uri="http://schemas.openxmlformats.org/presentationml/2006/ole">
            <p:oleObj spid="_x0000_s263170" name="PaperPort Document" r:id="rId3" imgW="3422520" imgH="4122720" progId="">
              <p:embed/>
            </p:oleObj>
          </a:graphicData>
        </a:graphic>
      </p:graphicFrame>
      <p:sp>
        <p:nvSpPr>
          <p:cNvPr id="731144" name="Rectangle 8"/>
          <p:cNvSpPr>
            <a:spLocks noChangeArrowheads="1"/>
          </p:cNvSpPr>
          <p:nvPr/>
        </p:nvSpPr>
        <p:spPr bwMode="auto">
          <a:xfrm>
            <a:off x="1555758" y="990601"/>
            <a:ext cx="8040712" cy="830997"/>
          </a:xfrm>
          <a:prstGeom prst="rect">
            <a:avLst/>
          </a:prstGeom>
          <a:noFill/>
          <a:ln w="9525" algn="ctr">
            <a:noFill/>
            <a:miter lim="800000"/>
            <a:headEnd/>
            <a:tailEnd/>
          </a:ln>
          <a:effectLst/>
        </p:spPr>
        <p:txBody>
          <a:bodyPr wrap="square">
            <a:spAutoFit/>
          </a:bodyPr>
          <a:lstStyle/>
          <a:p>
            <a:pPr marL="342900" indent="-342900">
              <a:buFont typeface="Wingdings" pitchFamily="2" charset="2"/>
              <a:buNone/>
            </a:pPr>
            <a:r>
              <a:rPr lang="en-US" sz="2400" b="1" dirty="0">
                <a:solidFill>
                  <a:schemeClr val="tx2"/>
                </a:solidFill>
              </a:rPr>
              <a:t>Spectral shapes having equal AC (Fluctuating) Power - Source: Billingsley (1996)</a:t>
            </a:r>
            <a:endParaRPr lang="it-IT" sz="2400" dirty="0">
              <a:solidFill>
                <a:schemeClr val="tx2"/>
              </a:solidFill>
            </a:endParaRPr>
          </a:p>
        </p:txBody>
      </p:sp>
      <p:sp>
        <p:nvSpPr>
          <p:cNvPr id="6" name="Segnaposto numero diapositiva 5"/>
          <p:cNvSpPr>
            <a:spLocks noGrp="1"/>
          </p:cNvSpPr>
          <p:nvPr>
            <p:ph type="sldNum" sz="quarter" idx="12"/>
          </p:nvPr>
        </p:nvSpPr>
        <p:spPr/>
        <p:txBody>
          <a:bodyPr/>
          <a:lstStyle/>
          <a:p>
            <a:fld id="{6294C92D-0306-4E69-9CD3-20855E849650}" type="slidenum">
              <a:rPr kumimoji="0" lang="en-US" smtClean="0"/>
              <a:pPr/>
              <a:t>49</a:t>
            </a:fld>
            <a:endParaRPr kumimoji="0"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rrowheads="1"/>
          </p:cNvPicPr>
          <p:nvPr/>
        </p:nvPicPr>
        <p:blipFill>
          <a:blip r:embed="rId3"/>
          <a:srcRect/>
          <a:stretch>
            <a:fillRect/>
          </a:stretch>
        </p:blipFill>
        <p:spPr bwMode="auto">
          <a:xfrm>
            <a:off x="4621316" y="1281126"/>
            <a:ext cx="5046592" cy="4076700"/>
          </a:xfrm>
          <a:prstGeom prst="rect">
            <a:avLst/>
          </a:prstGeom>
          <a:noFill/>
          <a:ln w="12700">
            <a:noFill/>
            <a:miter lim="800000"/>
            <a:headEnd/>
            <a:tailEnd/>
          </a:ln>
        </p:spPr>
      </p:pic>
      <p:sp>
        <p:nvSpPr>
          <p:cNvPr id="399363" name="Rectangle 3"/>
          <p:cNvSpPr>
            <a:spLocks noChangeArrowheads="1"/>
          </p:cNvSpPr>
          <p:nvPr/>
        </p:nvSpPr>
        <p:spPr bwMode="auto">
          <a:xfrm>
            <a:off x="4684947" y="3008326"/>
            <a:ext cx="939006" cy="558800"/>
          </a:xfrm>
          <a:prstGeom prst="rect">
            <a:avLst/>
          </a:prstGeom>
          <a:noFill/>
          <a:ln w="50800">
            <a:solidFill>
              <a:schemeClr val="tx1"/>
            </a:solidFill>
            <a:miter lim="800000"/>
            <a:headEnd/>
            <a:tailEnd/>
          </a:ln>
          <a:effectLst>
            <a:prstShdw prst="shdw17" dist="17961" dir="2700000">
              <a:schemeClr val="tx1">
                <a:gamma/>
                <a:shade val="60000"/>
                <a:invGamma/>
              </a:schemeClr>
            </a:prstShdw>
          </a:effectLst>
        </p:spPr>
        <p:txBody>
          <a:bodyPr wrap="none" anchor="ctr"/>
          <a:lstStyle/>
          <a:p>
            <a:pPr>
              <a:defRPr/>
            </a:pPr>
            <a:endParaRPr lang="it-IT" sz="2800"/>
          </a:p>
        </p:txBody>
      </p:sp>
      <p:pic>
        <p:nvPicPr>
          <p:cNvPr id="13316" name="Picture 4"/>
          <p:cNvPicPr>
            <a:picLocks noChangeArrowheads="1"/>
          </p:cNvPicPr>
          <p:nvPr/>
        </p:nvPicPr>
        <p:blipFill>
          <a:blip r:embed="rId4"/>
          <a:srcRect/>
          <a:stretch>
            <a:fillRect/>
          </a:stretch>
        </p:blipFill>
        <p:spPr bwMode="auto">
          <a:xfrm>
            <a:off x="4112256" y="1331926"/>
            <a:ext cx="610526" cy="977900"/>
          </a:xfrm>
          <a:prstGeom prst="rect">
            <a:avLst/>
          </a:prstGeom>
          <a:noFill/>
          <a:ln w="12700">
            <a:noFill/>
            <a:miter lim="800000"/>
            <a:headEnd/>
            <a:tailEnd/>
          </a:ln>
        </p:spPr>
      </p:pic>
      <p:pic>
        <p:nvPicPr>
          <p:cNvPr id="13317" name="Picture 5"/>
          <p:cNvPicPr>
            <a:picLocks noChangeArrowheads="1"/>
          </p:cNvPicPr>
          <p:nvPr/>
        </p:nvPicPr>
        <p:blipFill>
          <a:blip r:embed="rId5"/>
          <a:srcRect/>
          <a:stretch>
            <a:fillRect/>
          </a:stretch>
        </p:blipFill>
        <p:spPr bwMode="auto">
          <a:xfrm>
            <a:off x="4100217" y="4951426"/>
            <a:ext cx="634604" cy="317500"/>
          </a:xfrm>
          <a:prstGeom prst="rect">
            <a:avLst/>
          </a:prstGeom>
          <a:noFill/>
          <a:ln w="12700">
            <a:noFill/>
            <a:miter lim="800000"/>
            <a:headEnd/>
            <a:tailEnd/>
          </a:ln>
        </p:spPr>
      </p:pic>
      <p:sp>
        <p:nvSpPr>
          <p:cNvPr id="13318" name="Rectangle 6"/>
          <p:cNvSpPr>
            <a:spLocks noChangeArrowheads="1"/>
          </p:cNvSpPr>
          <p:nvPr/>
        </p:nvSpPr>
        <p:spPr bwMode="auto">
          <a:xfrm>
            <a:off x="738158" y="278468"/>
            <a:ext cx="8975661" cy="435888"/>
          </a:xfrm>
          <a:prstGeom prst="rect">
            <a:avLst/>
          </a:prstGeom>
          <a:noFill/>
          <a:ln w="12700">
            <a:noFill/>
            <a:miter lim="800000"/>
            <a:headEnd/>
            <a:tailEnd/>
          </a:ln>
        </p:spPr>
        <p:txBody>
          <a:bodyPr wrap="none" lIns="58737" tIns="23812" rIns="58737" bIns="23812">
            <a:spAutoFit/>
          </a:bodyPr>
          <a:lstStyle/>
          <a:p>
            <a:pPr algn="r" defTabSz="708025" eaLnBrk="0" hangingPunct="0">
              <a:lnSpc>
                <a:spcPct val="90000"/>
              </a:lnSpc>
              <a:spcBef>
                <a:spcPct val="50000"/>
              </a:spcBef>
              <a:buClrTx/>
              <a:buSzTx/>
              <a:buFontTx/>
              <a:buNone/>
            </a:pPr>
            <a:r>
              <a:rPr lang="en-US" sz="28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Scheme </a:t>
            </a:r>
            <a:r>
              <a:rPr lang="en-US" sz="28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of a typical ground-based surveillance radar</a:t>
            </a:r>
            <a:endParaRPr lang="en-US" sz="28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endParaRPr>
          </a:p>
        </p:txBody>
      </p:sp>
      <p:sp>
        <p:nvSpPr>
          <p:cNvPr id="13319" name="Rectangle 7"/>
          <p:cNvSpPr>
            <a:spLocks noChangeArrowheads="1"/>
          </p:cNvSpPr>
          <p:nvPr/>
        </p:nvSpPr>
        <p:spPr bwMode="auto">
          <a:xfrm>
            <a:off x="809596" y="5786454"/>
            <a:ext cx="8891323" cy="776816"/>
          </a:xfrm>
          <a:prstGeom prst="rect">
            <a:avLst/>
          </a:prstGeom>
          <a:solidFill>
            <a:schemeClr val="accent5">
              <a:lumMod val="20000"/>
              <a:lumOff val="80000"/>
            </a:schemeClr>
          </a:solidFill>
          <a:ln w="12700">
            <a:noFill/>
            <a:miter lim="800000"/>
            <a:headEnd/>
            <a:tailEnd/>
          </a:ln>
        </p:spPr>
        <p:txBody>
          <a:bodyPr lIns="90487" tIns="44450" rIns="90487" bIns="44450">
            <a:spAutoFit/>
          </a:bodyPr>
          <a:lstStyle/>
          <a:p>
            <a:pPr defTabSz="762000" eaLnBrk="0" hangingPunct="0">
              <a:lnSpc>
                <a:spcPct val="110000"/>
              </a:lnSpc>
              <a:spcBef>
                <a:spcPct val="0"/>
              </a:spcBef>
              <a:buClrTx/>
              <a:buSzTx/>
              <a:buFontTx/>
              <a:buNone/>
            </a:pPr>
            <a:r>
              <a:rPr lang="en-US" sz="2400" dirty="0"/>
              <a:t>*</a:t>
            </a:r>
            <a:r>
              <a:rPr lang="en-US" dirty="0"/>
              <a:t> </a:t>
            </a:r>
            <a:r>
              <a:rPr lang="en-US" dirty="0">
                <a:cs typeface="Arial" pitchFamily="34" charset="0"/>
              </a:rPr>
              <a:t>In a modern digital coherent processor, the phase and amplitude information </a:t>
            </a:r>
            <a:br>
              <a:rPr lang="en-US" dirty="0">
                <a:cs typeface="Arial" pitchFamily="34" charset="0"/>
              </a:rPr>
            </a:br>
            <a:r>
              <a:rPr lang="en-US" dirty="0">
                <a:cs typeface="Arial" pitchFamily="34" charset="0"/>
              </a:rPr>
              <a:t>   is preserved by digitizing two </a:t>
            </a:r>
            <a:r>
              <a:rPr lang="en-US" dirty="0" err="1">
                <a:cs typeface="Arial" pitchFamily="34" charset="0"/>
              </a:rPr>
              <a:t>quadrature</a:t>
            </a:r>
            <a:r>
              <a:rPr lang="en-US" dirty="0">
                <a:cs typeface="Arial" pitchFamily="34" charset="0"/>
              </a:rPr>
              <a:t> video channels. </a:t>
            </a:r>
          </a:p>
        </p:txBody>
      </p:sp>
      <p:sp>
        <p:nvSpPr>
          <p:cNvPr id="13320" name="Rectangle 8"/>
          <p:cNvSpPr>
            <a:spLocks noChangeArrowheads="1"/>
          </p:cNvSpPr>
          <p:nvPr/>
        </p:nvSpPr>
        <p:spPr bwMode="auto">
          <a:xfrm>
            <a:off x="4669470" y="2654314"/>
            <a:ext cx="373499" cy="491866"/>
          </a:xfrm>
          <a:prstGeom prst="rect">
            <a:avLst/>
          </a:prstGeom>
          <a:noFill/>
          <a:ln w="12700">
            <a:noFill/>
            <a:miter lim="800000"/>
            <a:headEnd/>
            <a:tailEnd/>
          </a:ln>
        </p:spPr>
        <p:txBody>
          <a:bodyPr wrap="none" lIns="90487" tIns="44450" rIns="90487" bIns="44450">
            <a:spAutoFit/>
          </a:bodyPr>
          <a:lstStyle/>
          <a:p>
            <a:pPr defTabSz="762000" eaLnBrk="0" hangingPunct="0">
              <a:lnSpc>
                <a:spcPct val="120000"/>
              </a:lnSpc>
              <a:spcBef>
                <a:spcPct val="0"/>
              </a:spcBef>
              <a:buClrTx/>
              <a:buSzTx/>
              <a:buFontTx/>
              <a:buNone/>
            </a:pPr>
            <a:r>
              <a:rPr lang="en-US" sz="2400" dirty="0"/>
              <a:t>*</a:t>
            </a:r>
            <a:r>
              <a:rPr lang="en-US" dirty="0">
                <a:solidFill>
                  <a:schemeClr val="folHlink"/>
                </a:solidFill>
              </a:rPr>
              <a:t> </a:t>
            </a:r>
          </a:p>
        </p:txBody>
      </p:sp>
      <p:pic>
        <p:nvPicPr>
          <p:cNvPr id="13321" name="Picture 9"/>
          <p:cNvPicPr>
            <a:picLocks noChangeArrowheads="1"/>
          </p:cNvPicPr>
          <p:nvPr/>
        </p:nvPicPr>
        <p:blipFill>
          <a:blip r:embed="rId6"/>
          <a:srcRect/>
          <a:stretch>
            <a:fillRect/>
          </a:stretch>
        </p:blipFill>
        <p:spPr bwMode="auto">
          <a:xfrm>
            <a:off x="595282" y="1166826"/>
            <a:ext cx="3606404" cy="3886200"/>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6" name="Text Box 4"/>
          <p:cNvSpPr txBox="1">
            <a:spLocks noChangeArrowheads="1"/>
          </p:cNvSpPr>
          <p:nvPr/>
        </p:nvSpPr>
        <p:spPr bwMode="auto">
          <a:xfrm>
            <a:off x="1707754" y="1990725"/>
            <a:ext cx="7400263" cy="838200"/>
          </a:xfrm>
          <a:prstGeom prst="rect">
            <a:avLst/>
          </a:prstGeom>
          <a:noFill/>
          <a:ln w="12700">
            <a:noFill/>
            <a:miter lim="800000"/>
            <a:headEnd/>
            <a:tailEnd/>
          </a:ln>
          <a:effectLst/>
        </p:spPr>
        <p:txBody>
          <a:bodyPr lIns="0" tIns="0" rIns="0" bIns="0" anchor="ctr">
            <a:spAutoFit/>
          </a:bodyPr>
          <a:lstStyle/>
          <a:p>
            <a:pPr eaLnBrk="0" hangingPunct="0">
              <a:spcBef>
                <a:spcPct val="50000"/>
              </a:spcBef>
              <a:buClrTx/>
              <a:buSzTx/>
              <a:buFontTx/>
              <a:buNone/>
            </a:pPr>
            <a:endParaRPr lang="en-US" sz="2200" b="1">
              <a:solidFill>
                <a:srgbClr val="142D7C"/>
              </a:solidFill>
            </a:endParaRPr>
          </a:p>
          <a:p>
            <a:pPr eaLnBrk="0" hangingPunct="0">
              <a:spcBef>
                <a:spcPct val="50000"/>
              </a:spcBef>
              <a:buClrTx/>
              <a:buSzTx/>
              <a:buFontTx/>
              <a:buNone/>
            </a:pPr>
            <a:endParaRPr lang="en-US" sz="2200" b="1">
              <a:solidFill>
                <a:srgbClr val="142D7C"/>
              </a:solidFill>
            </a:endParaRPr>
          </a:p>
        </p:txBody>
      </p:sp>
      <p:pic>
        <p:nvPicPr>
          <p:cNvPr id="735237" name="Picture 5" descr="FIG_31A"/>
          <p:cNvPicPr>
            <a:picLocks noChangeAspect="1" noChangeArrowheads="1"/>
          </p:cNvPicPr>
          <p:nvPr/>
        </p:nvPicPr>
        <p:blipFill>
          <a:blip r:embed="rId2"/>
          <a:srcRect/>
          <a:stretch>
            <a:fillRect/>
          </a:stretch>
        </p:blipFill>
        <p:spPr bwMode="auto">
          <a:xfrm>
            <a:off x="1449785" y="1057275"/>
            <a:ext cx="7653073" cy="4922838"/>
          </a:xfrm>
          <a:prstGeom prst="rect">
            <a:avLst/>
          </a:prstGeom>
          <a:noFill/>
        </p:spPr>
      </p:pic>
      <p:sp>
        <p:nvSpPr>
          <p:cNvPr id="735238" name="Rectangle 6"/>
          <p:cNvSpPr>
            <a:spLocks noChangeArrowheads="1"/>
          </p:cNvSpPr>
          <p:nvPr/>
        </p:nvSpPr>
        <p:spPr bwMode="auto">
          <a:xfrm>
            <a:off x="3957529" y="152401"/>
            <a:ext cx="5424627" cy="523862"/>
          </a:xfrm>
          <a:prstGeom prst="rect">
            <a:avLst/>
          </a:prstGeom>
          <a:noFill/>
          <a:ln w="9525" algn="ctr">
            <a:noFill/>
            <a:miter lim="800000"/>
            <a:headEnd/>
            <a:tailEnd/>
          </a:ln>
          <a:effectLst/>
        </p:spPr>
        <p:txBody>
          <a:bodyPr wrap="none" lIns="92075" tIns="46038" rIns="92075" bIns="46038">
            <a:spAutoFit/>
          </a:bodyPr>
          <a:lstStyle/>
          <a:p>
            <a:pPr defTabSz="762000" eaLnBrk="0" hangingPunct="0">
              <a:spcBef>
                <a:spcPct val="0"/>
              </a:spcBef>
              <a:buClrTx/>
              <a:buSzTx/>
              <a:buFontTx/>
              <a:buNone/>
              <a:defRPr/>
            </a:pPr>
            <a:r>
              <a:rPr lang="en-US"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Ground clutter spectra: X-band</a:t>
            </a:r>
          </a:p>
        </p:txBody>
      </p:sp>
      <p:sp>
        <p:nvSpPr>
          <p:cNvPr id="5" name="Segnaposto numero diapositiva 4"/>
          <p:cNvSpPr>
            <a:spLocks noGrp="1"/>
          </p:cNvSpPr>
          <p:nvPr>
            <p:ph type="sldNum" sz="quarter" idx="12"/>
          </p:nvPr>
        </p:nvSpPr>
        <p:spPr/>
        <p:txBody>
          <a:bodyPr/>
          <a:lstStyle/>
          <a:p>
            <a:fld id="{6294C92D-0306-4E69-9CD3-20855E849650}" type="slidenum">
              <a:rPr kumimoji="0" lang="en-US" smtClean="0"/>
              <a:pPr/>
              <a:t>50</a:t>
            </a:fld>
            <a:endParaRPr kumimoji="0"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60" name="Text Box 4"/>
          <p:cNvSpPr txBox="1">
            <a:spLocks noChangeArrowheads="1"/>
          </p:cNvSpPr>
          <p:nvPr/>
        </p:nvSpPr>
        <p:spPr bwMode="auto">
          <a:xfrm>
            <a:off x="1707754" y="1990725"/>
            <a:ext cx="7400263" cy="838200"/>
          </a:xfrm>
          <a:prstGeom prst="rect">
            <a:avLst/>
          </a:prstGeom>
          <a:noFill/>
          <a:ln w="12700">
            <a:noFill/>
            <a:miter lim="800000"/>
            <a:headEnd/>
            <a:tailEnd/>
          </a:ln>
          <a:effectLst/>
        </p:spPr>
        <p:txBody>
          <a:bodyPr lIns="0" tIns="0" rIns="0" bIns="0" anchor="ctr">
            <a:spAutoFit/>
          </a:bodyPr>
          <a:lstStyle/>
          <a:p>
            <a:pPr eaLnBrk="0" hangingPunct="0">
              <a:spcBef>
                <a:spcPct val="50000"/>
              </a:spcBef>
              <a:buClrTx/>
              <a:buSzTx/>
              <a:buFontTx/>
              <a:buNone/>
            </a:pPr>
            <a:endParaRPr lang="en-US" sz="2200" b="1">
              <a:solidFill>
                <a:srgbClr val="142D7C"/>
              </a:solidFill>
            </a:endParaRPr>
          </a:p>
          <a:p>
            <a:pPr eaLnBrk="0" hangingPunct="0">
              <a:spcBef>
                <a:spcPct val="50000"/>
              </a:spcBef>
              <a:buClrTx/>
              <a:buSzTx/>
              <a:buFontTx/>
              <a:buNone/>
            </a:pPr>
            <a:endParaRPr lang="en-US" sz="2200" b="1">
              <a:solidFill>
                <a:srgbClr val="142D7C"/>
              </a:solidFill>
            </a:endParaRPr>
          </a:p>
        </p:txBody>
      </p:sp>
      <p:pic>
        <p:nvPicPr>
          <p:cNvPr id="736261" name="Picture 5" descr="FIG_31B"/>
          <p:cNvPicPr>
            <a:picLocks noChangeAspect="1" noChangeArrowheads="1"/>
          </p:cNvPicPr>
          <p:nvPr/>
        </p:nvPicPr>
        <p:blipFill>
          <a:blip r:embed="rId2"/>
          <a:srcRect/>
          <a:stretch>
            <a:fillRect/>
          </a:stretch>
        </p:blipFill>
        <p:spPr bwMode="auto">
          <a:xfrm>
            <a:off x="1487620" y="1020763"/>
            <a:ext cx="7168092" cy="4946650"/>
          </a:xfrm>
          <a:prstGeom prst="rect">
            <a:avLst/>
          </a:prstGeom>
          <a:noFill/>
        </p:spPr>
      </p:pic>
      <p:sp>
        <p:nvSpPr>
          <p:cNvPr id="736262" name="Rectangle 6"/>
          <p:cNvSpPr>
            <a:spLocks noChangeArrowheads="1"/>
          </p:cNvSpPr>
          <p:nvPr/>
        </p:nvSpPr>
        <p:spPr bwMode="auto">
          <a:xfrm>
            <a:off x="3919755" y="173038"/>
            <a:ext cx="5390963" cy="523862"/>
          </a:xfrm>
          <a:prstGeom prst="rect">
            <a:avLst/>
          </a:prstGeom>
          <a:noFill/>
          <a:ln w="9525" algn="ctr">
            <a:noFill/>
            <a:miter lim="800000"/>
            <a:headEnd/>
            <a:tailEnd/>
          </a:ln>
          <a:effectLst/>
        </p:spPr>
        <p:txBody>
          <a:bodyPr wrap="none" lIns="92075" tIns="46038" rIns="92075" bIns="46038">
            <a:spAutoFit/>
          </a:bodyPr>
          <a:lstStyle/>
          <a:p>
            <a:pPr defTabSz="762000" eaLnBrk="0" hangingPunct="0">
              <a:spcBef>
                <a:spcPct val="0"/>
              </a:spcBef>
              <a:defRPr/>
            </a:pPr>
            <a:r>
              <a:rPr lang="en-US"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Ground clutter spectra: S-band</a:t>
            </a:r>
          </a:p>
        </p:txBody>
      </p:sp>
      <p:sp>
        <p:nvSpPr>
          <p:cNvPr id="5" name="Segnaposto numero diapositiva 4"/>
          <p:cNvSpPr>
            <a:spLocks noGrp="1"/>
          </p:cNvSpPr>
          <p:nvPr>
            <p:ph type="sldNum" sz="quarter" idx="12"/>
          </p:nvPr>
        </p:nvSpPr>
        <p:spPr/>
        <p:txBody>
          <a:bodyPr/>
          <a:lstStyle/>
          <a:p>
            <a:fld id="{6294C92D-0306-4E69-9CD3-20855E849650}" type="slidenum">
              <a:rPr kumimoji="0" lang="en-US" smtClean="0"/>
              <a:pPr/>
              <a:t>51</a:t>
            </a:fld>
            <a:endParaRPr kumimoji="0"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84" name="Picture 4" descr="FIG_32A"/>
          <p:cNvPicPr>
            <a:picLocks noChangeAspect="1" noChangeArrowheads="1"/>
          </p:cNvPicPr>
          <p:nvPr/>
        </p:nvPicPr>
        <p:blipFill>
          <a:blip r:embed="rId2"/>
          <a:srcRect/>
          <a:stretch>
            <a:fillRect/>
          </a:stretch>
        </p:blipFill>
        <p:spPr bwMode="auto">
          <a:xfrm>
            <a:off x="2301082" y="1200150"/>
            <a:ext cx="7020190" cy="4821238"/>
          </a:xfrm>
          <a:prstGeom prst="rect">
            <a:avLst/>
          </a:prstGeom>
          <a:noFill/>
        </p:spPr>
      </p:pic>
      <p:sp>
        <p:nvSpPr>
          <p:cNvPr id="737285" name="Rectangle 5"/>
          <p:cNvSpPr>
            <a:spLocks noChangeArrowheads="1"/>
          </p:cNvSpPr>
          <p:nvPr/>
        </p:nvSpPr>
        <p:spPr bwMode="auto">
          <a:xfrm>
            <a:off x="1238224" y="255589"/>
            <a:ext cx="8544877" cy="430887"/>
          </a:xfrm>
          <a:prstGeom prst="rect">
            <a:avLst/>
          </a:prstGeom>
          <a:noFill/>
          <a:ln w="12700">
            <a:noFill/>
            <a:miter lim="800000"/>
            <a:headEnd/>
            <a:tailEnd/>
          </a:ln>
          <a:effectLst/>
        </p:spPr>
        <p:txBody>
          <a:bodyPr wrap="square" lIns="0" tIns="0" rIns="0" bIns="0">
            <a:spAutoFit/>
          </a:bodyPr>
          <a:lstStyle/>
          <a:p>
            <a:pPr defTabSz="762000" eaLnBrk="0" hangingPunct="0">
              <a:spcBef>
                <a:spcPct val="0"/>
              </a:spcBef>
              <a:buClrTx/>
              <a:buSzTx/>
              <a:buFontTx/>
              <a:buNone/>
              <a:defRPr/>
            </a:pPr>
            <a:r>
              <a:rPr lang="en-US"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Variation of the spectral slope diffuse components</a:t>
            </a:r>
          </a:p>
        </p:txBody>
      </p:sp>
      <p:sp>
        <p:nvSpPr>
          <p:cNvPr id="737286" name="Rectangle 6"/>
          <p:cNvSpPr>
            <a:spLocks noChangeArrowheads="1"/>
          </p:cNvSpPr>
          <p:nvPr/>
        </p:nvSpPr>
        <p:spPr bwMode="auto">
          <a:xfrm>
            <a:off x="7239016" y="1785926"/>
            <a:ext cx="848883" cy="307777"/>
          </a:xfrm>
          <a:prstGeom prst="rect">
            <a:avLst/>
          </a:prstGeom>
          <a:noFill/>
          <a:ln w="9525" algn="ctr">
            <a:noFill/>
            <a:miter lim="800000"/>
            <a:headEnd/>
            <a:tailEnd/>
          </a:ln>
          <a:effectLst/>
        </p:spPr>
        <p:txBody>
          <a:bodyPr wrap="none" lIns="18000" tIns="0" rIns="18000" bIns="0">
            <a:spAutoFit/>
          </a:bodyPr>
          <a:lstStyle/>
          <a:p>
            <a:pPr algn="ctr">
              <a:spcBef>
                <a:spcPct val="50000"/>
              </a:spcBef>
              <a:buClrTx/>
              <a:buSzTx/>
              <a:buFontTx/>
              <a:buNone/>
            </a:pPr>
            <a:r>
              <a:rPr lang="en-US" sz="2000" dirty="0"/>
              <a:t>S-band</a:t>
            </a:r>
            <a:endParaRPr lang="it-IT" sz="2000" dirty="0"/>
          </a:p>
        </p:txBody>
      </p:sp>
      <p:sp>
        <p:nvSpPr>
          <p:cNvPr id="5" name="Segnaposto numero diapositiva 4"/>
          <p:cNvSpPr>
            <a:spLocks noGrp="1"/>
          </p:cNvSpPr>
          <p:nvPr>
            <p:ph type="sldNum" sz="quarter" idx="12"/>
          </p:nvPr>
        </p:nvSpPr>
        <p:spPr/>
        <p:txBody>
          <a:bodyPr/>
          <a:lstStyle/>
          <a:p>
            <a:fld id="{6294C92D-0306-4E69-9CD3-20855E849650}" type="slidenum">
              <a:rPr kumimoji="0" lang="en-US" smtClean="0"/>
              <a:pPr/>
              <a:t>52</a:t>
            </a:fld>
            <a:endParaRPr kumimoji="0"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8308" name="Object 4">
            <a:hlinkClick r:id="" action="ppaction://ole?verb=0"/>
          </p:cNvPr>
          <p:cNvGraphicFramePr>
            <a:graphicFrameLocks/>
          </p:cNvGraphicFramePr>
          <p:nvPr/>
        </p:nvGraphicFramePr>
        <p:xfrm>
          <a:off x="5080265" y="1295400"/>
          <a:ext cx="4165335" cy="4464050"/>
        </p:xfrm>
        <a:graphic>
          <a:graphicData uri="http://schemas.openxmlformats.org/presentationml/2006/ole">
            <p:oleObj spid="_x0000_s264194" name="PaperPort Document" r:id="rId3" imgW="3574800" imgH="4152600" progId="">
              <p:embed/>
            </p:oleObj>
          </a:graphicData>
        </a:graphic>
      </p:graphicFrame>
      <p:sp>
        <p:nvSpPr>
          <p:cNvPr id="738309" name="Rectangle 5"/>
          <p:cNvSpPr>
            <a:spLocks noChangeArrowheads="1"/>
          </p:cNvSpPr>
          <p:nvPr/>
        </p:nvSpPr>
        <p:spPr bwMode="auto">
          <a:xfrm>
            <a:off x="1023910" y="2057408"/>
            <a:ext cx="4071966" cy="2514600"/>
          </a:xfrm>
          <a:prstGeom prst="rect">
            <a:avLst/>
          </a:prstGeom>
          <a:noFill/>
          <a:ln w="12700">
            <a:noFill/>
            <a:miter lim="800000"/>
            <a:headEnd/>
            <a:tailEnd/>
          </a:ln>
          <a:effectLst/>
        </p:spPr>
        <p:txBody>
          <a:bodyPr lIns="90488" tIns="44450" rIns="90488" bIns="44450"/>
          <a:lstStyle/>
          <a:p>
            <a:pPr marL="342900" indent="-342900">
              <a:lnSpc>
                <a:spcPct val="90000"/>
              </a:lnSpc>
            </a:pPr>
            <a:r>
              <a:rPr lang="en-US" sz="2000" dirty="0" smtClean="0"/>
              <a:t>     Approximate </a:t>
            </a:r>
            <a:r>
              <a:rPr lang="en-US" sz="2000" dirty="0"/>
              <a:t>linear dependence of power density in dB versus velocity, for all wind </a:t>
            </a:r>
            <a:r>
              <a:rPr lang="en-US" sz="2000" dirty="0" smtClean="0"/>
              <a:t>speeds</a:t>
            </a:r>
          </a:p>
          <a:p>
            <a:pPr marL="342900" indent="-342900">
              <a:lnSpc>
                <a:spcPct val="90000"/>
              </a:lnSpc>
            </a:pPr>
            <a:endParaRPr lang="en-US" sz="2000" dirty="0" smtClean="0"/>
          </a:p>
          <a:p>
            <a:pPr marL="342900" indent="-342900">
              <a:lnSpc>
                <a:spcPct val="90000"/>
              </a:lnSpc>
            </a:pPr>
            <a:endParaRPr lang="en-US" sz="2000" dirty="0"/>
          </a:p>
          <a:p>
            <a:pPr marL="342900" indent="-342900">
              <a:lnSpc>
                <a:spcPct val="90000"/>
              </a:lnSpc>
              <a:buClr>
                <a:schemeClr val="tx2"/>
              </a:buClr>
            </a:pPr>
            <a:r>
              <a:rPr lang="en-US" sz="2000" dirty="0" smtClean="0"/>
              <a:t>     For </a:t>
            </a:r>
            <a:r>
              <a:rPr lang="en-US" sz="2000" dirty="0"/>
              <a:t>VHF through X band, measured spectral shapes versus Doppler velocity  found to be essentially the same</a:t>
            </a:r>
          </a:p>
          <a:p>
            <a:pPr marL="342900" indent="-342900">
              <a:lnSpc>
                <a:spcPct val="90000"/>
              </a:lnSpc>
            </a:pPr>
            <a:endParaRPr lang="en-US" sz="2000" dirty="0"/>
          </a:p>
        </p:txBody>
      </p:sp>
      <p:sp>
        <p:nvSpPr>
          <p:cNvPr id="738310" name="Rectangle 6"/>
          <p:cNvSpPr>
            <a:spLocks noChangeArrowheads="1"/>
          </p:cNvSpPr>
          <p:nvPr/>
        </p:nvSpPr>
        <p:spPr bwMode="auto">
          <a:xfrm>
            <a:off x="3457594" y="76200"/>
            <a:ext cx="5853124" cy="685800"/>
          </a:xfrm>
          <a:prstGeom prst="rect">
            <a:avLst/>
          </a:prstGeom>
          <a:noFill/>
          <a:ln w="12700">
            <a:noFill/>
            <a:miter lim="800000"/>
            <a:headEnd/>
            <a:tailEnd/>
          </a:ln>
          <a:effectLst/>
        </p:spPr>
        <p:txBody>
          <a:bodyPr lIns="90488" tIns="44450" rIns="90488" bIns="44450" anchor="ctr"/>
          <a:lstStyle/>
          <a:p>
            <a:pPr defTabSz="762000" eaLnBrk="0" hangingPunct="0">
              <a:spcBef>
                <a:spcPct val="0"/>
              </a:spcBef>
              <a:defRPr/>
            </a:pPr>
            <a:r>
              <a:rPr lang="en-US"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L-Band forest PSD </a:t>
            </a:r>
            <a:r>
              <a:rPr lang="en-US" sz="2800" b="1" dirty="0" err="1" smtClean="0">
                <a:solidFill>
                  <a:schemeClr val="accent1">
                    <a:lumMod val="50000"/>
                  </a:schemeClr>
                </a:solidFill>
                <a:effectLst>
                  <a:outerShdw blurRad="38100" dist="38100" dir="2700000" algn="tl">
                    <a:srgbClr val="C0C0C0"/>
                  </a:outerShdw>
                </a:effectLst>
                <a:latin typeface="+mj-lt"/>
                <a:cs typeface="Times New Roman" pitchFamily="18" charset="0"/>
              </a:rPr>
              <a:t>vs</a:t>
            </a:r>
            <a:r>
              <a:rPr lang="en-US"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 wind speed</a:t>
            </a:r>
          </a:p>
        </p:txBody>
      </p:sp>
      <p:sp>
        <p:nvSpPr>
          <p:cNvPr id="738311" name="Rectangle 7"/>
          <p:cNvSpPr>
            <a:spLocks noChangeArrowheads="1"/>
          </p:cNvSpPr>
          <p:nvPr/>
        </p:nvSpPr>
        <p:spPr bwMode="auto">
          <a:xfrm>
            <a:off x="5667380" y="6000768"/>
            <a:ext cx="3608123" cy="396875"/>
          </a:xfrm>
          <a:prstGeom prst="rect">
            <a:avLst/>
          </a:prstGeom>
          <a:noFill/>
          <a:ln w="9525" algn="ctr">
            <a:noFill/>
            <a:miter lim="800000"/>
            <a:headEnd/>
            <a:tailEnd/>
          </a:ln>
          <a:effectLst/>
        </p:spPr>
        <p:txBody>
          <a:bodyPr>
            <a:spAutoFit/>
          </a:bodyPr>
          <a:lstStyle/>
          <a:p>
            <a:pPr marL="342900" indent="-342900">
              <a:buFont typeface="Wingdings" pitchFamily="2" charset="2"/>
              <a:buNone/>
            </a:pPr>
            <a:r>
              <a:rPr lang="en-US" sz="2000" dirty="0"/>
              <a:t>Source:  Billingsley (1996).</a:t>
            </a:r>
            <a:endParaRPr lang="it-IT" sz="2800" dirty="0"/>
          </a:p>
        </p:txBody>
      </p:sp>
      <p:sp>
        <p:nvSpPr>
          <p:cNvPr id="6" name="Segnaposto numero diapositiva 5"/>
          <p:cNvSpPr>
            <a:spLocks noGrp="1"/>
          </p:cNvSpPr>
          <p:nvPr>
            <p:ph type="sldNum" sz="quarter" idx="12"/>
          </p:nvPr>
        </p:nvSpPr>
        <p:spPr/>
        <p:txBody>
          <a:bodyPr/>
          <a:lstStyle/>
          <a:p>
            <a:fld id="{6294C92D-0306-4E69-9CD3-20855E849650}" type="slidenum">
              <a:rPr kumimoji="0" lang="en-US" smtClean="0"/>
              <a:pPr/>
              <a:t>53</a:t>
            </a:fld>
            <a:endParaRPr kumimoji="0"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6" name="AutoShape 4"/>
          <p:cNvSpPr>
            <a:spLocks noChangeArrowheads="1"/>
          </p:cNvSpPr>
          <p:nvPr/>
        </p:nvSpPr>
        <p:spPr bwMode="auto">
          <a:xfrm>
            <a:off x="662121" y="1412875"/>
            <a:ext cx="8815652" cy="4464050"/>
          </a:xfrm>
          <a:prstGeom prst="foldedCorner">
            <a:avLst>
              <a:gd name="adj" fmla="val 12500"/>
            </a:avLst>
          </a:prstGeom>
          <a:solidFill>
            <a:schemeClr val="accent6">
              <a:lumMod val="20000"/>
              <a:lumOff val="80000"/>
            </a:schemeClr>
          </a:solidFill>
          <a:ln w="12700">
            <a:solidFill>
              <a:srgbClr val="000099"/>
            </a:solidFill>
            <a:round/>
            <a:headEnd/>
            <a:tailEnd/>
          </a:ln>
          <a:effectLst/>
        </p:spPr>
        <p:txBody>
          <a:bodyPr wrap="none" anchor="ctr"/>
          <a:lstStyle/>
          <a:p>
            <a:pPr algn="ctr" eaLnBrk="0" hangingPunct="0">
              <a:spcBef>
                <a:spcPct val="0"/>
              </a:spcBef>
              <a:buClrTx/>
              <a:buSzTx/>
              <a:buFontTx/>
              <a:buNone/>
            </a:pPr>
            <a:endParaRPr lang="en-GB" sz="2400">
              <a:solidFill>
                <a:srgbClr val="B3409D"/>
              </a:solidFill>
            </a:endParaRPr>
          </a:p>
        </p:txBody>
      </p:sp>
      <p:sp>
        <p:nvSpPr>
          <p:cNvPr id="740357" name="Text Box 5"/>
          <p:cNvSpPr txBox="1">
            <a:spLocks noChangeArrowheads="1"/>
          </p:cNvSpPr>
          <p:nvPr/>
        </p:nvSpPr>
        <p:spPr bwMode="auto">
          <a:xfrm>
            <a:off x="1209014" y="1919288"/>
            <a:ext cx="7635875" cy="3352800"/>
          </a:xfrm>
          <a:prstGeom prst="rect">
            <a:avLst/>
          </a:prstGeom>
          <a:noFill/>
          <a:ln w="12700">
            <a:noFill/>
            <a:miter lim="800000"/>
            <a:headEnd/>
            <a:tailEnd/>
          </a:ln>
          <a:effectLst/>
        </p:spPr>
        <p:txBody>
          <a:bodyPr lIns="0" tIns="0" rIns="0" bIns="0" anchor="ctr">
            <a:spAutoFit/>
          </a:bodyPr>
          <a:lstStyle/>
          <a:p>
            <a:pPr algn="just" eaLnBrk="0" hangingPunct="0">
              <a:spcBef>
                <a:spcPct val="50000"/>
              </a:spcBef>
              <a:buClrTx/>
              <a:buSzTx/>
              <a:buFontTx/>
              <a:buNone/>
            </a:pPr>
            <a:r>
              <a:rPr lang="en-GB" sz="2000" dirty="0"/>
              <a:t>The relative motion of the sea surface with respect to the radar causes an intrinsic Doppler shift of the return from individual </a:t>
            </a:r>
            <a:r>
              <a:rPr lang="en-GB" sz="2000" dirty="0" err="1"/>
              <a:t>scatterers</a:t>
            </a:r>
            <a:r>
              <a:rPr lang="en-GB" sz="2000" dirty="0"/>
              <a:t>.</a:t>
            </a:r>
          </a:p>
          <a:p>
            <a:pPr algn="just" eaLnBrk="0" hangingPunct="0">
              <a:spcBef>
                <a:spcPct val="50000"/>
              </a:spcBef>
              <a:buClrTx/>
              <a:buSzTx/>
              <a:buFontTx/>
              <a:buNone/>
            </a:pPr>
            <a:r>
              <a:rPr lang="en-GB" sz="2000" dirty="0"/>
              <a:t>Because the motion of the scattering elements have varying directions and speeds the total echo contains a spectrum of Doppler frequencies.</a:t>
            </a:r>
          </a:p>
          <a:p>
            <a:pPr algn="just" eaLnBrk="0" hangingPunct="0">
              <a:spcBef>
                <a:spcPct val="50000"/>
              </a:spcBef>
              <a:buClrTx/>
              <a:buSzTx/>
              <a:buFontTx/>
              <a:buNone/>
            </a:pPr>
            <a:r>
              <a:rPr lang="en-GB" sz="2000" dirty="0"/>
              <a:t>Two effects are of interest:</a:t>
            </a:r>
          </a:p>
          <a:p>
            <a:pPr algn="just" eaLnBrk="0" hangingPunct="0">
              <a:spcBef>
                <a:spcPct val="50000"/>
              </a:spcBef>
              <a:buClrTx/>
              <a:buSzTx/>
              <a:buFontTx/>
              <a:buChar char="•"/>
            </a:pPr>
            <a:r>
              <a:rPr lang="en-GB" sz="2000" dirty="0"/>
              <a:t> the spectral shape and width</a:t>
            </a:r>
          </a:p>
          <a:p>
            <a:pPr algn="just" eaLnBrk="0" hangingPunct="0">
              <a:spcBef>
                <a:spcPct val="50000"/>
              </a:spcBef>
              <a:buClrTx/>
              <a:buSzTx/>
              <a:buFontTx/>
              <a:buChar char="•"/>
            </a:pPr>
            <a:r>
              <a:rPr lang="en-GB" sz="2000" dirty="0"/>
              <a:t> the mean Doppler shift of the entire spectrum.</a:t>
            </a:r>
          </a:p>
        </p:txBody>
      </p:sp>
      <p:sp>
        <p:nvSpPr>
          <p:cNvPr id="740358" name="Text Box 6"/>
          <p:cNvSpPr txBox="1">
            <a:spLocks noChangeArrowheads="1"/>
          </p:cNvSpPr>
          <p:nvPr/>
        </p:nvSpPr>
        <p:spPr bwMode="auto">
          <a:xfrm>
            <a:off x="5896673" y="262574"/>
            <a:ext cx="3342607" cy="523220"/>
          </a:xfrm>
          <a:prstGeom prst="rect">
            <a:avLst/>
          </a:prstGeom>
          <a:noFill/>
          <a:ln w="9525">
            <a:noFill/>
            <a:miter lim="800000"/>
            <a:headEnd/>
            <a:tailEnd/>
          </a:ln>
          <a:effectLst/>
        </p:spPr>
        <p:txBody>
          <a:bodyPr wrap="square">
            <a:spAutoFit/>
          </a:bodyPr>
          <a:lstStyle/>
          <a:p>
            <a:pPr defTabSz="762000" eaLnBrk="0" hangingPunct="0">
              <a:spcBef>
                <a:spcPct val="0"/>
              </a:spcBef>
              <a:buClrTx/>
              <a:buSzTx/>
              <a:buFontTx/>
              <a:buNone/>
              <a:defRPr/>
            </a:pPr>
            <a:r>
              <a:rPr lang="en-GB"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Sea clutter PSD</a:t>
            </a:r>
          </a:p>
        </p:txBody>
      </p:sp>
      <p:sp>
        <p:nvSpPr>
          <p:cNvPr id="5" name="Segnaposto numero diapositiva 4"/>
          <p:cNvSpPr>
            <a:spLocks noGrp="1"/>
          </p:cNvSpPr>
          <p:nvPr>
            <p:ph type="sldNum" sz="quarter" idx="12"/>
          </p:nvPr>
        </p:nvSpPr>
        <p:spPr/>
        <p:txBody>
          <a:bodyPr/>
          <a:lstStyle/>
          <a:p>
            <a:fld id="{6294C92D-0306-4E69-9CD3-20855E849650}" type="slidenum">
              <a:rPr kumimoji="0" lang="en-US" smtClean="0"/>
              <a:pPr/>
              <a:t>54</a:t>
            </a:fld>
            <a:endParaRPr kumimoji="0"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42" name="Rectangle 14"/>
          <p:cNvSpPr>
            <a:spLocks noChangeArrowheads="1"/>
          </p:cNvSpPr>
          <p:nvPr/>
        </p:nvSpPr>
        <p:spPr bwMode="auto">
          <a:xfrm>
            <a:off x="3054350" y="4419600"/>
            <a:ext cx="3384550" cy="838200"/>
          </a:xfrm>
          <a:prstGeom prst="rect">
            <a:avLst/>
          </a:prstGeom>
          <a:solidFill>
            <a:srgbClr val="EDFCB6"/>
          </a:solidFill>
          <a:ln w="9525" algn="ctr">
            <a:solidFill>
              <a:schemeClr val="tx1"/>
            </a:solidFill>
            <a:miter lim="800000"/>
            <a:headEnd/>
            <a:tailEnd/>
          </a:ln>
          <a:effectLst/>
        </p:spPr>
        <p:txBody>
          <a:bodyPr wrap="none" anchor="ctr"/>
          <a:lstStyle/>
          <a:p>
            <a:endParaRPr lang="it-IT"/>
          </a:p>
        </p:txBody>
      </p:sp>
      <p:sp>
        <p:nvSpPr>
          <p:cNvPr id="739341" name="Rectangle 13"/>
          <p:cNvSpPr>
            <a:spLocks noChangeArrowheads="1"/>
          </p:cNvSpPr>
          <p:nvPr/>
        </p:nvSpPr>
        <p:spPr bwMode="auto">
          <a:xfrm>
            <a:off x="3054350" y="2671763"/>
            <a:ext cx="3384550" cy="838200"/>
          </a:xfrm>
          <a:prstGeom prst="rect">
            <a:avLst/>
          </a:prstGeom>
          <a:solidFill>
            <a:srgbClr val="EDFCB6"/>
          </a:solidFill>
          <a:ln w="9525" algn="ctr">
            <a:solidFill>
              <a:schemeClr val="tx1"/>
            </a:solidFill>
            <a:miter lim="800000"/>
            <a:headEnd/>
            <a:tailEnd/>
          </a:ln>
          <a:effectLst/>
        </p:spPr>
        <p:txBody>
          <a:bodyPr wrap="none" anchor="ctr"/>
          <a:lstStyle/>
          <a:p>
            <a:endParaRPr lang="it-IT"/>
          </a:p>
        </p:txBody>
      </p:sp>
      <p:sp>
        <p:nvSpPr>
          <p:cNvPr id="739334" name="Text Box 6"/>
          <p:cNvSpPr txBox="1">
            <a:spLocks noChangeArrowheads="1"/>
          </p:cNvSpPr>
          <p:nvPr/>
        </p:nvSpPr>
        <p:spPr bwMode="auto">
          <a:xfrm>
            <a:off x="1381100" y="1203325"/>
            <a:ext cx="8215370" cy="1219200"/>
          </a:xfrm>
          <a:prstGeom prst="rect">
            <a:avLst/>
          </a:prstGeom>
          <a:noFill/>
          <a:ln w="12700">
            <a:noFill/>
            <a:miter lim="800000"/>
            <a:headEnd/>
            <a:tailEnd/>
          </a:ln>
          <a:effectLst/>
        </p:spPr>
        <p:txBody>
          <a:bodyPr wrap="square" lIns="0" tIns="0" rIns="0" bIns="0" anchor="ctr">
            <a:spAutoFit/>
          </a:bodyPr>
          <a:lstStyle/>
          <a:p>
            <a:pPr eaLnBrk="0" hangingPunct="0">
              <a:spcBef>
                <a:spcPct val="50000"/>
              </a:spcBef>
              <a:buClrTx/>
              <a:buSzTx/>
              <a:buFontTx/>
              <a:buNone/>
            </a:pPr>
            <a:r>
              <a:rPr lang="en-US" sz="2000" dirty="0"/>
              <a:t>The spectrum of sea clutter is sometimes assumed to have Gaussian shape. An approximate relationship between the </a:t>
            </a:r>
            <a:r>
              <a:rPr lang="en-US" sz="2000" dirty="0" smtClean="0"/>
              <a:t>-</a:t>
            </a:r>
            <a:r>
              <a:rPr lang="en-US" sz="2000" dirty="0"/>
              <a:t>3dB bandwidth </a:t>
            </a:r>
            <a:r>
              <a:rPr lang="en-US" sz="2000" dirty="0">
                <a:sym typeface="Symbol" pitchFamily="18" charset="2"/>
              </a:rPr>
              <a:t></a:t>
            </a:r>
            <a:r>
              <a:rPr lang="en-US" sz="2000" i="1" dirty="0">
                <a:sym typeface="Symbol" pitchFamily="18" charset="2"/>
              </a:rPr>
              <a:t>f</a:t>
            </a:r>
            <a:r>
              <a:rPr lang="en-US" sz="2000" dirty="0">
                <a:sym typeface="Symbol" pitchFamily="18" charset="2"/>
              </a:rPr>
              <a:t> of the spectrum and sea state </a:t>
            </a:r>
            <a:r>
              <a:rPr lang="en-US" sz="2000" i="1" dirty="0">
                <a:sym typeface="Symbol" pitchFamily="18" charset="2"/>
              </a:rPr>
              <a:t>S</a:t>
            </a:r>
            <a:r>
              <a:rPr lang="en-US" sz="2000" dirty="0">
                <a:sym typeface="Symbol" pitchFamily="18" charset="2"/>
              </a:rPr>
              <a:t> (Douglas scale) has been derived by </a:t>
            </a:r>
            <a:r>
              <a:rPr lang="en-US" sz="2000" dirty="0" err="1">
                <a:sym typeface="Symbol" pitchFamily="18" charset="2"/>
              </a:rPr>
              <a:t>Nathanson</a:t>
            </a:r>
            <a:r>
              <a:rPr lang="en-US" sz="2000" dirty="0">
                <a:sym typeface="Symbol" pitchFamily="18" charset="2"/>
              </a:rPr>
              <a:t>:</a:t>
            </a:r>
          </a:p>
        </p:txBody>
      </p:sp>
      <p:graphicFrame>
        <p:nvGraphicFramePr>
          <p:cNvPr id="739335" name="Object 7"/>
          <p:cNvGraphicFramePr>
            <a:graphicFrameLocks noChangeAspect="1"/>
          </p:cNvGraphicFramePr>
          <p:nvPr/>
        </p:nvGraphicFramePr>
        <p:xfrm>
          <a:off x="3601244" y="2828926"/>
          <a:ext cx="2383631" cy="498475"/>
        </p:xfrm>
        <a:graphic>
          <a:graphicData uri="http://schemas.openxmlformats.org/presentationml/2006/ole">
            <p:oleObj spid="_x0000_s265218" name="Equation" r:id="rId3" imgW="1346040" imgH="304560" progId="Equation.DSMT4">
              <p:embed/>
            </p:oleObj>
          </a:graphicData>
        </a:graphic>
      </p:graphicFrame>
      <p:sp>
        <p:nvSpPr>
          <p:cNvPr id="739336" name="Text Box 8"/>
          <p:cNvSpPr txBox="1">
            <a:spLocks noChangeArrowheads="1"/>
          </p:cNvSpPr>
          <p:nvPr/>
        </p:nvSpPr>
        <p:spPr bwMode="auto">
          <a:xfrm>
            <a:off x="1381100" y="3657600"/>
            <a:ext cx="8143932" cy="609600"/>
          </a:xfrm>
          <a:prstGeom prst="rect">
            <a:avLst/>
          </a:prstGeom>
          <a:noFill/>
          <a:ln w="12700">
            <a:noFill/>
            <a:miter lim="800000"/>
            <a:headEnd/>
            <a:tailEnd/>
          </a:ln>
          <a:effectLst/>
        </p:spPr>
        <p:txBody>
          <a:bodyPr wrap="square" lIns="0" tIns="0" rIns="0" bIns="0" anchor="ctr">
            <a:spAutoFit/>
          </a:bodyPr>
          <a:lstStyle/>
          <a:p>
            <a:pPr eaLnBrk="0" hangingPunct="0">
              <a:spcBef>
                <a:spcPct val="50000"/>
              </a:spcBef>
              <a:buClrTx/>
              <a:buSzTx/>
              <a:buFontTx/>
              <a:buNone/>
            </a:pPr>
            <a:r>
              <a:rPr lang="en-US" sz="2000" dirty="0"/>
              <a:t>The standard deviation of the Gaussian spectrum is related to </a:t>
            </a:r>
            <a:r>
              <a:rPr lang="en-US" sz="2000" dirty="0">
                <a:sym typeface="Symbol" pitchFamily="18" charset="2"/>
              </a:rPr>
              <a:t></a:t>
            </a:r>
            <a:r>
              <a:rPr lang="en-US" sz="2000" i="1" dirty="0">
                <a:sym typeface="Symbol" pitchFamily="18" charset="2"/>
              </a:rPr>
              <a:t>f</a:t>
            </a:r>
            <a:r>
              <a:rPr lang="en-US" sz="2000" dirty="0">
                <a:sym typeface="Symbol" pitchFamily="18" charset="2"/>
              </a:rPr>
              <a:t>  by the expression:</a:t>
            </a:r>
          </a:p>
        </p:txBody>
      </p:sp>
      <p:sp>
        <p:nvSpPr>
          <p:cNvPr id="739338" name="Text Box 10"/>
          <p:cNvSpPr txBox="1">
            <a:spLocks noChangeArrowheads="1"/>
          </p:cNvSpPr>
          <p:nvPr/>
        </p:nvSpPr>
        <p:spPr bwMode="auto">
          <a:xfrm>
            <a:off x="6176471" y="215901"/>
            <a:ext cx="2848495" cy="519113"/>
          </a:xfrm>
          <a:prstGeom prst="rect">
            <a:avLst/>
          </a:prstGeom>
          <a:noFill/>
          <a:ln w="9525">
            <a:noFill/>
            <a:miter lim="800000"/>
            <a:headEnd/>
            <a:tailEnd/>
          </a:ln>
          <a:effectLst/>
        </p:spPr>
        <p:txBody>
          <a:bodyPr wrap="square">
            <a:spAutoFit/>
          </a:bodyPr>
          <a:lstStyle/>
          <a:p>
            <a:pPr defTabSz="762000" eaLnBrk="0" hangingPunct="0">
              <a:spcBef>
                <a:spcPct val="0"/>
              </a:spcBef>
              <a:defRPr/>
            </a:pPr>
            <a:r>
              <a:rPr lang="en-US"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Sea clutter PSD</a:t>
            </a:r>
          </a:p>
        </p:txBody>
      </p:sp>
      <p:sp>
        <p:nvSpPr>
          <p:cNvPr id="739339" name="Text Box 11"/>
          <p:cNvSpPr txBox="1">
            <a:spLocks noChangeArrowheads="1"/>
          </p:cNvSpPr>
          <p:nvPr/>
        </p:nvSpPr>
        <p:spPr bwMode="auto">
          <a:xfrm>
            <a:off x="1457330" y="5562600"/>
            <a:ext cx="8139140" cy="609600"/>
          </a:xfrm>
          <a:prstGeom prst="rect">
            <a:avLst/>
          </a:prstGeom>
          <a:noFill/>
          <a:ln w="12700">
            <a:noFill/>
            <a:miter lim="800000"/>
            <a:headEnd/>
            <a:tailEnd/>
          </a:ln>
          <a:effectLst/>
        </p:spPr>
        <p:txBody>
          <a:bodyPr wrap="square" lIns="0" tIns="0" rIns="0" bIns="0" anchor="ctr">
            <a:spAutoFit/>
          </a:bodyPr>
          <a:lstStyle/>
          <a:p>
            <a:pPr eaLnBrk="0" hangingPunct="0">
              <a:spcBef>
                <a:spcPct val="50000"/>
              </a:spcBef>
              <a:buClrTx/>
              <a:buSzTx/>
              <a:buFontTx/>
              <a:buNone/>
            </a:pPr>
            <a:r>
              <a:rPr lang="en-US" sz="2000" b="1" dirty="0"/>
              <a:t>Recently more complex and realistic models have been proposed for sea clutter PSD. We are going to analyze them later on.</a:t>
            </a:r>
            <a:endParaRPr lang="en-US" sz="2000" b="1" dirty="0">
              <a:sym typeface="Symbol" pitchFamily="18" charset="2"/>
            </a:endParaRPr>
          </a:p>
        </p:txBody>
      </p:sp>
      <p:graphicFrame>
        <p:nvGraphicFramePr>
          <p:cNvPr id="739340" name="Object 12"/>
          <p:cNvGraphicFramePr>
            <a:graphicFrameLocks noChangeAspect="1"/>
          </p:cNvGraphicFramePr>
          <p:nvPr/>
        </p:nvGraphicFramePr>
        <p:xfrm>
          <a:off x="3804179" y="4705350"/>
          <a:ext cx="1706033" cy="419100"/>
        </p:xfrm>
        <a:graphic>
          <a:graphicData uri="http://schemas.openxmlformats.org/presentationml/2006/ole">
            <p:oleObj spid="_x0000_s265219" name="Equation" r:id="rId4" imgW="1574640" imgH="419040" progId="Equation.DSMT4">
              <p:embed/>
            </p:oleObj>
          </a:graphicData>
        </a:graphic>
      </p:graphicFrame>
      <p:sp>
        <p:nvSpPr>
          <p:cNvPr id="10" name="Segnaposto numero diapositiva 9"/>
          <p:cNvSpPr>
            <a:spLocks noGrp="1"/>
          </p:cNvSpPr>
          <p:nvPr>
            <p:ph type="sldNum" sz="quarter" idx="12"/>
          </p:nvPr>
        </p:nvSpPr>
        <p:spPr/>
        <p:txBody>
          <a:bodyPr/>
          <a:lstStyle/>
          <a:p>
            <a:fld id="{6294C92D-0306-4E69-9CD3-20855E849650}" type="slidenum">
              <a:rPr kumimoji="0" lang="en-US" smtClean="0"/>
              <a:pPr/>
              <a:t>55</a:t>
            </a:fld>
            <a:endParaRPr kumimoji="0"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5241855" y="357166"/>
            <a:ext cx="4140301" cy="646331"/>
          </a:xfrm>
          <a:prstGeom prst="rect">
            <a:avLst/>
          </a:prstGeom>
        </p:spPr>
        <p:txBody>
          <a:bodyPr wrap="none">
            <a:spAutoFit/>
          </a:bodyPr>
          <a:lstStyle/>
          <a:p>
            <a:pPr marL="342900" indent="-342900">
              <a:buFont typeface="Wingdings" pitchFamily="2" charset="2"/>
              <a:buNone/>
            </a:pPr>
            <a:r>
              <a:rPr lang="en-US" sz="36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Outline of the talk</a:t>
            </a:r>
            <a:endParaRPr lang="en-US" sz="3600" b="1" dirty="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endParaRPr>
          </a:p>
        </p:txBody>
      </p:sp>
      <p:sp>
        <p:nvSpPr>
          <p:cNvPr id="5" name="Rettangolo 4"/>
          <p:cNvSpPr/>
          <p:nvPr/>
        </p:nvSpPr>
        <p:spPr>
          <a:xfrm>
            <a:off x="1309662" y="1142983"/>
            <a:ext cx="7971290" cy="4832092"/>
          </a:xfrm>
          <a:prstGeom prst="rect">
            <a:avLst/>
          </a:prstGeom>
        </p:spPr>
        <p:txBody>
          <a:bodyPr wrap="square">
            <a:spAutoFit/>
          </a:bodyPr>
          <a:lstStyle/>
          <a:p>
            <a:pPr defTabSz="762000" eaLnBrk="0" hangingPunct="0">
              <a:spcBef>
                <a:spcPct val="0"/>
              </a:spcBef>
              <a:buSzPct val="100000"/>
              <a:buFont typeface="Wingdings" pitchFamily="2" charset="2"/>
              <a:buChar char="v"/>
              <a:defRPr/>
            </a:pPr>
            <a:r>
              <a:rPr lang="en-US" sz="2800" dirty="0" smtClean="0"/>
              <a:t> Introduction</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 Gaussian model and RCS</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 Compound-Gaussian model</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 Spectral modeling</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b="1" dirty="0" smtClean="0">
                <a:solidFill>
                  <a:schemeClr val="accent1">
                    <a:lumMod val="50000"/>
                  </a:schemeClr>
                </a:solidFill>
              </a:rPr>
              <a:t>Clutter analysis and model validation</a:t>
            </a:r>
          </a:p>
          <a:p>
            <a:pPr defTabSz="762000" eaLnBrk="0" hangingPunct="0">
              <a:spcBef>
                <a:spcPct val="0"/>
              </a:spcBef>
              <a:buSzPct val="100000"/>
              <a:buFont typeface="Wingdings" pitchFamily="2" charset="2"/>
              <a:buChar char="v"/>
              <a:defRPr/>
            </a:pPr>
            <a:endParaRPr lang="en-US" sz="2800" dirty="0" smtClean="0"/>
          </a:p>
          <a:p>
            <a:pPr defTabSz="762000" eaLnBrk="0" hangingPunct="0">
              <a:spcBef>
                <a:spcPct val="0"/>
              </a:spcBef>
              <a:buSzPct val="100000"/>
              <a:buFont typeface="Wingdings" pitchFamily="2" charset="2"/>
              <a:buChar char="v"/>
              <a:defRPr/>
            </a:pPr>
            <a:r>
              <a:rPr lang="en-US" sz="2800" dirty="0" smtClean="0"/>
              <a:t>Concluding remarks</a:t>
            </a:r>
          </a:p>
        </p:txBody>
      </p:sp>
      <p:sp>
        <p:nvSpPr>
          <p:cNvPr id="7" name="Rectangle 28"/>
          <p:cNvSpPr>
            <a:spLocks noChangeArrowheads="1"/>
          </p:cNvSpPr>
          <p:nvPr/>
        </p:nvSpPr>
        <p:spPr bwMode="auto">
          <a:xfrm>
            <a:off x="3952868" y="6429397"/>
            <a:ext cx="4875644" cy="276999"/>
          </a:xfrm>
          <a:prstGeom prst="rect">
            <a:avLst/>
          </a:prstGeom>
          <a:noFill/>
          <a:ln w="9525" algn="ctr">
            <a:noFill/>
            <a:miter lim="800000"/>
            <a:headEnd/>
            <a:tailEnd/>
          </a:ln>
        </p:spPr>
        <p:txBody>
          <a:bodyPr wrap="square" lIns="18000" tIns="0" rIns="18000" bIns="0" anchor="ctr">
            <a:spAutoFit/>
          </a:bodyPr>
          <a:lstStyle/>
          <a:p>
            <a:pPr algn="ctr">
              <a:spcBef>
                <a:spcPct val="0"/>
              </a:spcBef>
            </a:pPr>
            <a:r>
              <a:rPr lang="it-IT" b="1" dirty="0" smtClean="0">
                <a:latin typeface="Segoe UI" pitchFamily="34" charset="0"/>
                <a:ea typeface="Segoe UI" pitchFamily="34" charset="0"/>
                <a:cs typeface="Segoe UI" pitchFamily="34" charset="0"/>
              </a:rPr>
              <a:t>EGO Workshop 2012</a:t>
            </a:r>
            <a:r>
              <a:rPr lang="en-US" dirty="0" smtClean="0">
                <a:latin typeface="Segoe UI" pitchFamily="34" charset="0"/>
                <a:ea typeface="Segoe UI" pitchFamily="34" charset="0"/>
                <a:cs typeface="Segoe UI" pitchFamily="34" charset="0"/>
              </a:rPr>
              <a:t> - </a:t>
            </a:r>
            <a:r>
              <a:rPr lang="en-US" sz="1400" dirty="0" smtClean="0">
                <a:latin typeface="Segoe UI" pitchFamily="34" charset="0"/>
                <a:ea typeface="Segoe UI" pitchFamily="34" charset="0"/>
                <a:cs typeface="Segoe UI" pitchFamily="34" charset="0"/>
              </a:rPr>
              <a:t>October 15-17, 2012 – </a:t>
            </a:r>
            <a:r>
              <a:rPr lang="en-US" sz="1400" dirty="0" err="1" smtClean="0">
                <a:latin typeface="Segoe UI" pitchFamily="34" charset="0"/>
                <a:ea typeface="Segoe UI" pitchFamily="34" charset="0"/>
                <a:cs typeface="Segoe UI" pitchFamily="34" charset="0"/>
              </a:rPr>
              <a:t>Cascina</a:t>
            </a:r>
            <a:endParaRPr lang="it-IT" sz="1400" dirty="0">
              <a:latin typeface="Segoe UI" pitchFamily="34" charset="0"/>
              <a:ea typeface="Segoe UI" pitchFamily="34" charset="0"/>
              <a:cs typeface="Segoe UI"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41" name="AutoShape 5"/>
          <p:cNvSpPr>
            <a:spLocks noChangeArrowheads="1"/>
          </p:cNvSpPr>
          <p:nvPr/>
        </p:nvSpPr>
        <p:spPr bwMode="auto">
          <a:xfrm>
            <a:off x="742950" y="990600"/>
            <a:ext cx="8832850" cy="5257800"/>
          </a:xfrm>
          <a:prstGeom prst="foldedCorner">
            <a:avLst>
              <a:gd name="adj" fmla="val 12694"/>
            </a:avLst>
          </a:prstGeom>
          <a:solidFill>
            <a:schemeClr val="accent6">
              <a:lumMod val="20000"/>
              <a:lumOff val="80000"/>
            </a:schemeClr>
          </a:solidFill>
          <a:ln w="9525">
            <a:solidFill>
              <a:schemeClr val="tx1"/>
            </a:solidFill>
            <a:round/>
            <a:headEnd/>
            <a:tailEnd/>
          </a:ln>
          <a:effectLst/>
        </p:spPr>
        <p:txBody>
          <a:bodyPr wrap="none" anchor="ctr"/>
          <a:lstStyle/>
          <a:p>
            <a:endParaRPr lang="it-IT"/>
          </a:p>
        </p:txBody>
      </p:sp>
      <p:sp>
        <p:nvSpPr>
          <p:cNvPr id="551938" name="Rectangle 2"/>
          <p:cNvSpPr>
            <a:spLocks noChangeArrowheads="1"/>
          </p:cNvSpPr>
          <p:nvPr/>
        </p:nvSpPr>
        <p:spPr bwMode="auto">
          <a:xfrm>
            <a:off x="9718544" y="0"/>
            <a:ext cx="127265" cy="76200"/>
          </a:xfrm>
          <a:prstGeom prst="rect">
            <a:avLst/>
          </a:prstGeom>
          <a:noFill/>
          <a:ln w="12700">
            <a:noFill/>
            <a:miter lim="800000"/>
            <a:headEnd/>
            <a:tailEnd/>
          </a:ln>
          <a:effectLst/>
        </p:spPr>
        <p:txBody>
          <a:bodyPr wrap="none" anchor="ctr"/>
          <a:lstStyle/>
          <a:p>
            <a:endParaRPr lang="it-IT"/>
          </a:p>
        </p:txBody>
      </p:sp>
      <p:sp>
        <p:nvSpPr>
          <p:cNvPr id="551939" name="Rectangle 3"/>
          <p:cNvSpPr>
            <a:spLocks noGrp="1" noChangeArrowheads="1"/>
          </p:cNvSpPr>
          <p:nvPr>
            <p:ph type="body" idx="1"/>
          </p:nvPr>
        </p:nvSpPr>
        <p:spPr>
          <a:xfrm>
            <a:off x="1052512" y="1562100"/>
            <a:ext cx="7697788" cy="4116388"/>
          </a:xfrm>
          <a:noFill/>
          <a:ln/>
        </p:spPr>
        <p:txBody>
          <a:bodyPr wrap="none" anchor="ctr"/>
          <a:lstStyle/>
          <a:p>
            <a:pPr marL="212725" indent="-212725" defTabSz="141288">
              <a:lnSpc>
                <a:spcPct val="93000"/>
              </a:lnSpc>
              <a:spcBef>
                <a:spcPct val="47000"/>
              </a:spcBef>
            </a:pPr>
            <a:r>
              <a:rPr lang="en-US" sz="2400"/>
              <a:t> Amplitude analysis of HH, VV, HV, and VH data</a:t>
            </a:r>
          </a:p>
          <a:p>
            <a:pPr marL="212725" indent="-212725" defTabSz="141288">
              <a:lnSpc>
                <a:spcPct val="105000"/>
              </a:lnSpc>
              <a:spcBef>
                <a:spcPct val="47000"/>
              </a:spcBef>
            </a:pPr>
            <a:r>
              <a:rPr lang="en-US" sz="2400"/>
              <a:t> Validation of the compound-Gaussian model </a:t>
            </a:r>
            <a:br>
              <a:rPr lang="en-US" sz="2400"/>
            </a:br>
            <a:r>
              <a:rPr lang="en-US" sz="2400"/>
              <a:t>  by means of speckle and texture analyses</a:t>
            </a:r>
          </a:p>
          <a:p>
            <a:pPr marL="212725" indent="-212725" defTabSz="141288">
              <a:lnSpc>
                <a:spcPct val="115000"/>
              </a:lnSpc>
              <a:spcBef>
                <a:spcPct val="47000"/>
              </a:spcBef>
            </a:pPr>
            <a:r>
              <a:rPr lang="en-US" sz="2400"/>
              <a:t> Cumulant domain analysis</a:t>
            </a:r>
          </a:p>
          <a:p>
            <a:pPr marL="212725" indent="-212725" defTabSz="141288">
              <a:lnSpc>
                <a:spcPct val="115000"/>
              </a:lnSpc>
              <a:spcBef>
                <a:spcPct val="47000"/>
              </a:spcBef>
            </a:pPr>
            <a:r>
              <a:rPr lang="en-US" sz="2400"/>
              <a:t> Coherent analysis: empirical correlation and PSD</a:t>
            </a:r>
          </a:p>
          <a:p>
            <a:pPr marL="212725" indent="-212725" defTabSz="141288">
              <a:lnSpc>
                <a:spcPct val="115000"/>
              </a:lnSpc>
              <a:spcBef>
                <a:spcPct val="47000"/>
              </a:spcBef>
            </a:pPr>
            <a:r>
              <a:rPr lang="en-US" sz="2400"/>
              <a:t> Incoherent analysis: empirical correlation</a:t>
            </a:r>
          </a:p>
          <a:p>
            <a:pPr marL="212725" indent="-212725" defTabSz="141288">
              <a:lnSpc>
                <a:spcPct val="115000"/>
              </a:lnSpc>
              <a:spcBef>
                <a:spcPct val="47000"/>
              </a:spcBef>
            </a:pPr>
            <a:r>
              <a:rPr lang="en-US" sz="2400"/>
              <a:t> Conclusions</a:t>
            </a:r>
          </a:p>
        </p:txBody>
      </p:sp>
      <p:sp>
        <p:nvSpPr>
          <p:cNvPr id="551940" name="Rectangle 4"/>
          <p:cNvSpPr>
            <a:spLocks noChangeArrowheads="1"/>
          </p:cNvSpPr>
          <p:nvPr/>
        </p:nvSpPr>
        <p:spPr bwMode="auto">
          <a:xfrm>
            <a:off x="3452802" y="214290"/>
            <a:ext cx="5852115" cy="523862"/>
          </a:xfrm>
          <a:prstGeom prst="rect">
            <a:avLst/>
          </a:prstGeom>
          <a:noFill/>
          <a:ln w="9525" algn="ctr">
            <a:noFill/>
            <a:miter lim="800000"/>
            <a:headEnd/>
            <a:tailEnd/>
          </a:ln>
          <a:effectLst/>
        </p:spPr>
        <p:txBody>
          <a:bodyPr wrap="none" lIns="92075" tIns="46038" rIns="92075" bIns="46038">
            <a:spAutoFit/>
          </a:bodyPr>
          <a:lstStyle/>
          <a:p>
            <a:pPr defTabSz="762000" eaLnBrk="0" hangingPunct="0">
              <a:spcBef>
                <a:spcPct val="0"/>
              </a:spcBef>
              <a:buClrTx/>
              <a:buSzTx/>
              <a:buFontTx/>
              <a:buNone/>
              <a:defRPr/>
            </a:pPr>
            <a:r>
              <a:rPr lang="en-US"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Model validation: sea clutter data</a:t>
            </a:r>
          </a:p>
        </p:txBody>
      </p:sp>
      <p:sp>
        <p:nvSpPr>
          <p:cNvPr id="6" name="Segnaposto numero diapositiva 5"/>
          <p:cNvSpPr>
            <a:spLocks noGrp="1"/>
          </p:cNvSpPr>
          <p:nvPr>
            <p:ph type="sldNum" sz="quarter" idx="12"/>
          </p:nvPr>
        </p:nvSpPr>
        <p:spPr/>
        <p:txBody>
          <a:bodyPr/>
          <a:lstStyle/>
          <a:p>
            <a:fld id="{6294C92D-0306-4E69-9CD3-20855E849650}" type="slidenum">
              <a:rPr kumimoji="0" lang="en-US" smtClean="0"/>
              <a:pPr/>
              <a:t>57</a:t>
            </a:fld>
            <a:endParaRPr kumimoji="0" lang="en-US"/>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ChangeArrowheads="1"/>
          </p:cNvSpPr>
          <p:nvPr/>
        </p:nvSpPr>
        <p:spPr bwMode="auto">
          <a:xfrm>
            <a:off x="4645051" y="152400"/>
            <a:ext cx="4665667" cy="647700"/>
          </a:xfrm>
          <a:prstGeom prst="rect">
            <a:avLst/>
          </a:prstGeom>
          <a:noFill/>
          <a:ln w="9525">
            <a:noFill/>
            <a:miter lim="800000"/>
            <a:headEnd/>
            <a:tailEnd/>
          </a:ln>
          <a:effectLst/>
        </p:spPr>
        <p:txBody>
          <a:bodyPr anchor="ctr"/>
          <a:lstStyle/>
          <a:p>
            <a:pPr defTabSz="762000" eaLnBrk="0" hangingPunct="0">
              <a:spcBef>
                <a:spcPct val="0"/>
              </a:spcBef>
              <a:defRPr/>
            </a:pPr>
            <a:r>
              <a:rPr lang="en-US"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IPIX Radar Description</a:t>
            </a:r>
          </a:p>
        </p:txBody>
      </p:sp>
      <p:sp>
        <p:nvSpPr>
          <p:cNvPr id="553988" name="AutoShape 4"/>
          <p:cNvSpPr>
            <a:spLocks noChangeArrowheads="1"/>
          </p:cNvSpPr>
          <p:nvPr/>
        </p:nvSpPr>
        <p:spPr bwMode="auto">
          <a:xfrm>
            <a:off x="1381100" y="1265219"/>
            <a:ext cx="8112258" cy="4468813"/>
          </a:xfrm>
          <a:prstGeom prst="roundRect">
            <a:avLst>
              <a:gd name="adj" fmla="val 12495"/>
            </a:avLst>
          </a:prstGeom>
          <a:solidFill>
            <a:schemeClr val="accent5">
              <a:lumMod val="20000"/>
              <a:lumOff val="80000"/>
            </a:schemeClr>
          </a:solidFill>
          <a:ln w="12700">
            <a:solidFill>
              <a:schemeClr val="tx1"/>
            </a:solidFill>
            <a:round/>
            <a:headEnd/>
            <a:tailEnd/>
          </a:ln>
          <a:effectLst>
            <a:outerShdw dist="107763" dir="2700000" algn="ctr" rotWithShape="0">
              <a:srgbClr val="808080"/>
            </a:outerShdw>
          </a:effectLst>
        </p:spPr>
        <p:txBody>
          <a:bodyPr wrap="none" anchor="ctr"/>
          <a:lstStyle/>
          <a:p>
            <a:endParaRPr lang="it-IT"/>
          </a:p>
        </p:txBody>
      </p:sp>
      <p:sp>
        <p:nvSpPr>
          <p:cNvPr id="553989" name="Rectangle 5"/>
          <p:cNvSpPr>
            <a:spLocks noChangeArrowheads="1"/>
          </p:cNvSpPr>
          <p:nvPr/>
        </p:nvSpPr>
        <p:spPr bwMode="auto">
          <a:xfrm>
            <a:off x="2005385" y="1309744"/>
            <a:ext cx="6418425" cy="4189352"/>
          </a:xfrm>
          <a:prstGeom prst="rect">
            <a:avLst/>
          </a:prstGeom>
          <a:solidFill>
            <a:schemeClr val="accent5">
              <a:lumMod val="20000"/>
              <a:lumOff val="80000"/>
            </a:schemeClr>
          </a:solidFill>
          <a:ln w="12700">
            <a:noFill/>
            <a:miter lim="800000"/>
            <a:headEnd/>
            <a:tailEnd/>
          </a:ln>
          <a:effectLst/>
        </p:spPr>
        <p:txBody>
          <a:bodyPr wrap="none" lIns="90488" tIns="44450" rIns="90488" bIns="44450">
            <a:spAutoFit/>
          </a:bodyPr>
          <a:lstStyle/>
          <a:p>
            <a:pPr defTabSz="762000" eaLnBrk="0" hangingPunct="0">
              <a:lnSpc>
                <a:spcPct val="90000"/>
              </a:lnSpc>
              <a:spcBef>
                <a:spcPct val="0"/>
              </a:spcBef>
              <a:buClrTx/>
              <a:buSzTx/>
              <a:buFontTx/>
              <a:buNone/>
            </a:pPr>
            <a:endParaRPr lang="en-US" sz="1800" b="1" dirty="0"/>
          </a:p>
          <a:p>
            <a:pPr defTabSz="762000" eaLnBrk="0" hangingPunct="0">
              <a:lnSpc>
                <a:spcPct val="90000"/>
              </a:lnSpc>
              <a:spcBef>
                <a:spcPct val="0"/>
              </a:spcBef>
              <a:buClrTx/>
              <a:buSzTx/>
              <a:buFontTx/>
              <a:buNone/>
            </a:pPr>
            <a:r>
              <a:rPr lang="en-US" sz="1800" b="1" u="sng" dirty="0"/>
              <a:t>Transmitter</a:t>
            </a:r>
            <a:endParaRPr lang="en-US" sz="1800" b="1" dirty="0"/>
          </a:p>
          <a:p>
            <a:pPr defTabSz="762000" eaLnBrk="0" hangingPunct="0">
              <a:lnSpc>
                <a:spcPct val="110000"/>
              </a:lnSpc>
              <a:spcBef>
                <a:spcPct val="0"/>
              </a:spcBef>
              <a:buClrTx/>
              <a:buSzTx/>
              <a:buFontTx/>
              <a:buNone/>
            </a:pPr>
            <a:r>
              <a:rPr lang="en-US" sz="1800" b="1" dirty="0"/>
              <a:t>•	frequency agility  (16 frequencies, X-band)</a:t>
            </a:r>
          </a:p>
          <a:p>
            <a:pPr defTabSz="762000" eaLnBrk="0" hangingPunct="0">
              <a:lnSpc>
                <a:spcPct val="90000"/>
              </a:lnSpc>
              <a:spcBef>
                <a:spcPct val="0"/>
              </a:spcBef>
              <a:buClrTx/>
              <a:buSzTx/>
              <a:buFontTx/>
              <a:buNone/>
            </a:pPr>
            <a:r>
              <a:rPr lang="en-US" sz="1800" b="1" dirty="0"/>
              <a:t>•	H and V polarizations, switchable pulse-to-pulse</a:t>
            </a:r>
          </a:p>
          <a:p>
            <a:pPr defTabSz="762000" eaLnBrk="0" hangingPunct="0">
              <a:lnSpc>
                <a:spcPct val="90000"/>
              </a:lnSpc>
              <a:spcBef>
                <a:spcPct val="0"/>
              </a:spcBef>
              <a:buClrTx/>
              <a:buSzTx/>
              <a:buFontTx/>
              <a:buNone/>
            </a:pPr>
            <a:r>
              <a:rPr lang="en-US" sz="1800" b="1" dirty="0"/>
              <a:t>•	pulse width 20 ns to 5000 ns </a:t>
            </a:r>
          </a:p>
          <a:p>
            <a:pPr defTabSz="762000" eaLnBrk="0" hangingPunct="0">
              <a:lnSpc>
                <a:spcPct val="90000"/>
              </a:lnSpc>
              <a:spcBef>
                <a:spcPct val="0"/>
              </a:spcBef>
              <a:buClrTx/>
              <a:buSzTx/>
              <a:buFontTx/>
              <a:buChar char="•"/>
            </a:pPr>
            <a:r>
              <a:rPr lang="en-US" sz="1800" b="1" dirty="0"/>
              <a:t>       PRF=0 to 20 KHz</a:t>
            </a:r>
          </a:p>
          <a:p>
            <a:pPr defTabSz="762000" eaLnBrk="0" hangingPunct="0">
              <a:lnSpc>
                <a:spcPct val="90000"/>
              </a:lnSpc>
              <a:spcBef>
                <a:spcPct val="0"/>
              </a:spcBef>
              <a:buClrTx/>
              <a:buSzTx/>
              <a:buFontTx/>
              <a:buNone/>
            </a:pPr>
            <a:r>
              <a:rPr lang="en-US" sz="1800" b="1" u="sng" dirty="0"/>
              <a:t>Receiver</a:t>
            </a:r>
            <a:endParaRPr lang="en-US" sz="1800" b="1" dirty="0"/>
          </a:p>
          <a:p>
            <a:pPr defTabSz="762000" eaLnBrk="0" hangingPunct="0">
              <a:lnSpc>
                <a:spcPct val="90000"/>
              </a:lnSpc>
              <a:spcBef>
                <a:spcPct val="0"/>
              </a:spcBef>
              <a:buClrTx/>
              <a:buSzTx/>
              <a:buFontTx/>
              <a:buNone/>
            </a:pPr>
            <a:r>
              <a:rPr lang="en-US" sz="1800" b="1" dirty="0"/>
              <a:t>•	coherent receiver</a:t>
            </a:r>
          </a:p>
          <a:p>
            <a:pPr defTabSz="762000" eaLnBrk="0" hangingPunct="0">
              <a:lnSpc>
                <a:spcPct val="90000"/>
              </a:lnSpc>
              <a:spcBef>
                <a:spcPct val="0"/>
              </a:spcBef>
              <a:buClrTx/>
              <a:buSzTx/>
              <a:buFontTx/>
              <a:buNone/>
            </a:pPr>
            <a:r>
              <a:rPr lang="en-US" sz="1800" b="1" dirty="0"/>
              <a:t>•	2 linear receivers; H or V on each receiver</a:t>
            </a:r>
          </a:p>
          <a:p>
            <a:pPr defTabSz="762000" eaLnBrk="0" hangingPunct="0">
              <a:lnSpc>
                <a:spcPct val="90000"/>
              </a:lnSpc>
              <a:spcBef>
                <a:spcPct val="0"/>
              </a:spcBef>
              <a:buClrTx/>
              <a:buSzTx/>
              <a:buFontTx/>
              <a:buChar char="•"/>
            </a:pPr>
            <a:r>
              <a:rPr lang="en-US" sz="1800" b="1" dirty="0"/>
              <a:t>       quantization: 8 to 10 bits</a:t>
            </a:r>
          </a:p>
          <a:p>
            <a:pPr defTabSz="762000" eaLnBrk="0" hangingPunct="0">
              <a:lnSpc>
                <a:spcPct val="90000"/>
              </a:lnSpc>
              <a:spcBef>
                <a:spcPct val="0"/>
              </a:spcBef>
              <a:buClrTx/>
              <a:buSzTx/>
              <a:buFontTx/>
              <a:buChar char="•"/>
            </a:pPr>
            <a:r>
              <a:rPr lang="en-US" sz="1800" b="1" dirty="0"/>
              <a:t>       sample rate: 0 to 50 MHz</a:t>
            </a:r>
          </a:p>
          <a:p>
            <a:pPr defTabSz="762000" eaLnBrk="0" hangingPunct="0">
              <a:lnSpc>
                <a:spcPct val="90000"/>
              </a:lnSpc>
              <a:spcBef>
                <a:spcPct val="0"/>
              </a:spcBef>
              <a:buClrTx/>
              <a:buSzTx/>
              <a:buFontTx/>
              <a:buChar char="•"/>
            </a:pPr>
            <a:r>
              <a:rPr lang="en-US" sz="1800" b="1" dirty="0"/>
              <a:t>       BW=5.5 MHz</a:t>
            </a:r>
          </a:p>
          <a:p>
            <a:pPr defTabSz="762000" eaLnBrk="0" hangingPunct="0">
              <a:lnSpc>
                <a:spcPct val="90000"/>
              </a:lnSpc>
              <a:spcBef>
                <a:spcPct val="0"/>
              </a:spcBef>
              <a:buClrTx/>
              <a:buSzTx/>
              <a:buFontTx/>
              <a:buNone/>
            </a:pPr>
            <a:r>
              <a:rPr lang="en-US" sz="1800" b="1" u="sng" dirty="0"/>
              <a:t>Antenna</a:t>
            </a:r>
          </a:p>
          <a:p>
            <a:pPr defTabSz="762000" eaLnBrk="0" hangingPunct="0">
              <a:lnSpc>
                <a:spcPct val="90000"/>
              </a:lnSpc>
              <a:spcBef>
                <a:spcPct val="0"/>
              </a:spcBef>
              <a:buClrTx/>
              <a:buSzTx/>
              <a:buFontTx/>
              <a:buNone/>
            </a:pPr>
            <a:r>
              <a:rPr lang="en-US" sz="1800" b="1" dirty="0"/>
              <a:t>•	parabolic dish (2.4 m)</a:t>
            </a:r>
          </a:p>
          <a:p>
            <a:pPr defTabSz="762000" eaLnBrk="0" hangingPunct="0">
              <a:lnSpc>
                <a:spcPct val="90000"/>
              </a:lnSpc>
              <a:spcBef>
                <a:spcPct val="0"/>
              </a:spcBef>
              <a:buClrTx/>
              <a:buSzTx/>
              <a:buFontTx/>
              <a:buNone/>
            </a:pPr>
            <a:r>
              <a:rPr lang="en-US" sz="1800" b="1" dirty="0"/>
              <a:t>•	pencil beam (</a:t>
            </a:r>
            <a:r>
              <a:rPr lang="en-US" sz="1800" b="1" dirty="0" err="1"/>
              <a:t>beamwidth</a:t>
            </a:r>
            <a:r>
              <a:rPr lang="en-US" sz="1800" b="1" dirty="0"/>
              <a:t> 1.1°) </a:t>
            </a:r>
          </a:p>
          <a:p>
            <a:pPr defTabSz="762000" eaLnBrk="0" hangingPunct="0">
              <a:lnSpc>
                <a:spcPct val="110000"/>
              </a:lnSpc>
              <a:spcBef>
                <a:spcPct val="0"/>
              </a:spcBef>
              <a:buClrTx/>
              <a:buSzTx/>
              <a:buFontTx/>
              <a:buNone/>
            </a:pPr>
            <a:r>
              <a:rPr lang="en-US" sz="1800" b="1" dirty="0"/>
              <a:t>•	grazing angle &lt;1°,  fixed or scanning</a:t>
            </a:r>
          </a:p>
        </p:txBody>
      </p:sp>
      <p:sp>
        <p:nvSpPr>
          <p:cNvPr id="553990" name="Rectangle 6"/>
          <p:cNvSpPr>
            <a:spLocks noChangeArrowheads="1"/>
          </p:cNvSpPr>
          <p:nvPr/>
        </p:nvSpPr>
        <p:spPr bwMode="auto">
          <a:xfrm>
            <a:off x="1286404" y="6215063"/>
            <a:ext cx="5437836" cy="339067"/>
          </a:xfrm>
          <a:prstGeom prst="rect">
            <a:avLst/>
          </a:prstGeom>
          <a:noFill/>
          <a:ln w="50800">
            <a:noFill/>
            <a:miter lim="800000"/>
            <a:headEnd/>
            <a:tailEnd/>
          </a:ln>
          <a:effectLst/>
        </p:spPr>
        <p:txBody>
          <a:bodyPr wrap="none" lIns="90488" tIns="44450" rIns="90488" bIns="44450">
            <a:spAutoFit/>
          </a:bodyPr>
          <a:lstStyle/>
          <a:p>
            <a:pPr defTabSz="762000" eaLnBrk="0" hangingPunct="0">
              <a:lnSpc>
                <a:spcPct val="90000"/>
              </a:lnSpc>
              <a:spcBef>
                <a:spcPct val="50000"/>
              </a:spcBef>
              <a:buClrTx/>
              <a:buSzTx/>
              <a:buFontTx/>
              <a:buNone/>
            </a:pPr>
            <a:r>
              <a:rPr lang="en-US" b="1">
                <a:effectLst>
                  <a:outerShdw blurRad="38100" dist="38100" dir="2700000" algn="tl">
                    <a:srgbClr val="C0C0C0"/>
                  </a:outerShdw>
                </a:effectLst>
              </a:rPr>
              <a:t>Source: Defense Research Establishment Ottawa.</a:t>
            </a:r>
          </a:p>
        </p:txBody>
      </p:sp>
      <p:sp>
        <p:nvSpPr>
          <p:cNvPr id="6" name="Segnaposto numero diapositiva 5"/>
          <p:cNvSpPr>
            <a:spLocks noGrp="1"/>
          </p:cNvSpPr>
          <p:nvPr>
            <p:ph type="sldNum" sz="quarter" idx="12"/>
          </p:nvPr>
        </p:nvSpPr>
        <p:spPr/>
        <p:txBody>
          <a:bodyPr/>
          <a:lstStyle/>
          <a:p>
            <a:fld id="{6294C92D-0306-4E69-9CD3-20855E849650}" type="slidenum">
              <a:rPr kumimoji="0" lang="en-US" smtClean="0"/>
              <a:pPr/>
              <a:t>58</a:t>
            </a:fld>
            <a:endParaRPr kumimoji="0" lang="en-US"/>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ChangeArrowheads="1"/>
          </p:cNvSpPr>
          <p:nvPr/>
        </p:nvSpPr>
        <p:spPr bwMode="auto">
          <a:xfrm>
            <a:off x="232172" y="836613"/>
            <a:ext cx="9479492" cy="5761037"/>
          </a:xfrm>
          <a:prstGeom prst="rect">
            <a:avLst/>
          </a:prstGeom>
          <a:solidFill>
            <a:schemeClr val="bg1"/>
          </a:solidFill>
          <a:ln w="9525">
            <a:solidFill>
              <a:schemeClr val="tx1"/>
            </a:solidFill>
            <a:miter lim="800000"/>
            <a:headEnd/>
            <a:tailEnd/>
          </a:ln>
          <a:effectLst/>
        </p:spPr>
        <p:txBody>
          <a:bodyPr wrap="none" anchor="ctr"/>
          <a:lstStyle/>
          <a:p>
            <a:endParaRPr lang="it-IT"/>
          </a:p>
        </p:txBody>
      </p:sp>
      <p:sp>
        <p:nvSpPr>
          <p:cNvPr id="556035" name="Rectangle 3"/>
          <p:cNvSpPr>
            <a:spLocks noChangeArrowheads="1"/>
          </p:cNvSpPr>
          <p:nvPr/>
        </p:nvSpPr>
        <p:spPr bwMode="auto">
          <a:xfrm>
            <a:off x="5035550" y="2057400"/>
            <a:ext cx="4507575" cy="4184650"/>
          </a:xfrm>
          <a:prstGeom prst="rect">
            <a:avLst/>
          </a:prstGeom>
          <a:solidFill>
            <a:schemeClr val="bg1"/>
          </a:solidFill>
          <a:ln w="57150" cmpd="thinThick">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it-IT"/>
          </a:p>
        </p:txBody>
      </p:sp>
      <p:sp>
        <p:nvSpPr>
          <p:cNvPr id="556036" name="Rectangle 4"/>
          <p:cNvSpPr>
            <a:spLocks noChangeArrowheads="1"/>
          </p:cNvSpPr>
          <p:nvPr/>
        </p:nvSpPr>
        <p:spPr bwMode="auto">
          <a:xfrm>
            <a:off x="321602" y="1484313"/>
            <a:ext cx="4502415" cy="4171950"/>
          </a:xfrm>
          <a:prstGeom prst="rect">
            <a:avLst/>
          </a:prstGeom>
          <a:solidFill>
            <a:schemeClr val="bg1"/>
          </a:solidFill>
          <a:ln w="57150" cmpd="thinThick">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it-IT"/>
          </a:p>
        </p:txBody>
      </p:sp>
      <p:sp>
        <p:nvSpPr>
          <p:cNvPr id="556037" name="Rectangle 5"/>
          <p:cNvSpPr>
            <a:spLocks noChangeArrowheads="1"/>
          </p:cNvSpPr>
          <p:nvPr/>
        </p:nvSpPr>
        <p:spPr bwMode="auto">
          <a:xfrm>
            <a:off x="741231" y="246063"/>
            <a:ext cx="6635214" cy="523862"/>
          </a:xfrm>
          <a:prstGeom prst="rect">
            <a:avLst/>
          </a:prstGeom>
          <a:noFill/>
          <a:ln w="9525" algn="ctr">
            <a:noFill/>
            <a:miter lim="800000"/>
            <a:headEnd/>
            <a:tailEnd/>
          </a:ln>
          <a:effectLst/>
        </p:spPr>
        <p:txBody>
          <a:bodyPr wrap="none" lIns="92075" tIns="46038" rIns="92075" bIns="46038">
            <a:spAutoFit/>
          </a:bodyPr>
          <a:lstStyle/>
          <a:p>
            <a:pPr defTabSz="762000" eaLnBrk="0" hangingPunct="0">
              <a:spcBef>
                <a:spcPct val="0"/>
              </a:spcBef>
              <a:buClrTx/>
              <a:buSzTx/>
              <a:buFontTx/>
              <a:buNone/>
              <a:defRPr/>
            </a:pPr>
            <a:r>
              <a:rPr lang="en-GB"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Sea clutter temporal behaviour (30 m)</a:t>
            </a:r>
          </a:p>
        </p:txBody>
      </p:sp>
      <p:sp>
        <p:nvSpPr>
          <p:cNvPr id="556038" name="Rectangle 6"/>
          <p:cNvSpPr>
            <a:spLocks noChangeArrowheads="1"/>
          </p:cNvSpPr>
          <p:nvPr/>
        </p:nvSpPr>
        <p:spPr bwMode="auto">
          <a:xfrm>
            <a:off x="536575" y="1004888"/>
            <a:ext cx="8707306" cy="339067"/>
          </a:xfrm>
          <a:prstGeom prst="rect">
            <a:avLst/>
          </a:prstGeom>
          <a:noFill/>
          <a:ln w="12700">
            <a:noFill/>
            <a:miter lim="800000"/>
            <a:headEnd/>
            <a:tailEnd/>
          </a:ln>
          <a:effectLst/>
        </p:spPr>
        <p:txBody>
          <a:bodyPr lIns="90488" tIns="44450" rIns="90488" bIns="44450">
            <a:spAutoFit/>
          </a:bodyPr>
          <a:lstStyle/>
          <a:p>
            <a:pPr defTabSz="762000" eaLnBrk="0" hangingPunct="0">
              <a:lnSpc>
                <a:spcPct val="90000"/>
              </a:lnSpc>
              <a:spcBef>
                <a:spcPct val="0"/>
              </a:spcBef>
              <a:buClrTx/>
              <a:buSzTx/>
              <a:buFontTx/>
              <a:buNone/>
            </a:pPr>
            <a:r>
              <a:rPr lang="en-GB" b="1"/>
              <a:t>The spikes have different behaviour in the two like-polarizations (HH and VV)</a:t>
            </a:r>
          </a:p>
        </p:txBody>
      </p:sp>
      <p:sp>
        <p:nvSpPr>
          <p:cNvPr id="556039" name="Rectangle 7"/>
          <p:cNvSpPr>
            <a:spLocks noChangeArrowheads="1"/>
          </p:cNvSpPr>
          <p:nvPr/>
        </p:nvSpPr>
        <p:spPr bwMode="auto">
          <a:xfrm>
            <a:off x="428229" y="5797551"/>
            <a:ext cx="4340754" cy="588366"/>
          </a:xfrm>
          <a:prstGeom prst="rect">
            <a:avLst/>
          </a:prstGeom>
          <a:noFill/>
          <a:ln w="12700">
            <a:noFill/>
            <a:miter lim="800000"/>
            <a:headEnd/>
            <a:tailEnd/>
          </a:ln>
          <a:effectLst/>
        </p:spPr>
        <p:txBody>
          <a:bodyPr lIns="90488" tIns="44450" rIns="90488" bIns="44450">
            <a:spAutoFit/>
          </a:bodyPr>
          <a:lstStyle/>
          <a:p>
            <a:pPr defTabSz="762000" eaLnBrk="0" hangingPunct="0">
              <a:lnSpc>
                <a:spcPct val="90000"/>
              </a:lnSpc>
              <a:spcBef>
                <a:spcPct val="0"/>
              </a:spcBef>
              <a:buClrTx/>
              <a:buSzTx/>
              <a:buFontTx/>
              <a:buNone/>
            </a:pPr>
            <a:r>
              <a:rPr lang="en-GB" b="1"/>
              <a:t>The dominant spikes on the HH record persist for about 1-3 s.</a:t>
            </a:r>
            <a:r>
              <a:rPr lang="en-GB" sz="1800" b="1"/>
              <a:t> </a:t>
            </a:r>
          </a:p>
        </p:txBody>
      </p:sp>
      <p:sp>
        <p:nvSpPr>
          <p:cNvPr id="556040" name="Rectangle 8"/>
          <p:cNvSpPr>
            <a:spLocks noChangeArrowheads="1"/>
          </p:cNvSpPr>
          <p:nvPr/>
        </p:nvSpPr>
        <p:spPr bwMode="auto">
          <a:xfrm>
            <a:off x="4939242" y="1355726"/>
            <a:ext cx="4427816" cy="588366"/>
          </a:xfrm>
          <a:prstGeom prst="rect">
            <a:avLst/>
          </a:prstGeom>
          <a:noFill/>
          <a:ln w="12700">
            <a:noFill/>
            <a:miter lim="800000"/>
            <a:headEnd/>
            <a:tailEnd/>
          </a:ln>
          <a:effectLst/>
        </p:spPr>
        <p:txBody>
          <a:bodyPr wrap="none" lIns="90488" tIns="44450" rIns="90488" bIns="44450">
            <a:spAutoFit/>
          </a:bodyPr>
          <a:lstStyle/>
          <a:p>
            <a:pPr defTabSz="762000" eaLnBrk="0" hangingPunct="0">
              <a:lnSpc>
                <a:spcPct val="90000"/>
              </a:lnSpc>
              <a:spcBef>
                <a:spcPct val="0"/>
              </a:spcBef>
              <a:buClrTx/>
              <a:buSzTx/>
              <a:buFontTx/>
              <a:buNone/>
            </a:pPr>
            <a:r>
              <a:rPr lang="en-GB" b="1"/>
              <a:t>The vertically polarized returns appear </a:t>
            </a:r>
          </a:p>
          <a:p>
            <a:pPr defTabSz="762000" eaLnBrk="0" hangingPunct="0">
              <a:lnSpc>
                <a:spcPct val="90000"/>
              </a:lnSpc>
              <a:spcBef>
                <a:spcPct val="0"/>
              </a:spcBef>
              <a:buClrTx/>
              <a:buSzTx/>
              <a:buFontTx/>
              <a:buNone/>
            </a:pPr>
            <a:r>
              <a:rPr lang="en-GB" b="1"/>
              <a:t>to be a bit broader but less spiky </a:t>
            </a:r>
          </a:p>
        </p:txBody>
      </p:sp>
      <p:pic>
        <p:nvPicPr>
          <p:cNvPr id="556041" name="Picture 9"/>
          <p:cNvPicPr>
            <a:picLocks noChangeAspect="1" noChangeArrowheads="1"/>
          </p:cNvPicPr>
          <p:nvPr/>
        </p:nvPicPr>
        <p:blipFill>
          <a:blip r:embed="rId2"/>
          <a:srcRect/>
          <a:stretch>
            <a:fillRect/>
          </a:stretch>
        </p:blipFill>
        <p:spPr bwMode="auto">
          <a:xfrm>
            <a:off x="5109502" y="2133600"/>
            <a:ext cx="4326996" cy="3887788"/>
          </a:xfrm>
          <a:prstGeom prst="rect">
            <a:avLst/>
          </a:prstGeom>
          <a:noFill/>
          <a:ln w="9525">
            <a:noFill/>
            <a:miter lim="800000"/>
            <a:headEnd/>
            <a:tailEnd/>
          </a:ln>
        </p:spPr>
      </p:pic>
      <p:pic>
        <p:nvPicPr>
          <p:cNvPr id="556042" name="Picture 10"/>
          <p:cNvPicPr>
            <a:picLocks noChangeAspect="1" noChangeArrowheads="1"/>
          </p:cNvPicPr>
          <p:nvPr/>
        </p:nvPicPr>
        <p:blipFill>
          <a:blip r:embed="rId3"/>
          <a:srcRect/>
          <a:stretch>
            <a:fillRect/>
          </a:stretch>
        </p:blipFill>
        <p:spPr bwMode="auto">
          <a:xfrm>
            <a:off x="350837" y="1628775"/>
            <a:ext cx="4368271" cy="3887788"/>
          </a:xfrm>
          <a:prstGeom prst="rect">
            <a:avLst/>
          </a:prstGeom>
          <a:noFill/>
          <a:ln w="9525">
            <a:noFill/>
            <a:miter lim="800000"/>
            <a:headEnd/>
            <a:tailEnd/>
          </a:ln>
        </p:spPr>
      </p:pic>
      <p:sp>
        <p:nvSpPr>
          <p:cNvPr id="556043" name="Line 11"/>
          <p:cNvSpPr>
            <a:spLocks noChangeShapeType="1"/>
          </p:cNvSpPr>
          <p:nvPr/>
        </p:nvSpPr>
        <p:spPr bwMode="auto">
          <a:xfrm flipH="1">
            <a:off x="7051146" y="1916114"/>
            <a:ext cx="553773" cy="523875"/>
          </a:xfrm>
          <a:prstGeom prst="line">
            <a:avLst/>
          </a:prstGeom>
          <a:noFill/>
          <a:ln w="50800">
            <a:solidFill>
              <a:schemeClr val="tx1"/>
            </a:solidFill>
            <a:round/>
            <a:headEnd/>
            <a:tailEnd type="triangle" w="med" len="med"/>
          </a:ln>
          <a:effectLst/>
        </p:spPr>
        <p:txBody>
          <a:bodyPr/>
          <a:lstStyle/>
          <a:p>
            <a:endParaRPr lang="it-IT"/>
          </a:p>
        </p:txBody>
      </p:sp>
      <p:sp>
        <p:nvSpPr>
          <p:cNvPr id="556044" name="Line 12"/>
          <p:cNvSpPr>
            <a:spLocks noChangeShapeType="1"/>
          </p:cNvSpPr>
          <p:nvPr/>
        </p:nvSpPr>
        <p:spPr bwMode="auto">
          <a:xfrm flipH="1" flipV="1">
            <a:off x="2067190" y="5157789"/>
            <a:ext cx="337079" cy="644525"/>
          </a:xfrm>
          <a:prstGeom prst="line">
            <a:avLst/>
          </a:prstGeom>
          <a:noFill/>
          <a:ln w="50800">
            <a:solidFill>
              <a:schemeClr val="tx1"/>
            </a:solidFill>
            <a:round/>
            <a:headEnd/>
            <a:tailEnd type="triangle" w="med" len="med"/>
          </a:ln>
          <a:effectLst/>
        </p:spPr>
        <p:txBody>
          <a:bodyPr/>
          <a:lstStyle/>
          <a:p>
            <a:endParaRPr lang="it-IT"/>
          </a:p>
        </p:txBody>
      </p:sp>
      <p:sp>
        <p:nvSpPr>
          <p:cNvPr id="14" name="Segnaposto numero diapositiva 13"/>
          <p:cNvSpPr>
            <a:spLocks noGrp="1"/>
          </p:cNvSpPr>
          <p:nvPr>
            <p:ph type="sldNum" sz="quarter" idx="12"/>
          </p:nvPr>
        </p:nvSpPr>
        <p:spPr/>
        <p:txBody>
          <a:bodyPr/>
          <a:lstStyle/>
          <a:p>
            <a:fld id="{6294C92D-0306-4E69-9CD3-20855E849650}" type="slidenum">
              <a:rPr kumimoji="0" lang="en-US" smtClean="0"/>
              <a:pPr/>
              <a:t>59</a:t>
            </a:fld>
            <a:endParaRPr kumimoji="0"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numero diapositiva 6"/>
          <p:cNvSpPr>
            <a:spLocks noGrp="1"/>
          </p:cNvSpPr>
          <p:nvPr>
            <p:ph type="sldNum" sz="quarter" idx="12"/>
          </p:nvPr>
        </p:nvSpPr>
        <p:spPr/>
        <p:txBody>
          <a:bodyPr/>
          <a:lstStyle/>
          <a:p>
            <a:r>
              <a:rPr lang="it-IT" dirty="0" smtClean="0"/>
              <a:t>6</a:t>
            </a:r>
            <a:endParaRPr lang="it-IT" dirty="0"/>
          </a:p>
        </p:txBody>
      </p:sp>
      <p:graphicFrame>
        <p:nvGraphicFramePr>
          <p:cNvPr id="440324" name="Object 4"/>
          <p:cNvGraphicFramePr>
            <a:graphicFrameLocks noChangeAspect="1"/>
          </p:cNvGraphicFramePr>
          <p:nvPr/>
        </p:nvGraphicFramePr>
        <p:xfrm>
          <a:off x="0" y="1219200"/>
          <a:ext cx="9906000" cy="5029200"/>
        </p:xfrm>
        <a:graphic>
          <a:graphicData uri="http://schemas.openxmlformats.org/presentationml/2006/ole">
            <p:oleObj spid="_x0000_s406530" name="Fotografia di Photo Editor" r:id="rId3" imgW="15238095" imgH="8380952" progId="MSPhotoEd.3">
              <p:embed/>
            </p:oleObj>
          </a:graphicData>
        </a:graphic>
      </p:graphicFrame>
      <p:sp>
        <p:nvSpPr>
          <p:cNvPr id="440325" name="Text Box 5"/>
          <p:cNvSpPr txBox="1">
            <a:spLocks noChangeArrowheads="1"/>
          </p:cNvSpPr>
          <p:nvPr/>
        </p:nvSpPr>
        <p:spPr bwMode="auto">
          <a:xfrm>
            <a:off x="3968772" y="228600"/>
            <a:ext cx="5199070" cy="523220"/>
          </a:xfrm>
          <a:prstGeom prst="rect">
            <a:avLst/>
          </a:prstGeom>
          <a:noFill/>
          <a:ln w="9525">
            <a:noFill/>
            <a:miter lim="800000"/>
            <a:headEnd/>
            <a:tailEnd/>
          </a:ln>
          <a:effectLst/>
        </p:spPr>
        <p:txBody>
          <a:bodyPr wrap="square">
            <a:spAutoFit/>
          </a:bodyPr>
          <a:lstStyle/>
          <a:p>
            <a:pPr>
              <a:spcBef>
                <a:spcPct val="50000"/>
              </a:spcBef>
              <a:buClrTx/>
              <a:buSzTx/>
              <a:buFontTx/>
              <a:buNone/>
            </a:pPr>
            <a:r>
              <a:rPr lang="en-US" sz="2800" b="1" dirty="0" smtClean="0">
                <a:solidFill>
                  <a:schemeClr val="accent1">
                    <a:lumMod val="50000"/>
                  </a:schemeClr>
                </a:solidFill>
                <a:effectLst>
                  <a:outerShdw blurRad="50800" dist="38100" dir="10800000" algn="r" rotWithShape="0">
                    <a:prstClr val="black">
                      <a:alpha val="40000"/>
                    </a:prstClr>
                  </a:outerShdw>
                </a:effectLst>
                <a:ea typeface="Segoe UI" pitchFamily="34" charset="0"/>
                <a:cs typeface="Segoe UI" pitchFamily="34" charset="0"/>
              </a:rPr>
              <a:t>Pulse Doppler Data Collection</a:t>
            </a:r>
            <a:endParaRPr lang="it-IT" sz="2800" b="1" dirty="0" smtClean="0">
              <a:solidFill>
                <a:schemeClr val="accent1">
                  <a:lumMod val="50000"/>
                </a:schemeClr>
              </a:solidFill>
              <a:effectLst>
                <a:outerShdw blurRad="50800" dist="38100" dir="10800000" algn="r" rotWithShape="0">
                  <a:prstClr val="black">
                    <a:alpha val="40000"/>
                  </a:prstClr>
                </a:outerShdw>
              </a:effectLst>
              <a:ea typeface="Segoe UI" pitchFamily="34" charset="0"/>
              <a:cs typeface="Segoe UI" pitchFamily="34" charset="0"/>
            </a:endParaRPr>
          </a:p>
        </p:txBody>
      </p:sp>
      <p:graphicFrame>
        <p:nvGraphicFramePr>
          <p:cNvPr id="440326" name="Object 6"/>
          <p:cNvGraphicFramePr>
            <a:graphicFrameLocks noChangeAspect="1"/>
          </p:cNvGraphicFramePr>
          <p:nvPr>
            <p:ph sz="half" idx="1"/>
          </p:nvPr>
        </p:nvGraphicFramePr>
        <p:xfrm>
          <a:off x="8667750" y="1066800"/>
          <a:ext cx="839258" cy="609600"/>
        </p:xfrm>
        <a:graphic>
          <a:graphicData uri="http://schemas.openxmlformats.org/presentationml/2006/ole">
            <p:oleObj spid="_x0000_s406531" name="Equation" r:id="rId4" imgW="774360" imgH="609480" progId="Equation.DSMT4">
              <p:embed/>
            </p:oleObj>
          </a:graphicData>
        </a:graphic>
      </p:graphicFrame>
      <p:graphicFrame>
        <p:nvGraphicFramePr>
          <p:cNvPr id="440328" name="Object 8"/>
          <p:cNvGraphicFramePr>
            <a:graphicFrameLocks noChangeAspect="1"/>
          </p:cNvGraphicFramePr>
          <p:nvPr>
            <p:ph sz="half" idx="2"/>
          </p:nvPr>
        </p:nvGraphicFramePr>
        <p:xfrm>
          <a:off x="2889251" y="990601"/>
          <a:ext cx="1565010" cy="530225"/>
        </p:xfrm>
        <a:graphic>
          <a:graphicData uri="http://schemas.openxmlformats.org/presentationml/2006/ole">
            <p:oleObj spid="_x0000_s406532" name="Equation" r:id="rId5" imgW="1143000" imgH="419040" progId="Equation.DSMT4">
              <p:embed/>
            </p:oleObj>
          </a:graphicData>
        </a:graphic>
      </p:graphicFrame>
      <p:sp>
        <p:nvSpPr>
          <p:cNvPr id="440332" name="Text Box 12"/>
          <p:cNvSpPr txBox="1">
            <a:spLocks noChangeArrowheads="1"/>
          </p:cNvSpPr>
          <p:nvPr/>
        </p:nvSpPr>
        <p:spPr bwMode="auto">
          <a:xfrm>
            <a:off x="908050" y="5257801"/>
            <a:ext cx="3136900" cy="366713"/>
          </a:xfrm>
          <a:prstGeom prst="rect">
            <a:avLst/>
          </a:prstGeom>
          <a:solidFill>
            <a:schemeClr val="bg1"/>
          </a:solidFill>
          <a:ln w="9525" algn="ctr">
            <a:noFill/>
            <a:miter lim="800000"/>
            <a:headEnd/>
            <a:tailEnd/>
          </a:ln>
          <a:effectLst/>
        </p:spPr>
        <p:txBody>
          <a:bodyPr>
            <a:spAutoFit/>
          </a:bodyPr>
          <a:lstStyle/>
          <a:p>
            <a:pPr marL="342900" indent="-342900">
              <a:spcBef>
                <a:spcPct val="50000"/>
              </a:spcBef>
            </a:pPr>
            <a:r>
              <a:rPr lang="it-IT" sz="1800" i="1" dirty="0"/>
              <a:t>LMN </a:t>
            </a:r>
            <a:r>
              <a:rPr lang="it-IT" sz="1800" dirty="0" err="1"/>
              <a:t>samples</a:t>
            </a:r>
            <a:r>
              <a:rPr lang="it-IT" sz="1800" dirty="0"/>
              <a:t> per CPI</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AutoShape 2"/>
          <p:cNvSpPr>
            <a:spLocks noChangeArrowheads="1"/>
          </p:cNvSpPr>
          <p:nvPr/>
        </p:nvSpPr>
        <p:spPr bwMode="auto">
          <a:xfrm>
            <a:off x="1676798" y="2349500"/>
            <a:ext cx="6629796" cy="1511300"/>
          </a:xfrm>
          <a:prstGeom prst="roundRect">
            <a:avLst>
              <a:gd name="adj" fmla="val 16667"/>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endParaRPr lang="it-IT"/>
          </a:p>
        </p:txBody>
      </p:sp>
      <p:sp>
        <p:nvSpPr>
          <p:cNvPr id="557059" name="Rectangle 3"/>
          <p:cNvSpPr>
            <a:spLocks noChangeArrowheads="1"/>
          </p:cNvSpPr>
          <p:nvPr/>
        </p:nvSpPr>
        <p:spPr bwMode="auto">
          <a:xfrm>
            <a:off x="2142860" y="2727326"/>
            <a:ext cx="5929842" cy="770084"/>
          </a:xfrm>
          <a:prstGeom prst="rect">
            <a:avLst/>
          </a:prstGeom>
          <a:noFill/>
          <a:ln w="9525">
            <a:noFill/>
            <a:miter lim="800000"/>
            <a:headEnd/>
            <a:tailEnd/>
          </a:ln>
          <a:effectLst/>
        </p:spPr>
        <p:txBody>
          <a:bodyPr lIns="92075" tIns="46038" rIns="92075" bIns="46038">
            <a:spAutoFit/>
          </a:bodyPr>
          <a:lstStyle/>
          <a:p>
            <a:pPr defTabSz="762000" eaLnBrk="0" hangingPunct="0">
              <a:spcBef>
                <a:spcPct val="0"/>
              </a:spcBef>
            </a:pPr>
            <a:r>
              <a:rPr lang="en-GB" sz="4400" b="1" dirty="0">
                <a:solidFill>
                  <a:schemeClr val="accent1">
                    <a:lumMod val="50000"/>
                  </a:schemeClr>
                </a:solidFill>
                <a:effectLst>
                  <a:outerShdw blurRad="38100" dist="38100" dir="2700000" algn="tl">
                    <a:srgbClr val="C0C0C0"/>
                  </a:outerShdw>
                </a:effectLst>
              </a:rPr>
              <a:t>Average behaviour</a:t>
            </a:r>
          </a:p>
        </p:txBody>
      </p:sp>
      <p:sp>
        <p:nvSpPr>
          <p:cNvPr id="6" name="Rectangle 28"/>
          <p:cNvSpPr>
            <a:spLocks noChangeArrowheads="1"/>
          </p:cNvSpPr>
          <p:nvPr/>
        </p:nvSpPr>
        <p:spPr bwMode="auto">
          <a:xfrm>
            <a:off x="4875609" y="6429397"/>
            <a:ext cx="4875644" cy="276999"/>
          </a:xfrm>
          <a:prstGeom prst="rect">
            <a:avLst/>
          </a:prstGeom>
          <a:noFill/>
          <a:ln w="9525" algn="ctr">
            <a:noFill/>
            <a:miter lim="800000"/>
            <a:headEnd/>
            <a:tailEnd/>
          </a:ln>
        </p:spPr>
        <p:txBody>
          <a:bodyPr wrap="square" lIns="18000" tIns="0" rIns="18000" bIns="0" anchor="ctr">
            <a:spAutoFit/>
          </a:bodyPr>
          <a:lstStyle/>
          <a:p>
            <a:pPr algn="ctr">
              <a:spcBef>
                <a:spcPct val="0"/>
              </a:spcBef>
            </a:pPr>
            <a:r>
              <a:rPr lang="it-IT" b="1" dirty="0" smtClean="0">
                <a:latin typeface="Segoe UI" pitchFamily="34" charset="0"/>
                <a:ea typeface="Segoe UI" pitchFamily="34" charset="0"/>
                <a:cs typeface="Segoe UI" pitchFamily="34" charset="0"/>
              </a:rPr>
              <a:t>EGO Workshop 2012</a:t>
            </a:r>
            <a:r>
              <a:rPr lang="en-US" dirty="0" smtClean="0">
                <a:latin typeface="Segoe UI" pitchFamily="34" charset="0"/>
                <a:ea typeface="Segoe UI" pitchFamily="34" charset="0"/>
                <a:cs typeface="Segoe UI" pitchFamily="34" charset="0"/>
              </a:rPr>
              <a:t> - </a:t>
            </a:r>
            <a:r>
              <a:rPr lang="en-US" sz="1400" dirty="0" smtClean="0">
                <a:latin typeface="Segoe UI" pitchFamily="34" charset="0"/>
                <a:ea typeface="Segoe UI" pitchFamily="34" charset="0"/>
                <a:cs typeface="Segoe UI" pitchFamily="34" charset="0"/>
              </a:rPr>
              <a:t>October 15-17, 2012 – </a:t>
            </a:r>
            <a:r>
              <a:rPr lang="en-US" sz="1400" dirty="0" err="1" smtClean="0">
                <a:latin typeface="Segoe UI" pitchFamily="34" charset="0"/>
                <a:ea typeface="Segoe UI" pitchFamily="34" charset="0"/>
                <a:cs typeface="Segoe UI" pitchFamily="34" charset="0"/>
              </a:rPr>
              <a:t>Cascina</a:t>
            </a:r>
            <a:endParaRPr lang="it-IT" sz="1400" dirty="0">
              <a:latin typeface="Segoe UI" pitchFamily="34" charset="0"/>
              <a:ea typeface="Segoe UI" pitchFamily="34" charset="0"/>
              <a:cs typeface="Segoe UI"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AutoShape 2"/>
          <p:cNvSpPr>
            <a:spLocks noChangeArrowheads="1"/>
          </p:cNvSpPr>
          <p:nvPr/>
        </p:nvSpPr>
        <p:spPr bwMode="auto">
          <a:xfrm>
            <a:off x="1676798" y="2422524"/>
            <a:ext cx="6629796" cy="2006607"/>
          </a:xfrm>
          <a:prstGeom prst="roundRect">
            <a:avLst>
              <a:gd name="adj" fmla="val 16667"/>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endParaRPr lang="it-IT"/>
          </a:p>
        </p:txBody>
      </p:sp>
      <p:sp>
        <p:nvSpPr>
          <p:cNvPr id="558083" name="Rectangle 3"/>
          <p:cNvSpPr>
            <a:spLocks noChangeArrowheads="1"/>
          </p:cNvSpPr>
          <p:nvPr/>
        </p:nvSpPr>
        <p:spPr bwMode="auto">
          <a:xfrm>
            <a:off x="2387072" y="2565400"/>
            <a:ext cx="5438989" cy="1754969"/>
          </a:xfrm>
          <a:prstGeom prst="rect">
            <a:avLst/>
          </a:prstGeom>
          <a:noFill/>
          <a:ln w="9525">
            <a:noFill/>
            <a:miter lim="800000"/>
            <a:headEnd/>
            <a:tailEnd/>
          </a:ln>
          <a:effectLst/>
        </p:spPr>
        <p:txBody>
          <a:bodyPr wrap="none" lIns="92075" tIns="46038" rIns="92075" bIns="46038">
            <a:spAutoFit/>
          </a:bodyPr>
          <a:lstStyle/>
          <a:p>
            <a:pPr defTabSz="762000" eaLnBrk="0" hangingPunct="0">
              <a:spcBef>
                <a:spcPct val="0"/>
              </a:spcBef>
              <a:buClrTx/>
              <a:buSzTx/>
              <a:buFontTx/>
              <a:buNone/>
            </a:pPr>
            <a:r>
              <a:rPr lang="en-GB" sz="4400" b="1" dirty="0">
                <a:solidFill>
                  <a:schemeClr val="accent1">
                    <a:lumMod val="50000"/>
                  </a:schemeClr>
                </a:solidFill>
                <a:effectLst>
                  <a:outerShdw blurRad="38100" dist="38100" dir="2700000" algn="tl">
                    <a:srgbClr val="C0C0C0"/>
                  </a:outerShdw>
                </a:effectLst>
              </a:rPr>
              <a:t>Amplitude statistics</a:t>
            </a:r>
          </a:p>
          <a:p>
            <a:pPr marL="571500" lvl="1" defTabSz="762000" eaLnBrk="0" hangingPunct="0">
              <a:spcBef>
                <a:spcPct val="0"/>
              </a:spcBef>
              <a:buClrTx/>
              <a:buSzTx/>
              <a:buFontTx/>
              <a:buChar char="•"/>
            </a:pPr>
            <a:r>
              <a:rPr lang="en-GB" sz="3200" b="1" dirty="0">
                <a:solidFill>
                  <a:schemeClr val="accent1">
                    <a:lumMod val="50000"/>
                  </a:schemeClr>
                </a:solidFill>
                <a:effectLst>
                  <a:outerShdw blurRad="38100" dist="38100" dir="2700000" algn="tl">
                    <a:srgbClr val="C0C0C0"/>
                  </a:outerShdw>
                </a:effectLst>
              </a:rPr>
              <a:t> Resolution</a:t>
            </a:r>
          </a:p>
          <a:p>
            <a:pPr marL="571500" lvl="1" defTabSz="762000" eaLnBrk="0" hangingPunct="0">
              <a:spcBef>
                <a:spcPct val="0"/>
              </a:spcBef>
              <a:buClrTx/>
              <a:buSzTx/>
              <a:buFontTx/>
              <a:buChar char="•"/>
            </a:pPr>
            <a:r>
              <a:rPr lang="en-GB" sz="3200" b="1" dirty="0">
                <a:solidFill>
                  <a:schemeClr val="accent1">
                    <a:lumMod val="50000"/>
                  </a:schemeClr>
                </a:solidFill>
                <a:effectLst>
                  <a:outerShdw blurRad="38100" dist="38100" dir="2700000" algn="tl">
                    <a:srgbClr val="C0C0C0"/>
                  </a:outerShdw>
                </a:effectLst>
              </a:rPr>
              <a:t> Wind direction </a:t>
            </a:r>
          </a:p>
        </p:txBody>
      </p:sp>
      <p:sp>
        <p:nvSpPr>
          <p:cNvPr id="6" name="Rectangle 28"/>
          <p:cNvSpPr>
            <a:spLocks noChangeArrowheads="1"/>
          </p:cNvSpPr>
          <p:nvPr/>
        </p:nvSpPr>
        <p:spPr bwMode="auto">
          <a:xfrm>
            <a:off x="4875609" y="6429397"/>
            <a:ext cx="4875644" cy="276999"/>
          </a:xfrm>
          <a:prstGeom prst="rect">
            <a:avLst/>
          </a:prstGeom>
          <a:noFill/>
          <a:ln w="9525" algn="ctr">
            <a:noFill/>
            <a:miter lim="800000"/>
            <a:headEnd/>
            <a:tailEnd/>
          </a:ln>
        </p:spPr>
        <p:txBody>
          <a:bodyPr wrap="square" lIns="18000" tIns="0" rIns="18000" bIns="0" anchor="ctr">
            <a:spAutoFit/>
          </a:bodyPr>
          <a:lstStyle/>
          <a:p>
            <a:pPr algn="ctr">
              <a:spcBef>
                <a:spcPct val="0"/>
              </a:spcBef>
            </a:pPr>
            <a:r>
              <a:rPr lang="it-IT" b="1" dirty="0" smtClean="0">
                <a:latin typeface="Segoe UI" pitchFamily="34" charset="0"/>
                <a:ea typeface="Segoe UI" pitchFamily="34" charset="0"/>
                <a:cs typeface="Segoe UI" pitchFamily="34" charset="0"/>
              </a:rPr>
              <a:t>EGO Workshop 2012</a:t>
            </a:r>
            <a:r>
              <a:rPr lang="en-US" dirty="0" smtClean="0">
                <a:latin typeface="Segoe UI" pitchFamily="34" charset="0"/>
                <a:ea typeface="Segoe UI" pitchFamily="34" charset="0"/>
                <a:cs typeface="Segoe UI" pitchFamily="34" charset="0"/>
              </a:rPr>
              <a:t> - </a:t>
            </a:r>
            <a:r>
              <a:rPr lang="en-US" sz="1400" dirty="0" smtClean="0">
                <a:latin typeface="Segoe UI" pitchFamily="34" charset="0"/>
                <a:ea typeface="Segoe UI" pitchFamily="34" charset="0"/>
                <a:cs typeface="Segoe UI" pitchFamily="34" charset="0"/>
              </a:rPr>
              <a:t>October 15-17, 2012 – </a:t>
            </a:r>
            <a:r>
              <a:rPr lang="en-US" sz="1400" dirty="0" err="1" smtClean="0">
                <a:latin typeface="Segoe UI" pitchFamily="34" charset="0"/>
                <a:ea typeface="Segoe UI" pitchFamily="34" charset="0"/>
                <a:cs typeface="Segoe UI" pitchFamily="34" charset="0"/>
              </a:rPr>
              <a:t>Cascina</a:t>
            </a:r>
            <a:endParaRPr lang="it-IT" sz="1400" dirty="0">
              <a:latin typeface="Segoe UI" pitchFamily="34" charset="0"/>
              <a:ea typeface="Segoe UI" pitchFamily="34" charset="0"/>
              <a:cs typeface="Segoe UI" pitchFamily="34"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9107" name="Group 3"/>
          <p:cNvGraphicFramePr>
            <a:graphicFrameLocks noGrp="1"/>
          </p:cNvGraphicFramePr>
          <p:nvPr/>
        </p:nvGraphicFramePr>
        <p:xfrm>
          <a:off x="1345569" y="1338263"/>
          <a:ext cx="5382948" cy="4632960"/>
        </p:xfrm>
        <a:graphic>
          <a:graphicData uri="http://schemas.openxmlformats.org/drawingml/2006/table">
            <a:tbl>
              <a:tblPr/>
              <a:tblGrid>
                <a:gridCol w="1482460"/>
                <a:gridCol w="1325960"/>
                <a:gridCol w="1279525"/>
                <a:gridCol w="1295003"/>
              </a:tblGrid>
              <a:tr h="325438">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1" i="0" u="none" strike="noStrike" cap="none" normalizeH="0" baseline="0" smtClean="0">
                          <a:ln>
                            <a:noFill/>
                          </a:ln>
                          <a:solidFill>
                            <a:schemeClr val="tx1"/>
                          </a:solidFill>
                          <a:effectLst/>
                          <a:latin typeface="Times New Roman" pitchFamily="18" charset="0"/>
                          <a:cs typeface="Times New Roman" pitchFamily="18" charset="0"/>
                        </a:rPr>
                        <a:t>Dataset</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1" i="0" u="none" strike="noStrike" cap="none" normalizeH="0" baseline="0" smtClean="0">
                          <a:ln>
                            <a:noFill/>
                          </a:ln>
                          <a:solidFill>
                            <a:schemeClr val="tx1"/>
                          </a:solidFill>
                          <a:effectLst/>
                          <a:latin typeface="Times New Roman" pitchFamily="18" charset="0"/>
                          <a:cs typeface="Times New Roman" pitchFamily="18" charset="0"/>
                        </a:rPr>
                        <a:t>19980204_223753</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1" i="0" u="none" strike="noStrike" cap="none" normalizeH="0" baseline="0" smtClean="0">
                          <a:ln>
                            <a:noFill/>
                          </a:ln>
                          <a:solidFill>
                            <a:schemeClr val="tx1"/>
                          </a:solidFill>
                          <a:effectLst/>
                          <a:latin typeface="Times New Roman" pitchFamily="18" charset="0"/>
                          <a:cs typeface="Times New Roman" pitchFamily="18" charset="0"/>
                        </a:rPr>
                        <a:t>19980204_220849</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1" i="0" u="none" strike="noStrike" cap="none" normalizeH="0" baseline="0" smtClean="0">
                          <a:ln>
                            <a:noFill/>
                          </a:ln>
                          <a:solidFill>
                            <a:schemeClr val="tx1"/>
                          </a:solidFill>
                          <a:effectLst/>
                          <a:latin typeface="Times New Roman" pitchFamily="18" charset="0"/>
                          <a:cs typeface="Times New Roman" pitchFamily="18" charset="0"/>
                        </a:rPr>
                        <a:t>19980204_223220</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1" i="0" u="none" strike="noStrike" cap="none" normalizeH="0" baseline="0" smtClean="0">
                          <a:ln>
                            <a:noFill/>
                          </a:ln>
                          <a:solidFill>
                            <a:schemeClr val="tx1"/>
                          </a:solidFill>
                          <a:effectLst/>
                          <a:latin typeface="Times New Roman" pitchFamily="18" charset="0"/>
                          <a:cs typeface="Times New Roman" pitchFamily="18" charset="0"/>
                        </a:rPr>
                        <a:t>Date and time</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02/04/1998  22:37:53</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02/04/1998  22:08:49</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02/04/1998  22:32:20</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80975">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1" i="0" u="none" strike="noStrike" cap="none" normalizeH="0" baseline="0" smtClean="0">
                          <a:ln>
                            <a:noFill/>
                          </a:ln>
                          <a:solidFill>
                            <a:schemeClr val="tx1"/>
                          </a:solidFill>
                          <a:effectLst/>
                          <a:latin typeface="Times New Roman" pitchFamily="18" charset="0"/>
                          <a:cs typeface="Times New Roman" pitchFamily="18" charset="0"/>
                        </a:rPr>
                        <a:t># Range cells</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28</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28</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28</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0188">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1" i="0" u="none" strike="noStrike" cap="none" normalizeH="0" baseline="0" smtClean="0">
                          <a:ln>
                            <a:noFill/>
                          </a:ln>
                          <a:solidFill>
                            <a:schemeClr val="tx1"/>
                          </a:solidFill>
                          <a:effectLst/>
                          <a:latin typeface="Times New Roman" pitchFamily="18" charset="0"/>
                          <a:cs typeface="Times New Roman" pitchFamily="18" charset="0"/>
                        </a:rPr>
                        <a:t>Start range</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3201 m</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3201 m</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3201 m</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9713">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1" i="0" u="none" strike="noStrike" cap="none" normalizeH="0" baseline="0" smtClean="0">
                          <a:ln>
                            <a:noFill/>
                          </a:ln>
                          <a:solidFill>
                            <a:schemeClr val="tx1"/>
                          </a:solidFill>
                          <a:effectLst/>
                          <a:latin typeface="Times New Roman" pitchFamily="18" charset="0"/>
                          <a:cs typeface="Times New Roman" pitchFamily="18" charset="0"/>
                        </a:rPr>
                        <a:t>Range res.</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60 m</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30 m</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15 m</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6538">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1" i="0" u="none" strike="noStrike" cap="none" normalizeH="0" baseline="0" smtClean="0">
                          <a:ln>
                            <a:noFill/>
                          </a:ln>
                          <a:solidFill>
                            <a:schemeClr val="tx1"/>
                          </a:solidFill>
                          <a:effectLst/>
                          <a:latin typeface="Times New Roman" pitchFamily="18" charset="0"/>
                          <a:cs typeface="Times New Roman" pitchFamily="18" charset="0"/>
                        </a:rPr>
                        <a:t>Pulse width</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400 ns</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200 ns</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100 ns</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7650">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1" i="0" u="none" strike="noStrike" cap="none" normalizeH="0" baseline="0" smtClean="0">
                          <a:ln>
                            <a:noFill/>
                          </a:ln>
                          <a:solidFill>
                            <a:schemeClr val="tx1"/>
                          </a:solidFill>
                          <a:effectLst/>
                          <a:latin typeface="Times New Roman" pitchFamily="18" charset="0"/>
                          <a:cs typeface="Times New Roman" pitchFamily="18" charset="0"/>
                        </a:rPr>
                        <a:t># Sweep</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60000</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60000</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60000</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7650">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1" i="0" u="none" strike="noStrike" cap="none" normalizeH="0" baseline="0" smtClean="0">
                          <a:ln>
                            <a:noFill/>
                          </a:ln>
                          <a:solidFill>
                            <a:schemeClr val="tx1"/>
                          </a:solidFill>
                          <a:effectLst/>
                          <a:latin typeface="Times New Roman" pitchFamily="18" charset="0"/>
                          <a:cs typeface="Times New Roman" pitchFamily="18" charset="0"/>
                        </a:rPr>
                        <a:t>Sample per cell</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60000</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60000</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60000</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9713">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1" i="0" u="none" strike="noStrike" cap="none" normalizeH="0" baseline="0" smtClean="0">
                          <a:ln>
                            <a:noFill/>
                          </a:ln>
                          <a:solidFill>
                            <a:schemeClr val="tx1"/>
                          </a:solidFill>
                          <a:effectLst/>
                          <a:latin typeface="Times New Roman" pitchFamily="18" charset="0"/>
                          <a:cs typeface="Times New Roman" pitchFamily="18" charset="0"/>
                        </a:rPr>
                        <a:t>PRF</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1 KHz</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1 KHz</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1 KHz</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7650">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1" i="0" u="none" strike="noStrike" cap="none" normalizeH="0" baseline="0" smtClean="0">
                          <a:ln>
                            <a:noFill/>
                          </a:ln>
                          <a:solidFill>
                            <a:schemeClr val="tx1"/>
                          </a:solidFill>
                          <a:effectLst/>
                          <a:latin typeface="Times New Roman" pitchFamily="18" charset="0"/>
                          <a:cs typeface="Times New Roman" pitchFamily="18" charset="0"/>
                        </a:rPr>
                        <a:t>RF-freq.</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9.39 GHz</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9.39 GHz</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9.39 GHz</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98513">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1" i="0" u="none" strike="noStrike" cap="none" normalizeH="0" baseline="0" smtClean="0">
                          <a:ln>
                            <a:noFill/>
                          </a:ln>
                          <a:solidFill>
                            <a:schemeClr val="tx1"/>
                          </a:solidFill>
                          <a:effectLst/>
                          <a:latin typeface="Times New Roman" pitchFamily="18" charset="0"/>
                          <a:cs typeface="Times New Roman" pitchFamily="18" charset="0"/>
                        </a:rPr>
                        <a:t>Radar and wave geometry</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GB" sz="14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GB" sz="14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GB" sz="14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GB" sz="14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S</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GB" sz="14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GB" sz="14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GB" sz="14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GB" sz="14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S</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GB" sz="14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GB" sz="14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GB" sz="14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GB" sz="14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S</a:t>
                      </a:r>
                      <a:endParaRPr kumimoji="0" lang="en-GB" sz="1400" b="0" i="0" u="none" strike="noStrike" cap="none" normalizeH="0" baseline="0" smtClean="0">
                        <a:ln>
                          <a:noFill/>
                        </a:ln>
                        <a:solidFill>
                          <a:schemeClr val="tx1"/>
                        </a:solidFill>
                        <a:effectLst/>
                        <a:latin typeface="Arial"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559169" name="Picture 65" descr="mm_19980204_223753_antstep.png"/>
          <p:cNvPicPr>
            <a:picLocks noChangeAspect="1" noChangeArrowheads="1"/>
          </p:cNvPicPr>
          <p:nvPr/>
        </p:nvPicPr>
        <p:blipFill>
          <a:blip r:embed="rId2"/>
          <a:srcRect/>
          <a:stretch>
            <a:fillRect/>
          </a:stretch>
        </p:blipFill>
        <p:spPr bwMode="auto">
          <a:xfrm>
            <a:off x="3000008" y="4881563"/>
            <a:ext cx="920089" cy="849312"/>
          </a:xfrm>
          <a:prstGeom prst="rect">
            <a:avLst/>
          </a:prstGeom>
          <a:noFill/>
          <a:ln w="9525">
            <a:noFill/>
            <a:miter lim="800000"/>
            <a:headEnd/>
            <a:tailEnd/>
          </a:ln>
        </p:spPr>
      </p:pic>
      <p:pic>
        <p:nvPicPr>
          <p:cNvPr id="559170" name="Picture 66" descr="mm_19980204_220849_antstep.png"/>
          <p:cNvPicPr>
            <a:picLocks noChangeAspect="1" noChangeArrowheads="1"/>
          </p:cNvPicPr>
          <p:nvPr/>
        </p:nvPicPr>
        <p:blipFill>
          <a:blip r:embed="rId3"/>
          <a:srcRect/>
          <a:stretch>
            <a:fillRect/>
          </a:stretch>
        </p:blipFill>
        <p:spPr bwMode="auto">
          <a:xfrm>
            <a:off x="4310489" y="4867275"/>
            <a:ext cx="916650" cy="846138"/>
          </a:xfrm>
          <a:prstGeom prst="rect">
            <a:avLst/>
          </a:prstGeom>
          <a:noFill/>
          <a:ln w="9525">
            <a:noFill/>
            <a:miter lim="800000"/>
            <a:headEnd/>
            <a:tailEnd/>
          </a:ln>
        </p:spPr>
      </p:pic>
      <p:pic>
        <p:nvPicPr>
          <p:cNvPr id="559171" name="Picture 67" descr="mm_19980204_223220_antstep.png"/>
          <p:cNvPicPr>
            <a:picLocks noChangeAspect="1" noChangeArrowheads="1"/>
          </p:cNvPicPr>
          <p:nvPr/>
        </p:nvPicPr>
        <p:blipFill>
          <a:blip r:embed="rId4"/>
          <a:srcRect/>
          <a:stretch>
            <a:fillRect/>
          </a:stretch>
        </p:blipFill>
        <p:spPr bwMode="auto">
          <a:xfrm>
            <a:off x="5636450" y="4867275"/>
            <a:ext cx="916648" cy="846138"/>
          </a:xfrm>
          <a:prstGeom prst="rect">
            <a:avLst/>
          </a:prstGeom>
          <a:noFill/>
          <a:ln w="9525">
            <a:noFill/>
            <a:miter lim="800000"/>
            <a:headEnd/>
            <a:tailEnd/>
          </a:ln>
        </p:spPr>
      </p:pic>
      <p:pic>
        <p:nvPicPr>
          <p:cNvPr id="559172" name="Picture 68" descr="mm_19980204_224024_antstep.png"/>
          <p:cNvPicPr>
            <a:picLocks noChangeAspect="1" noChangeArrowheads="1"/>
          </p:cNvPicPr>
          <p:nvPr/>
        </p:nvPicPr>
        <p:blipFill>
          <a:blip r:embed="rId5" r:link="rId6"/>
          <a:srcRect/>
          <a:stretch>
            <a:fillRect/>
          </a:stretch>
        </p:blipFill>
        <p:spPr bwMode="auto">
          <a:xfrm>
            <a:off x="6962407" y="4867275"/>
            <a:ext cx="916650" cy="846138"/>
          </a:xfrm>
          <a:prstGeom prst="rect">
            <a:avLst/>
          </a:prstGeom>
          <a:noFill/>
        </p:spPr>
      </p:pic>
      <p:pic>
        <p:nvPicPr>
          <p:cNvPr id="559173" name="Picture 69" descr="mm_19980204_223506_antstep.png"/>
          <p:cNvPicPr>
            <a:picLocks noChangeAspect="1" noChangeArrowheads="1"/>
          </p:cNvPicPr>
          <p:nvPr/>
        </p:nvPicPr>
        <p:blipFill>
          <a:blip r:embed="rId7" r:link="rId8"/>
          <a:srcRect/>
          <a:stretch>
            <a:fillRect/>
          </a:stretch>
        </p:blipFill>
        <p:spPr bwMode="auto">
          <a:xfrm>
            <a:off x="8288368" y="4867275"/>
            <a:ext cx="916648" cy="846138"/>
          </a:xfrm>
          <a:prstGeom prst="rect">
            <a:avLst/>
          </a:prstGeom>
          <a:noFill/>
        </p:spPr>
      </p:pic>
      <p:graphicFrame>
        <p:nvGraphicFramePr>
          <p:cNvPr id="559174" name="Group 70"/>
          <p:cNvGraphicFramePr>
            <a:graphicFrameLocks noGrp="1"/>
          </p:cNvGraphicFramePr>
          <p:nvPr/>
        </p:nvGraphicFramePr>
        <p:xfrm>
          <a:off x="6728517" y="1338263"/>
          <a:ext cx="2653639" cy="4632960"/>
        </p:xfrm>
        <a:graphic>
          <a:graphicData uri="http://schemas.openxmlformats.org/drawingml/2006/table">
            <a:tbl>
              <a:tblPr/>
              <a:tblGrid>
                <a:gridCol w="1325960"/>
                <a:gridCol w="1327679"/>
              </a:tblGrid>
              <a:tr h="165100">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1" i="0" u="none" strike="noStrike" cap="none" normalizeH="0" baseline="0" smtClean="0">
                          <a:ln>
                            <a:noFill/>
                          </a:ln>
                          <a:solidFill>
                            <a:schemeClr val="tx1"/>
                          </a:solidFill>
                          <a:effectLst/>
                          <a:latin typeface="Times New Roman" pitchFamily="18" charset="0"/>
                          <a:cs typeface="Times New Roman" pitchFamily="18" charset="0"/>
                        </a:rPr>
                        <a:t>19980204_224024</a:t>
                      </a:r>
                      <a:endParaRPr kumimoji="0" lang="en-GB" sz="1400" b="1" i="0" u="none" strike="noStrike" cap="none" normalizeH="0" baseline="0" smtClean="0">
                        <a:ln>
                          <a:noFill/>
                        </a:ln>
                        <a:solidFill>
                          <a:schemeClr val="tx1"/>
                        </a:solidFill>
                        <a:effectLst/>
                        <a:latin typeface="Times New Roman" pitchFamily="18"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1" i="0" u="none" strike="noStrike" cap="none" normalizeH="0" baseline="0" smtClean="0">
                          <a:ln>
                            <a:noFill/>
                          </a:ln>
                          <a:solidFill>
                            <a:schemeClr val="tx1"/>
                          </a:solidFill>
                          <a:effectLst/>
                          <a:latin typeface="Times New Roman" pitchFamily="18" charset="0"/>
                          <a:cs typeface="Times New Roman" pitchFamily="18" charset="0"/>
                        </a:rPr>
                        <a:t>19980204_223506</a:t>
                      </a:r>
                      <a:endParaRPr kumimoji="0" lang="en-GB" sz="1400" b="1" i="0" u="none" strike="noStrike" cap="none" normalizeH="0" baseline="0" smtClean="0">
                        <a:ln>
                          <a:noFill/>
                        </a:ln>
                        <a:solidFill>
                          <a:schemeClr val="tx1"/>
                        </a:solidFill>
                        <a:effectLst/>
                        <a:latin typeface="Times New Roman" pitchFamily="18"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6375">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02/04/1998  22:40:24</a:t>
                      </a:r>
                      <a:endParaRPr kumimoji="0" lang="en-GB" sz="1400" b="0" i="0" u="none" strike="noStrike" cap="none" normalizeH="0" baseline="0" smtClean="0">
                        <a:ln>
                          <a:noFill/>
                        </a:ln>
                        <a:solidFill>
                          <a:schemeClr val="tx1"/>
                        </a:solidFill>
                        <a:effectLst/>
                        <a:latin typeface="Times New Roman" pitchFamily="18"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02/04/1998  22:35:06</a:t>
                      </a:r>
                      <a:endParaRPr kumimoji="0" lang="en-GB" sz="1400" b="0" i="0" u="none" strike="noStrike" cap="none" normalizeH="0" baseline="0" smtClean="0">
                        <a:ln>
                          <a:noFill/>
                        </a:ln>
                        <a:solidFill>
                          <a:schemeClr val="tx1"/>
                        </a:solidFill>
                        <a:effectLst/>
                        <a:latin typeface="Times New Roman" pitchFamily="18"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2238">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28</a:t>
                      </a:r>
                      <a:endParaRPr kumimoji="0" lang="en-GB" sz="1400" b="0" i="0" u="none" strike="noStrike" cap="none" normalizeH="0" baseline="0" smtClean="0">
                        <a:ln>
                          <a:noFill/>
                        </a:ln>
                        <a:solidFill>
                          <a:schemeClr val="tx1"/>
                        </a:solidFill>
                        <a:effectLst/>
                        <a:latin typeface="Times New Roman" pitchFamily="18"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27</a:t>
                      </a:r>
                      <a:endParaRPr kumimoji="0" lang="en-GB" sz="1400" b="0" i="0" u="none" strike="noStrike" cap="none" normalizeH="0" baseline="0" smtClean="0">
                        <a:ln>
                          <a:noFill/>
                        </a:ln>
                        <a:solidFill>
                          <a:schemeClr val="tx1"/>
                        </a:solidFill>
                        <a:effectLst/>
                        <a:latin typeface="Times New Roman" pitchFamily="18"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0650">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3201 m</a:t>
                      </a:r>
                      <a:endParaRPr kumimoji="0" lang="en-GB" sz="1400" b="0" i="0" u="none" strike="noStrike" cap="none" normalizeH="0" baseline="0" smtClean="0">
                        <a:ln>
                          <a:noFill/>
                        </a:ln>
                        <a:solidFill>
                          <a:schemeClr val="tx1"/>
                        </a:solidFill>
                        <a:effectLst/>
                        <a:latin typeface="Times New Roman" pitchFamily="18"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3201 m</a:t>
                      </a:r>
                      <a:endParaRPr kumimoji="0" lang="en-GB" sz="1400" b="0" i="0" u="none" strike="noStrike" cap="none" normalizeH="0" baseline="0" smtClean="0">
                        <a:ln>
                          <a:noFill/>
                        </a:ln>
                        <a:solidFill>
                          <a:schemeClr val="tx1"/>
                        </a:solidFill>
                        <a:effectLst/>
                        <a:latin typeface="Times New Roman" pitchFamily="18"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0650">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9 m</a:t>
                      </a:r>
                      <a:endParaRPr kumimoji="0" lang="en-GB" sz="1400" b="0" i="0" u="none" strike="noStrike" cap="none" normalizeH="0" baseline="0" smtClean="0">
                        <a:ln>
                          <a:noFill/>
                        </a:ln>
                        <a:solidFill>
                          <a:schemeClr val="tx1"/>
                        </a:solidFill>
                        <a:effectLst/>
                        <a:latin typeface="Times New Roman" pitchFamily="18"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3 m</a:t>
                      </a:r>
                      <a:endParaRPr kumimoji="0" lang="en-GB" sz="1400" b="0" i="0" u="none" strike="noStrike" cap="none" normalizeH="0" baseline="0" smtClean="0">
                        <a:ln>
                          <a:noFill/>
                        </a:ln>
                        <a:solidFill>
                          <a:schemeClr val="tx1"/>
                        </a:solidFill>
                        <a:effectLst/>
                        <a:latin typeface="Times New Roman" pitchFamily="18"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7475">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60 ns</a:t>
                      </a:r>
                      <a:endParaRPr kumimoji="0" lang="en-GB" sz="1400" b="0" i="0" u="none" strike="noStrike" cap="none" normalizeH="0" baseline="0" smtClean="0">
                        <a:ln>
                          <a:noFill/>
                        </a:ln>
                        <a:solidFill>
                          <a:schemeClr val="tx1"/>
                        </a:solidFill>
                        <a:effectLst/>
                        <a:latin typeface="Times New Roman" pitchFamily="18"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20 ns</a:t>
                      </a:r>
                      <a:endParaRPr kumimoji="0" lang="en-GB" sz="1400" b="0" i="0" u="none" strike="noStrike" cap="none" normalizeH="0" baseline="0" smtClean="0">
                        <a:ln>
                          <a:noFill/>
                        </a:ln>
                        <a:solidFill>
                          <a:schemeClr val="tx1"/>
                        </a:solidFill>
                        <a:effectLst/>
                        <a:latin typeface="Times New Roman" pitchFamily="18"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8588">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60000</a:t>
                      </a:r>
                      <a:endParaRPr kumimoji="0" lang="en-GB" sz="1400" b="0" i="0" u="none" strike="noStrike" cap="none" normalizeH="0" baseline="0" smtClean="0">
                        <a:ln>
                          <a:noFill/>
                        </a:ln>
                        <a:solidFill>
                          <a:schemeClr val="tx1"/>
                        </a:solidFill>
                        <a:effectLst/>
                        <a:latin typeface="Times New Roman" pitchFamily="18"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60000</a:t>
                      </a:r>
                      <a:endParaRPr kumimoji="0" lang="en-GB" sz="1400" b="0" i="0" u="none" strike="noStrike" cap="none" normalizeH="0" baseline="0" smtClean="0">
                        <a:ln>
                          <a:noFill/>
                        </a:ln>
                        <a:solidFill>
                          <a:schemeClr val="tx1"/>
                        </a:solidFill>
                        <a:effectLst/>
                        <a:latin typeface="Times New Roman" pitchFamily="18"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8588">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60000</a:t>
                      </a:r>
                      <a:endParaRPr kumimoji="0" lang="en-GB" sz="1400" b="0" i="0" u="none" strike="noStrike" cap="none" normalizeH="0" baseline="0" smtClean="0">
                        <a:ln>
                          <a:noFill/>
                        </a:ln>
                        <a:solidFill>
                          <a:schemeClr val="tx1"/>
                        </a:solidFill>
                        <a:effectLst/>
                        <a:latin typeface="Times New Roman" pitchFamily="18"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60000</a:t>
                      </a:r>
                      <a:endParaRPr kumimoji="0" lang="en-GB" sz="1400" b="0" i="0" u="none" strike="noStrike" cap="none" normalizeH="0" baseline="0" smtClean="0">
                        <a:ln>
                          <a:noFill/>
                        </a:ln>
                        <a:solidFill>
                          <a:schemeClr val="tx1"/>
                        </a:solidFill>
                        <a:effectLst/>
                        <a:latin typeface="Times New Roman" pitchFamily="18"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2238">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1 KHz</a:t>
                      </a:r>
                      <a:endParaRPr kumimoji="0" lang="en-GB" sz="1400" b="0" i="0" u="none" strike="noStrike" cap="none" normalizeH="0" baseline="0" smtClean="0">
                        <a:ln>
                          <a:noFill/>
                        </a:ln>
                        <a:solidFill>
                          <a:schemeClr val="tx1"/>
                        </a:solidFill>
                        <a:effectLst/>
                        <a:latin typeface="Times New Roman" pitchFamily="18"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1 KHz</a:t>
                      </a:r>
                      <a:endParaRPr kumimoji="0" lang="en-GB" sz="1400" b="0" i="0" u="none" strike="noStrike" cap="none" normalizeH="0" baseline="0" smtClean="0">
                        <a:ln>
                          <a:noFill/>
                        </a:ln>
                        <a:solidFill>
                          <a:schemeClr val="tx1"/>
                        </a:solidFill>
                        <a:effectLst/>
                        <a:latin typeface="Times New Roman" pitchFamily="18"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8588">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9.39 GHz</a:t>
                      </a:r>
                      <a:endParaRPr kumimoji="0" lang="en-GB" sz="1400" b="0" i="0" u="none" strike="noStrike" cap="none" normalizeH="0" baseline="0" smtClean="0">
                        <a:ln>
                          <a:noFill/>
                        </a:ln>
                        <a:solidFill>
                          <a:schemeClr val="tx1"/>
                        </a:solidFill>
                        <a:effectLst/>
                        <a:latin typeface="Times New Roman" pitchFamily="18"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9.39 GHz</a:t>
                      </a:r>
                      <a:endParaRPr kumimoji="0" lang="en-GB" sz="1400" b="0" i="0" u="none" strike="noStrike" cap="none" normalizeH="0" baseline="0" smtClean="0">
                        <a:ln>
                          <a:noFill/>
                        </a:ln>
                        <a:solidFill>
                          <a:schemeClr val="tx1"/>
                        </a:solidFill>
                        <a:effectLst/>
                        <a:latin typeface="Times New Roman" pitchFamily="18"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2750">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GB" sz="14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GB" sz="14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GB" sz="14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GB" sz="14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S</a:t>
                      </a:r>
                      <a:endParaRPr kumimoji="0" lang="en-GB" sz="1400" b="0" i="0" u="none" strike="noStrike" cap="none" normalizeH="0" baseline="0" smtClean="0">
                        <a:ln>
                          <a:noFill/>
                        </a:ln>
                        <a:solidFill>
                          <a:schemeClr val="tx1"/>
                        </a:solidFill>
                        <a:effectLst/>
                        <a:latin typeface="Times New Roman" pitchFamily="18"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GB" sz="14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GB" sz="14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GB" sz="14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endParaRPr kumimoji="0" lang="en-GB" sz="1400"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GB" sz="1400" b="0" i="0" u="none" strike="noStrike" cap="none" normalizeH="0" baseline="0" smtClean="0">
                          <a:ln>
                            <a:noFill/>
                          </a:ln>
                          <a:solidFill>
                            <a:schemeClr val="tx1"/>
                          </a:solidFill>
                          <a:effectLst/>
                          <a:latin typeface="Times New Roman" pitchFamily="18" charset="0"/>
                          <a:cs typeface="Times New Roman" pitchFamily="18" charset="0"/>
                        </a:rPr>
                        <a:t>S</a:t>
                      </a:r>
                      <a:endParaRPr kumimoji="0" lang="en-GB" sz="1400" b="0" i="0" u="none" strike="noStrike" cap="none" normalizeH="0" baseline="0" smtClean="0">
                        <a:ln>
                          <a:noFill/>
                        </a:ln>
                        <a:solidFill>
                          <a:schemeClr val="tx1"/>
                        </a:solidFill>
                        <a:effectLst/>
                        <a:latin typeface="Times New Roman" pitchFamily="18" charset="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59212" name="Rectangle 108"/>
          <p:cNvSpPr>
            <a:spLocks noChangeArrowheads="1"/>
          </p:cNvSpPr>
          <p:nvPr/>
        </p:nvSpPr>
        <p:spPr bwMode="auto">
          <a:xfrm>
            <a:off x="5810256" y="152400"/>
            <a:ext cx="3152904" cy="647700"/>
          </a:xfrm>
          <a:prstGeom prst="rect">
            <a:avLst/>
          </a:prstGeom>
          <a:noFill/>
          <a:ln w="9525">
            <a:noFill/>
            <a:miter lim="800000"/>
            <a:headEnd/>
            <a:tailEnd/>
          </a:ln>
          <a:effectLst/>
        </p:spPr>
        <p:txBody>
          <a:bodyPr anchor="ctr"/>
          <a:lstStyle/>
          <a:p>
            <a:pPr defTabSz="762000" eaLnBrk="0" hangingPunct="0">
              <a:spcBef>
                <a:spcPct val="0"/>
              </a:spcBef>
              <a:defRPr/>
            </a:pPr>
            <a:r>
              <a:rPr lang="en-GB"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Data Description</a:t>
            </a:r>
          </a:p>
        </p:txBody>
      </p:sp>
      <p:sp>
        <p:nvSpPr>
          <p:cNvPr id="10" name="Segnaposto numero diapositiva 9"/>
          <p:cNvSpPr>
            <a:spLocks noGrp="1"/>
          </p:cNvSpPr>
          <p:nvPr>
            <p:ph type="sldNum" sz="quarter" idx="12"/>
          </p:nvPr>
        </p:nvSpPr>
        <p:spPr/>
        <p:txBody>
          <a:bodyPr/>
          <a:lstStyle/>
          <a:p>
            <a:fld id="{6294C92D-0306-4E69-9CD3-20855E849650}" type="slidenum">
              <a:rPr kumimoji="0" lang="en-US" smtClean="0"/>
              <a:pPr/>
              <a:t>62</a:t>
            </a:fld>
            <a:endParaRPr kumimoji="0"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1" name="Rectangle 3"/>
          <p:cNvSpPr>
            <a:spLocks noChangeArrowheads="1"/>
          </p:cNvSpPr>
          <p:nvPr/>
        </p:nvSpPr>
        <p:spPr bwMode="auto">
          <a:xfrm>
            <a:off x="2771658" y="114300"/>
            <a:ext cx="6753374" cy="647700"/>
          </a:xfrm>
          <a:prstGeom prst="rect">
            <a:avLst/>
          </a:prstGeom>
          <a:noFill/>
          <a:ln w="9525">
            <a:noFill/>
            <a:miter lim="800000"/>
            <a:headEnd/>
            <a:tailEnd/>
          </a:ln>
          <a:effectLst/>
        </p:spPr>
        <p:txBody>
          <a:bodyPr anchor="ctr"/>
          <a:lstStyle/>
          <a:p>
            <a:pPr defTabSz="762000" eaLnBrk="0" hangingPunct="0">
              <a:spcBef>
                <a:spcPct val="0"/>
              </a:spcBef>
              <a:buClrTx/>
              <a:buSzTx/>
              <a:buFontTx/>
              <a:buNone/>
              <a:defRPr/>
            </a:pPr>
            <a:r>
              <a:rPr lang="en-GB"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Statistical Analysis: Amplitude Models</a:t>
            </a:r>
          </a:p>
        </p:txBody>
      </p:sp>
      <p:graphicFrame>
        <p:nvGraphicFramePr>
          <p:cNvPr id="560132" name="Object 4"/>
          <p:cNvGraphicFramePr>
            <a:graphicFrameLocks noChangeAspect="1"/>
          </p:cNvGraphicFramePr>
          <p:nvPr/>
        </p:nvGraphicFramePr>
        <p:xfrm>
          <a:off x="3943483" y="1035051"/>
          <a:ext cx="5200650" cy="715963"/>
        </p:xfrm>
        <a:graphic>
          <a:graphicData uri="http://schemas.openxmlformats.org/presentationml/2006/ole">
            <p:oleObj spid="_x0000_s266242" name="Equation" r:id="rId3" imgW="4800600" imgH="711000" progId="Equation.DSMT4">
              <p:embed/>
            </p:oleObj>
          </a:graphicData>
        </a:graphic>
      </p:graphicFrame>
      <p:graphicFrame>
        <p:nvGraphicFramePr>
          <p:cNvPr id="560133" name="Object 5"/>
          <p:cNvGraphicFramePr>
            <a:graphicFrameLocks noChangeAspect="1"/>
          </p:cNvGraphicFramePr>
          <p:nvPr/>
        </p:nvGraphicFramePr>
        <p:xfrm>
          <a:off x="3879850" y="2133600"/>
          <a:ext cx="3921125" cy="730250"/>
        </p:xfrm>
        <a:graphic>
          <a:graphicData uri="http://schemas.openxmlformats.org/presentationml/2006/ole">
            <p:oleObj spid="_x0000_s266243" name="Equation" r:id="rId4" imgW="3619440" imgH="736560" progId="Equation.DSMT4">
              <p:embed/>
            </p:oleObj>
          </a:graphicData>
        </a:graphic>
      </p:graphicFrame>
      <p:graphicFrame>
        <p:nvGraphicFramePr>
          <p:cNvPr id="560134" name="Object 6"/>
          <p:cNvGraphicFramePr>
            <a:graphicFrameLocks noChangeAspect="1"/>
          </p:cNvGraphicFramePr>
          <p:nvPr/>
        </p:nvGraphicFramePr>
        <p:xfrm>
          <a:off x="4210050" y="3200400"/>
          <a:ext cx="5069946" cy="838200"/>
        </p:xfrm>
        <a:graphic>
          <a:graphicData uri="http://schemas.openxmlformats.org/presentationml/2006/ole">
            <p:oleObj spid="_x0000_s266244" name="Equation" r:id="rId5" imgW="4673520" imgH="838080" progId="Equation.DSMT4">
              <p:embed/>
            </p:oleObj>
          </a:graphicData>
        </a:graphic>
      </p:graphicFrame>
      <p:graphicFrame>
        <p:nvGraphicFramePr>
          <p:cNvPr id="560135" name="Object 7"/>
          <p:cNvGraphicFramePr>
            <a:graphicFrameLocks noChangeAspect="1"/>
          </p:cNvGraphicFramePr>
          <p:nvPr/>
        </p:nvGraphicFramePr>
        <p:xfrm>
          <a:off x="3871252" y="4384676"/>
          <a:ext cx="5601361" cy="862013"/>
        </p:xfrm>
        <a:graphic>
          <a:graphicData uri="http://schemas.openxmlformats.org/presentationml/2006/ole">
            <p:oleObj spid="_x0000_s266245" name="Equation" r:id="rId6" imgW="5155920" imgH="863280" progId="Equation.DSMT4">
              <p:embed/>
            </p:oleObj>
          </a:graphicData>
        </a:graphic>
      </p:graphicFrame>
      <p:graphicFrame>
        <p:nvGraphicFramePr>
          <p:cNvPr id="560136" name="Object 8"/>
          <p:cNvGraphicFramePr>
            <a:graphicFrameLocks noChangeAspect="1"/>
          </p:cNvGraphicFramePr>
          <p:nvPr/>
        </p:nvGraphicFramePr>
        <p:xfrm>
          <a:off x="3623602" y="5681664"/>
          <a:ext cx="5828373" cy="763587"/>
        </p:xfrm>
        <a:graphic>
          <a:graphicData uri="http://schemas.openxmlformats.org/presentationml/2006/ole">
            <p:oleObj spid="_x0000_s266246" name="Equation" r:id="rId7" imgW="5410080" imgH="761760" progId="Equation.DSMT4">
              <p:embed/>
            </p:oleObj>
          </a:graphicData>
        </a:graphic>
      </p:graphicFrame>
      <p:sp>
        <p:nvSpPr>
          <p:cNvPr id="560137" name="Text Box 9"/>
          <p:cNvSpPr txBox="1">
            <a:spLocks noChangeArrowheads="1"/>
          </p:cNvSpPr>
          <p:nvPr/>
        </p:nvSpPr>
        <p:spPr bwMode="auto">
          <a:xfrm>
            <a:off x="878273" y="1195389"/>
            <a:ext cx="2574529" cy="396875"/>
          </a:xfrm>
          <a:prstGeom prst="rect">
            <a:avLst/>
          </a:prstGeom>
          <a:noFill/>
          <a:ln w="9525">
            <a:noFill/>
            <a:miter lim="800000"/>
            <a:headEnd/>
            <a:tailEnd/>
          </a:ln>
          <a:effectLst/>
        </p:spPr>
        <p:txBody>
          <a:bodyPr>
            <a:spAutoFit/>
          </a:bodyPr>
          <a:lstStyle/>
          <a:p>
            <a:pPr>
              <a:spcBef>
                <a:spcPct val="50000"/>
              </a:spcBef>
              <a:buClrTx/>
              <a:buSzTx/>
              <a:buFontTx/>
              <a:buNone/>
            </a:pPr>
            <a:r>
              <a:rPr lang="en-GB" sz="2000" dirty="0">
                <a:solidFill>
                  <a:srgbClr val="000000"/>
                </a:solidFill>
              </a:rPr>
              <a:t>LN, log-normal</a:t>
            </a:r>
          </a:p>
        </p:txBody>
      </p:sp>
      <p:sp>
        <p:nvSpPr>
          <p:cNvPr id="560138" name="Text Box 10"/>
          <p:cNvSpPr txBox="1">
            <a:spLocks noChangeArrowheads="1"/>
          </p:cNvSpPr>
          <p:nvPr/>
        </p:nvSpPr>
        <p:spPr bwMode="auto">
          <a:xfrm>
            <a:off x="1238224" y="2268539"/>
            <a:ext cx="1950244" cy="396875"/>
          </a:xfrm>
          <a:prstGeom prst="rect">
            <a:avLst/>
          </a:prstGeom>
          <a:noFill/>
          <a:ln w="9525">
            <a:noFill/>
            <a:miter lim="800000"/>
            <a:headEnd/>
            <a:tailEnd/>
          </a:ln>
          <a:effectLst/>
        </p:spPr>
        <p:txBody>
          <a:bodyPr>
            <a:spAutoFit/>
          </a:bodyPr>
          <a:lstStyle/>
          <a:p>
            <a:pPr>
              <a:spcBef>
                <a:spcPct val="50000"/>
              </a:spcBef>
              <a:buClrTx/>
              <a:buSzTx/>
              <a:buFontTx/>
              <a:buNone/>
            </a:pPr>
            <a:r>
              <a:rPr lang="en-GB" sz="2000" dirty="0">
                <a:solidFill>
                  <a:srgbClr val="000000"/>
                </a:solidFill>
              </a:rPr>
              <a:t>W, </a:t>
            </a:r>
            <a:r>
              <a:rPr lang="en-GB" sz="2000" dirty="0" err="1">
                <a:solidFill>
                  <a:srgbClr val="000000"/>
                </a:solidFill>
              </a:rPr>
              <a:t>Weibull</a:t>
            </a:r>
            <a:endParaRPr lang="en-GB" sz="2000" dirty="0">
              <a:solidFill>
                <a:srgbClr val="000000"/>
              </a:solidFill>
            </a:endParaRPr>
          </a:p>
        </p:txBody>
      </p:sp>
      <p:sp>
        <p:nvSpPr>
          <p:cNvPr id="560139" name="Text Box 11"/>
          <p:cNvSpPr txBox="1">
            <a:spLocks noChangeArrowheads="1"/>
          </p:cNvSpPr>
          <p:nvPr/>
        </p:nvSpPr>
        <p:spPr bwMode="auto">
          <a:xfrm>
            <a:off x="1087575" y="3416301"/>
            <a:ext cx="2365227" cy="396875"/>
          </a:xfrm>
          <a:prstGeom prst="rect">
            <a:avLst/>
          </a:prstGeom>
          <a:noFill/>
          <a:ln w="9525">
            <a:noFill/>
            <a:miter lim="800000"/>
            <a:headEnd/>
            <a:tailEnd/>
          </a:ln>
          <a:effectLst/>
        </p:spPr>
        <p:txBody>
          <a:bodyPr wrap="square">
            <a:spAutoFit/>
          </a:bodyPr>
          <a:lstStyle/>
          <a:p>
            <a:pPr>
              <a:spcBef>
                <a:spcPct val="50000"/>
              </a:spcBef>
              <a:buClrTx/>
              <a:buSzTx/>
              <a:buFontTx/>
              <a:buNone/>
            </a:pPr>
            <a:r>
              <a:rPr lang="en-GB" sz="2000" dirty="0">
                <a:solidFill>
                  <a:srgbClr val="000000"/>
                </a:solidFill>
              </a:rPr>
              <a:t>K (Gamma texture)</a:t>
            </a:r>
          </a:p>
        </p:txBody>
      </p:sp>
      <p:sp>
        <p:nvSpPr>
          <p:cNvPr id="560140" name="Text Box 12"/>
          <p:cNvSpPr txBox="1">
            <a:spLocks noChangeArrowheads="1"/>
          </p:cNvSpPr>
          <p:nvPr/>
        </p:nvSpPr>
        <p:spPr bwMode="auto">
          <a:xfrm>
            <a:off x="42995" y="4468814"/>
            <a:ext cx="3355313" cy="701675"/>
          </a:xfrm>
          <a:prstGeom prst="rect">
            <a:avLst/>
          </a:prstGeom>
          <a:noFill/>
          <a:ln w="9525">
            <a:noFill/>
            <a:miter lim="800000"/>
            <a:headEnd/>
            <a:tailEnd/>
          </a:ln>
          <a:effectLst/>
        </p:spPr>
        <p:txBody>
          <a:bodyPr>
            <a:spAutoFit/>
          </a:bodyPr>
          <a:lstStyle/>
          <a:p>
            <a:pPr algn="ctr">
              <a:spcBef>
                <a:spcPct val="50000"/>
              </a:spcBef>
              <a:buClrTx/>
              <a:buSzTx/>
              <a:buFontTx/>
              <a:buNone/>
            </a:pPr>
            <a:r>
              <a:rPr lang="en-GB" sz="2000" dirty="0">
                <a:solidFill>
                  <a:srgbClr val="000000"/>
                </a:solidFill>
              </a:rPr>
              <a:t>GK (Generalized Gamma texture)</a:t>
            </a:r>
          </a:p>
        </p:txBody>
      </p:sp>
      <p:sp>
        <p:nvSpPr>
          <p:cNvPr id="560141" name="Text Box 13"/>
          <p:cNvSpPr txBox="1">
            <a:spLocks noChangeArrowheads="1"/>
          </p:cNvSpPr>
          <p:nvPr/>
        </p:nvSpPr>
        <p:spPr bwMode="auto">
          <a:xfrm>
            <a:off x="723492" y="5692776"/>
            <a:ext cx="2729310" cy="701675"/>
          </a:xfrm>
          <a:prstGeom prst="rect">
            <a:avLst/>
          </a:prstGeom>
          <a:noFill/>
          <a:ln w="9525">
            <a:noFill/>
            <a:miter lim="800000"/>
            <a:headEnd/>
            <a:tailEnd/>
          </a:ln>
          <a:effectLst/>
        </p:spPr>
        <p:txBody>
          <a:bodyPr>
            <a:spAutoFit/>
          </a:bodyPr>
          <a:lstStyle/>
          <a:p>
            <a:pPr algn="ctr">
              <a:spcBef>
                <a:spcPct val="50000"/>
              </a:spcBef>
              <a:buClrTx/>
              <a:buSzTx/>
              <a:buFontTx/>
              <a:buNone/>
            </a:pPr>
            <a:r>
              <a:rPr lang="en-GB" sz="2000" dirty="0">
                <a:solidFill>
                  <a:srgbClr val="000000"/>
                </a:solidFill>
              </a:rPr>
              <a:t>LNT (log-normal texture)</a:t>
            </a:r>
          </a:p>
        </p:txBody>
      </p:sp>
      <p:sp>
        <p:nvSpPr>
          <p:cNvPr id="560142" name="Rectangle 14"/>
          <p:cNvSpPr>
            <a:spLocks noChangeArrowheads="1"/>
          </p:cNvSpPr>
          <p:nvPr/>
        </p:nvSpPr>
        <p:spPr bwMode="auto">
          <a:xfrm>
            <a:off x="3549651" y="5600700"/>
            <a:ext cx="5928122" cy="946150"/>
          </a:xfrm>
          <a:prstGeom prst="rect">
            <a:avLst/>
          </a:prstGeom>
          <a:noFill/>
          <a:ln w="9525">
            <a:solidFill>
              <a:srgbClr val="DA5126"/>
            </a:solidFill>
            <a:miter lim="800000"/>
            <a:headEnd/>
            <a:tailEnd/>
          </a:ln>
          <a:effectLst/>
        </p:spPr>
        <p:txBody>
          <a:bodyPr wrap="none" anchor="ctr"/>
          <a:lstStyle/>
          <a:p>
            <a:endParaRPr lang="it-IT"/>
          </a:p>
        </p:txBody>
      </p:sp>
      <p:sp>
        <p:nvSpPr>
          <p:cNvPr id="560143" name="Rectangle 15"/>
          <p:cNvSpPr>
            <a:spLocks noChangeArrowheads="1"/>
          </p:cNvSpPr>
          <p:nvPr/>
        </p:nvSpPr>
        <p:spPr bwMode="auto">
          <a:xfrm>
            <a:off x="3860933" y="4354513"/>
            <a:ext cx="5616840" cy="946150"/>
          </a:xfrm>
          <a:prstGeom prst="rect">
            <a:avLst/>
          </a:prstGeom>
          <a:noFill/>
          <a:ln w="9525">
            <a:solidFill>
              <a:srgbClr val="DA5126"/>
            </a:solidFill>
            <a:miter lim="800000"/>
            <a:headEnd/>
            <a:tailEnd/>
          </a:ln>
          <a:effectLst/>
        </p:spPr>
        <p:txBody>
          <a:bodyPr wrap="none" anchor="ctr"/>
          <a:lstStyle/>
          <a:p>
            <a:endParaRPr lang="it-IT"/>
          </a:p>
        </p:txBody>
      </p:sp>
      <p:sp>
        <p:nvSpPr>
          <p:cNvPr id="560144" name="Rectangle 16"/>
          <p:cNvSpPr>
            <a:spLocks noChangeArrowheads="1"/>
          </p:cNvSpPr>
          <p:nvPr/>
        </p:nvSpPr>
        <p:spPr bwMode="auto">
          <a:xfrm>
            <a:off x="4094825" y="3152775"/>
            <a:ext cx="5382948" cy="1008063"/>
          </a:xfrm>
          <a:prstGeom prst="rect">
            <a:avLst/>
          </a:prstGeom>
          <a:noFill/>
          <a:ln w="9525">
            <a:solidFill>
              <a:srgbClr val="DA5126"/>
            </a:solidFill>
            <a:miter lim="800000"/>
            <a:headEnd/>
            <a:tailEnd/>
          </a:ln>
          <a:effectLst/>
        </p:spPr>
        <p:txBody>
          <a:bodyPr wrap="none" anchor="ctr"/>
          <a:lstStyle/>
          <a:p>
            <a:endParaRPr lang="it-IT"/>
          </a:p>
        </p:txBody>
      </p:sp>
      <p:sp>
        <p:nvSpPr>
          <p:cNvPr id="560145" name="Rectangle 17"/>
          <p:cNvSpPr>
            <a:spLocks noChangeArrowheads="1"/>
          </p:cNvSpPr>
          <p:nvPr/>
        </p:nvSpPr>
        <p:spPr bwMode="auto">
          <a:xfrm>
            <a:off x="3783542" y="2078038"/>
            <a:ext cx="4211770" cy="868362"/>
          </a:xfrm>
          <a:prstGeom prst="rect">
            <a:avLst/>
          </a:prstGeom>
          <a:noFill/>
          <a:ln w="9525">
            <a:solidFill>
              <a:srgbClr val="DA5126"/>
            </a:solidFill>
            <a:miter lim="800000"/>
            <a:headEnd/>
            <a:tailEnd/>
          </a:ln>
          <a:effectLst/>
        </p:spPr>
        <p:txBody>
          <a:bodyPr wrap="none" anchor="ctr"/>
          <a:lstStyle/>
          <a:p>
            <a:endParaRPr lang="it-IT"/>
          </a:p>
        </p:txBody>
      </p:sp>
      <p:sp>
        <p:nvSpPr>
          <p:cNvPr id="560146" name="Rectangle 18"/>
          <p:cNvSpPr>
            <a:spLocks noChangeArrowheads="1"/>
          </p:cNvSpPr>
          <p:nvPr/>
        </p:nvSpPr>
        <p:spPr bwMode="auto">
          <a:xfrm>
            <a:off x="3783542" y="981076"/>
            <a:ext cx="5537729" cy="868363"/>
          </a:xfrm>
          <a:prstGeom prst="rect">
            <a:avLst/>
          </a:prstGeom>
          <a:noFill/>
          <a:ln w="9525">
            <a:solidFill>
              <a:srgbClr val="DA5126"/>
            </a:solidFill>
            <a:miter lim="800000"/>
            <a:headEnd/>
            <a:tailEnd/>
          </a:ln>
          <a:effectLst/>
        </p:spPr>
        <p:txBody>
          <a:bodyPr wrap="none" anchor="ctr"/>
          <a:lstStyle/>
          <a:p>
            <a:endParaRPr lang="it-IT"/>
          </a:p>
        </p:txBody>
      </p:sp>
      <p:sp>
        <p:nvSpPr>
          <p:cNvPr id="560147" name="AutoShape 19"/>
          <p:cNvSpPr>
            <a:spLocks noChangeArrowheads="1"/>
          </p:cNvSpPr>
          <p:nvPr/>
        </p:nvSpPr>
        <p:spPr bwMode="auto">
          <a:xfrm>
            <a:off x="3001037" y="5938839"/>
            <a:ext cx="392113" cy="287337"/>
          </a:xfrm>
          <a:prstGeom prst="rightArrow">
            <a:avLst>
              <a:gd name="adj1" fmla="val 50000"/>
              <a:gd name="adj2" fmla="val 31492"/>
            </a:avLst>
          </a:prstGeom>
          <a:solidFill>
            <a:schemeClr val="accent1"/>
          </a:solidFill>
          <a:ln w="9525">
            <a:noFill/>
            <a:miter lim="800000"/>
            <a:headEnd/>
            <a:tailEnd/>
          </a:ln>
          <a:effectLst/>
        </p:spPr>
        <p:txBody>
          <a:bodyPr wrap="none" anchor="ctr"/>
          <a:lstStyle/>
          <a:p>
            <a:endParaRPr lang="it-IT"/>
          </a:p>
        </p:txBody>
      </p:sp>
      <p:sp>
        <p:nvSpPr>
          <p:cNvPr id="560148" name="AutoShape 20"/>
          <p:cNvSpPr>
            <a:spLocks noChangeArrowheads="1"/>
          </p:cNvSpPr>
          <p:nvPr/>
        </p:nvSpPr>
        <p:spPr bwMode="auto">
          <a:xfrm>
            <a:off x="2691475" y="1292225"/>
            <a:ext cx="780785" cy="287338"/>
          </a:xfrm>
          <a:prstGeom prst="rightArrow">
            <a:avLst>
              <a:gd name="adj1" fmla="val 50000"/>
              <a:gd name="adj2" fmla="val 62707"/>
            </a:avLst>
          </a:prstGeom>
          <a:solidFill>
            <a:schemeClr val="accent1"/>
          </a:solidFill>
          <a:ln w="9525">
            <a:noFill/>
            <a:miter lim="800000"/>
            <a:headEnd/>
            <a:tailEnd/>
          </a:ln>
          <a:effectLst/>
        </p:spPr>
        <p:txBody>
          <a:bodyPr wrap="none" anchor="ctr"/>
          <a:lstStyle/>
          <a:p>
            <a:pPr algn="ctr">
              <a:spcBef>
                <a:spcPct val="0"/>
              </a:spcBef>
              <a:buClrTx/>
              <a:buSzTx/>
              <a:buFontTx/>
              <a:buNone/>
            </a:pPr>
            <a:endParaRPr lang="en-GB" sz="2000">
              <a:solidFill>
                <a:srgbClr val="759E00"/>
              </a:solidFill>
            </a:endParaRPr>
          </a:p>
        </p:txBody>
      </p:sp>
      <p:sp>
        <p:nvSpPr>
          <p:cNvPr id="560149" name="AutoShape 21"/>
          <p:cNvSpPr>
            <a:spLocks noChangeArrowheads="1"/>
          </p:cNvSpPr>
          <p:nvPr/>
        </p:nvSpPr>
        <p:spPr bwMode="auto">
          <a:xfrm>
            <a:off x="2691475" y="2366964"/>
            <a:ext cx="780785" cy="287337"/>
          </a:xfrm>
          <a:prstGeom prst="rightArrow">
            <a:avLst>
              <a:gd name="adj1" fmla="val 50000"/>
              <a:gd name="adj2" fmla="val 62707"/>
            </a:avLst>
          </a:prstGeom>
          <a:solidFill>
            <a:schemeClr val="accent1"/>
          </a:solidFill>
          <a:ln w="9525">
            <a:noFill/>
            <a:miter lim="800000"/>
            <a:headEnd/>
            <a:tailEnd/>
          </a:ln>
          <a:effectLst/>
        </p:spPr>
        <p:txBody>
          <a:bodyPr wrap="none" anchor="ctr"/>
          <a:lstStyle/>
          <a:p>
            <a:endParaRPr lang="it-IT"/>
          </a:p>
        </p:txBody>
      </p:sp>
      <p:sp>
        <p:nvSpPr>
          <p:cNvPr id="560150" name="AutoShape 22"/>
          <p:cNvSpPr>
            <a:spLocks noChangeArrowheads="1"/>
          </p:cNvSpPr>
          <p:nvPr/>
        </p:nvSpPr>
        <p:spPr bwMode="auto">
          <a:xfrm>
            <a:off x="3513536" y="3513138"/>
            <a:ext cx="313002" cy="287337"/>
          </a:xfrm>
          <a:prstGeom prst="rightArrow">
            <a:avLst>
              <a:gd name="adj1" fmla="val 50000"/>
              <a:gd name="adj2" fmla="val 25138"/>
            </a:avLst>
          </a:prstGeom>
          <a:solidFill>
            <a:schemeClr val="accent1"/>
          </a:solidFill>
          <a:ln w="9525">
            <a:noFill/>
            <a:miter lim="800000"/>
            <a:headEnd/>
            <a:tailEnd/>
          </a:ln>
          <a:effectLst/>
        </p:spPr>
        <p:txBody>
          <a:bodyPr wrap="none" anchor="ctr"/>
          <a:lstStyle/>
          <a:p>
            <a:endParaRPr lang="it-IT"/>
          </a:p>
        </p:txBody>
      </p:sp>
      <p:sp>
        <p:nvSpPr>
          <p:cNvPr id="560151" name="AutoShape 23"/>
          <p:cNvSpPr>
            <a:spLocks noChangeArrowheads="1"/>
          </p:cNvSpPr>
          <p:nvPr/>
        </p:nvSpPr>
        <p:spPr bwMode="auto">
          <a:xfrm>
            <a:off x="3159258" y="4714875"/>
            <a:ext cx="479821" cy="287338"/>
          </a:xfrm>
          <a:prstGeom prst="rightArrow">
            <a:avLst>
              <a:gd name="adj1" fmla="val 50000"/>
              <a:gd name="adj2" fmla="val 38536"/>
            </a:avLst>
          </a:prstGeom>
          <a:solidFill>
            <a:schemeClr val="accent1"/>
          </a:solidFill>
          <a:ln w="9525">
            <a:noFill/>
            <a:miter lim="800000"/>
            <a:headEnd/>
            <a:tailEnd/>
          </a:ln>
          <a:effectLst/>
        </p:spPr>
        <p:txBody>
          <a:bodyPr wrap="none" anchor="ctr"/>
          <a:lstStyle/>
          <a:p>
            <a:endParaRPr lang="it-IT"/>
          </a:p>
        </p:txBody>
      </p:sp>
      <p:sp>
        <p:nvSpPr>
          <p:cNvPr id="23" name="Segnaposto numero diapositiva 22"/>
          <p:cNvSpPr>
            <a:spLocks noGrp="1"/>
          </p:cNvSpPr>
          <p:nvPr>
            <p:ph type="sldNum" sz="quarter" idx="12"/>
          </p:nvPr>
        </p:nvSpPr>
        <p:spPr/>
        <p:txBody>
          <a:bodyPr/>
          <a:lstStyle/>
          <a:p>
            <a:fld id="{6294C92D-0306-4E69-9CD3-20855E849650}" type="slidenum">
              <a:rPr kumimoji="0" lang="en-US" smtClean="0"/>
              <a:pPr/>
              <a:t>63</a:t>
            </a:fld>
            <a:endParaRPr kumimoji="0"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5" name="Rectangle 3"/>
          <p:cNvSpPr>
            <a:spLocks noChangeArrowheads="1"/>
          </p:cNvSpPr>
          <p:nvPr/>
        </p:nvSpPr>
        <p:spPr bwMode="auto">
          <a:xfrm>
            <a:off x="3278604" y="114300"/>
            <a:ext cx="6032114" cy="647700"/>
          </a:xfrm>
          <a:prstGeom prst="rect">
            <a:avLst/>
          </a:prstGeom>
          <a:noFill/>
          <a:ln w="9525">
            <a:noFill/>
            <a:miter lim="800000"/>
            <a:headEnd/>
            <a:tailEnd/>
          </a:ln>
          <a:effectLst/>
        </p:spPr>
        <p:txBody>
          <a:bodyPr anchor="ctr"/>
          <a:lstStyle/>
          <a:p>
            <a:pPr defTabSz="762000" eaLnBrk="0" hangingPunct="0">
              <a:spcBef>
                <a:spcPct val="0"/>
              </a:spcBef>
              <a:defRPr/>
            </a:pPr>
            <a:r>
              <a:rPr lang="en-GB"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Statistical Analysis: the CG Model</a:t>
            </a:r>
          </a:p>
        </p:txBody>
      </p:sp>
      <p:sp>
        <p:nvSpPr>
          <p:cNvPr id="561156" name="Rectangle 4"/>
          <p:cNvSpPr>
            <a:spLocks noChangeArrowheads="1"/>
          </p:cNvSpPr>
          <p:nvPr/>
        </p:nvSpPr>
        <p:spPr bwMode="auto">
          <a:xfrm>
            <a:off x="2094871" y="1700213"/>
            <a:ext cx="6163733" cy="762000"/>
          </a:xfrm>
          <a:prstGeom prst="rect">
            <a:avLst/>
          </a:prstGeom>
          <a:noFill/>
          <a:ln w="9525">
            <a:noFill/>
            <a:miter lim="800000"/>
            <a:headEnd/>
            <a:tailEnd/>
          </a:ln>
          <a:effectLst/>
        </p:spPr>
        <p:txBody>
          <a:bodyPr>
            <a:spAutoFit/>
          </a:bodyPr>
          <a:lstStyle/>
          <a:p>
            <a:pPr algn="ctr">
              <a:lnSpc>
                <a:spcPct val="110000"/>
              </a:lnSpc>
              <a:spcBef>
                <a:spcPct val="0"/>
              </a:spcBef>
              <a:buClrTx/>
              <a:buSzTx/>
              <a:buFontTx/>
              <a:buNone/>
            </a:pPr>
            <a:r>
              <a:rPr lang="en-GB" sz="2000">
                <a:solidFill>
                  <a:srgbClr val="000000"/>
                </a:solidFill>
              </a:rPr>
              <a:t>All, but the log-normal, are particular cases </a:t>
            </a:r>
            <a:br>
              <a:rPr lang="en-GB" sz="2000">
                <a:solidFill>
                  <a:srgbClr val="000000"/>
                </a:solidFill>
              </a:rPr>
            </a:br>
            <a:r>
              <a:rPr lang="en-GB" sz="2000">
                <a:solidFill>
                  <a:srgbClr val="000000"/>
                </a:solidFill>
              </a:rPr>
              <a:t>of the </a:t>
            </a:r>
            <a:r>
              <a:rPr lang="en-GB" sz="2000" b="1">
                <a:solidFill>
                  <a:srgbClr val="000000"/>
                </a:solidFill>
              </a:rPr>
              <a:t>compound-Gaussian (CG) model</a:t>
            </a:r>
            <a:r>
              <a:rPr lang="en-GB" sz="2000">
                <a:solidFill>
                  <a:srgbClr val="000000"/>
                </a:solidFill>
              </a:rPr>
              <a:t>:</a:t>
            </a:r>
          </a:p>
        </p:txBody>
      </p:sp>
      <p:graphicFrame>
        <p:nvGraphicFramePr>
          <p:cNvPr id="561157" name="Object 5"/>
          <p:cNvGraphicFramePr>
            <a:graphicFrameLocks noChangeAspect="1"/>
          </p:cNvGraphicFramePr>
          <p:nvPr/>
        </p:nvGraphicFramePr>
        <p:xfrm>
          <a:off x="4356398" y="2852739"/>
          <a:ext cx="1950244" cy="458787"/>
        </p:xfrm>
        <a:graphic>
          <a:graphicData uri="http://schemas.openxmlformats.org/presentationml/2006/ole">
            <p:oleObj spid="_x0000_s267266" name="Equation" r:id="rId3" imgW="1777680" imgH="380880" progId="Equation.DSMT4">
              <p:embed/>
            </p:oleObj>
          </a:graphicData>
        </a:graphic>
      </p:graphicFrame>
      <p:graphicFrame>
        <p:nvGraphicFramePr>
          <p:cNvPr id="561158" name="Object 6"/>
          <p:cNvGraphicFramePr>
            <a:graphicFrameLocks noChangeAspect="1"/>
          </p:cNvGraphicFramePr>
          <p:nvPr/>
        </p:nvGraphicFramePr>
        <p:xfrm>
          <a:off x="6072750" y="3862388"/>
          <a:ext cx="2345796" cy="430212"/>
        </p:xfrm>
        <a:graphic>
          <a:graphicData uri="http://schemas.openxmlformats.org/presentationml/2006/ole">
            <p:oleObj spid="_x0000_s267267" name="Equation" r:id="rId4" imgW="2171520" imgH="355320" progId="Equation.DSMT4">
              <p:embed/>
            </p:oleObj>
          </a:graphicData>
        </a:graphic>
      </p:graphicFrame>
      <p:sp>
        <p:nvSpPr>
          <p:cNvPr id="561159" name="Line 7"/>
          <p:cNvSpPr>
            <a:spLocks noChangeShapeType="1"/>
          </p:cNvSpPr>
          <p:nvPr/>
        </p:nvSpPr>
        <p:spPr bwMode="auto">
          <a:xfrm>
            <a:off x="6229251" y="3429001"/>
            <a:ext cx="624285" cy="358775"/>
          </a:xfrm>
          <a:prstGeom prst="line">
            <a:avLst/>
          </a:prstGeom>
          <a:noFill/>
          <a:ln w="38100">
            <a:solidFill>
              <a:schemeClr val="accent1">
                <a:lumMod val="75000"/>
              </a:schemeClr>
            </a:solidFill>
            <a:round/>
            <a:headEnd/>
            <a:tailEnd type="triangle" w="med" len="med"/>
          </a:ln>
          <a:effectLst/>
        </p:spPr>
        <p:txBody>
          <a:bodyPr/>
          <a:lstStyle/>
          <a:p>
            <a:endParaRPr lang="it-IT"/>
          </a:p>
        </p:txBody>
      </p:sp>
      <p:sp>
        <p:nvSpPr>
          <p:cNvPr id="561160" name="Line 8"/>
          <p:cNvSpPr>
            <a:spLocks noChangeShapeType="1"/>
          </p:cNvSpPr>
          <p:nvPr/>
        </p:nvSpPr>
        <p:spPr bwMode="auto">
          <a:xfrm flipH="1">
            <a:off x="4356398" y="3429001"/>
            <a:ext cx="1092067" cy="792163"/>
          </a:xfrm>
          <a:prstGeom prst="line">
            <a:avLst/>
          </a:prstGeom>
          <a:noFill/>
          <a:ln w="38100">
            <a:solidFill>
              <a:schemeClr val="accent1">
                <a:lumMod val="75000"/>
              </a:schemeClr>
            </a:solidFill>
            <a:round/>
            <a:headEnd/>
            <a:tailEnd type="triangle" w="med" len="med"/>
          </a:ln>
          <a:effectLst/>
        </p:spPr>
        <p:txBody>
          <a:bodyPr/>
          <a:lstStyle/>
          <a:p>
            <a:endParaRPr lang="it-IT"/>
          </a:p>
        </p:txBody>
      </p:sp>
      <p:sp>
        <p:nvSpPr>
          <p:cNvPr id="561161" name="Rectangle 9"/>
          <p:cNvSpPr>
            <a:spLocks noChangeArrowheads="1"/>
          </p:cNvSpPr>
          <p:nvPr/>
        </p:nvSpPr>
        <p:spPr bwMode="auto">
          <a:xfrm>
            <a:off x="5371075" y="4438651"/>
            <a:ext cx="4368271" cy="1006475"/>
          </a:xfrm>
          <a:prstGeom prst="rect">
            <a:avLst/>
          </a:prstGeom>
          <a:noFill/>
          <a:ln w="9525">
            <a:noFill/>
            <a:miter lim="800000"/>
            <a:headEnd/>
            <a:tailEnd/>
          </a:ln>
          <a:effectLst/>
        </p:spPr>
        <p:txBody>
          <a:bodyPr>
            <a:spAutoFit/>
          </a:bodyPr>
          <a:lstStyle/>
          <a:p>
            <a:pPr algn="ctr">
              <a:spcBef>
                <a:spcPct val="0"/>
              </a:spcBef>
              <a:buClrTx/>
              <a:buSzTx/>
              <a:buFontTx/>
              <a:buNone/>
            </a:pPr>
            <a:r>
              <a:rPr lang="en-GB" sz="2000" b="1" dirty="0">
                <a:solidFill>
                  <a:schemeClr val="accent1">
                    <a:lumMod val="50000"/>
                  </a:schemeClr>
                </a:solidFill>
              </a:rPr>
              <a:t>Speckle</a:t>
            </a:r>
            <a:r>
              <a:rPr lang="en-GB" sz="2000" dirty="0">
                <a:solidFill>
                  <a:srgbClr val="000000"/>
                </a:solidFill>
              </a:rPr>
              <a:t>: complex Gaussian process, takes into account the local backscattering</a:t>
            </a:r>
          </a:p>
        </p:txBody>
      </p:sp>
      <p:sp>
        <p:nvSpPr>
          <p:cNvPr id="561162" name="Rectangle 10"/>
          <p:cNvSpPr>
            <a:spLocks noChangeArrowheads="1"/>
          </p:cNvSpPr>
          <p:nvPr/>
        </p:nvSpPr>
        <p:spPr bwMode="auto">
          <a:xfrm>
            <a:off x="1002804" y="4294189"/>
            <a:ext cx="4368271" cy="1006475"/>
          </a:xfrm>
          <a:prstGeom prst="rect">
            <a:avLst/>
          </a:prstGeom>
          <a:noFill/>
          <a:ln w="9525">
            <a:noFill/>
            <a:miter lim="800000"/>
            <a:headEnd/>
            <a:tailEnd/>
          </a:ln>
          <a:effectLst/>
        </p:spPr>
        <p:txBody>
          <a:bodyPr>
            <a:spAutoFit/>
          </a:bodyPr>
          <a:lstStyle/>
          <a:p>
            <a:pPr algn="ctr">
              <a:spcBef>
                <a:spcPct val="0"/>
              </a:spcBef>
              <a:buClrTx/>
              <a:buSzTx/>
              <a:buFontTx/>
              <a:buNone/>
            </a:pPr>
            <a:r>
              <a:rPr lang="en-GB" sz="2000" b="1" dirty="0">
                <a:solidFill>
                  <a:schemeClr val="accent1">
                    <a:lumMod val="50000"/>
                  </a:schemeClr>
                </a:solidFill>
              </a:rPr>
              <a:t>Texture</a:t>
            </a:r>
            <a:r>
              <a:rPr lang="en-GB" sz="2000" dirty="0">
                <a:solidFill>
                  <a:srgbClr val="000000"/>
                </a:solidFill>
              </a:rPr>
              <a:t>: non negative random process, takes into account the local mean power</a:t>
            </a:r>
          </a:p>
        </p:txBody>
      </p:sp>
      <p:sp>
        <p:nvSpPr>
          <p:cNvPr id="10" name="Segnaposto numero diapositiva 9"/>
          <p:cNvSpPr>
            <a:spLocks noGrp="1"/>
          </p:cNvSpPr>
          <p:nvPr>
            <p:ph type="sldNum" sz="quarter" idx="12"/>
          </p:nvPr>
        </p:nvSpPr>
        <p:spPr/>
        <p:txBody>
          <a:bodyPr/>
          <a:lstStyle/>
          <a:p>
            <a:fld id="{6294C92D-0306-4E69-9CD3-20855E849650}" type="slidenum">
              <a:rPr kumimoji="0" lang="en-US" smtClean="0"/>
              <a:pPr/>
              <a:t>64</a:t>
            </a:fld>
            <a:endParaRPr kumimoji="0"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60" name="Rectangle 4"/>
          <p:cNvSpPr>
            <a:spLocks noChangeArrowheads="1"/>
          </p:cNvSpPr>
          <p:nvPr/>
        </p:nvSpPr>
        <p:spPr bwMode="auto">
          <a:xfrm>
            <a:off x="4635926" y="114300"/>
            <a:ext cx="4531916" cy="647700"/>
          </a:xfrm>
          <a:prstGeom prst="rect">
            <a:avLst/>
          </a:prstGeom>
          <a:noFill/>
          <a:ln w="9525">
            <a:noFill/>
            <a:miter lim="800000"/>
            <a:headEnd/>
            <a:tailEnd/>
          </a:ln>
          <a:effectLst/>
        </p:spPr>
        <p:txBody>
          <a:bodyPr anchor="ctr"/>
          <a:lstStyle/>
          <a:p>
            <a:pPr defTabSz="762000" eaLnBrk="0" hangingPunct="0">
              <a:spcBef>
                <a:spcPct val="0"/>
              </a:spcBef>
              <a:buClrTx/>
              <a:buSzTx/>
              <a:buFontTx/>
              <a:buNone/>
              <a:defRPr/>
            </a:pPr>
            <a:r>
              <a:rPr lang="en-GB"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Histogram and moments</a:t>
            </a:r>
          </a:p>
        </p:txBody>
      </p:sp>
      <p:sp>
        <p:nvSpPr>
          <p:cNvPr id="685063" name="Rectangle 7"/>
          <p:cNvSpPr>
            <a:spLocks noChangeArrowheads="1"/>
          </p:cNvSpPr>
          <p:nvPr/>
        </p:nvSpPr>
        <p:spPr bwMode="auto">
          <a:xfrm>
            <a:off x="1321760" y="1355726"/>
            <a:ext cx="8346148" cy="4093428"/>
          </a:xfrm>
          <a:prstGeom prst="rect">
            <a:avLst/>
          </a:prstGeom>
          <a:noFill/>
          <a:ln w="9525">
            <a:noFill/>
            <a:miter lim="800000"/>
            <a:headEnd/>
            <a:tailEnd/>
          </a:ln>
          <a:effectLst/>
        </p:spPr>
        <p:txBody>
          <a:bodyPr>
            <a:spAutoFit/>
          </a:bodyPr>
          <a:lstStyle/>
          <a:p>
            <a:pPr>
              <a:spcBef>
                <a:spcPct val="0"/>
              </a:spcBef>
              <a:buClrTx/>
              <a:buSzTx/>
              <a:buFontTx/>
              <a:buChar char="•"/>
            </a:pPr>
            <a:r>
              <a:rPr lang="en-US" sz="2000" dirty="0">
                <a:solidFill>
                  <a:srgbClr val="000000"/>
                </a:solidFill>
              </a:rPr>
              <a:t>A histogram is a graphical representation used to plot density of data, and often for density estimation. </a:t>
            </a:r>
          </a:p>
          <a:p>
            <a:pPr>
              <a:spcBef>
                <a:spcPct val="0"/>
              </a:spcBef>
              <a:buClrTx/>
              <a:buSzTx/>
              <a:buFontTx/>
              <a:buChar char="•"/>
            </a:pPr>
            <a:endParaRPr lang="en-US" sz="2000" dirty="0">
              <a:solidFill>
                <a:srgbClr val="000000"/>
              </a:solidFill>
            </a:endParaRPr>
          </a:p>
          <a:p>
            <a:pPr>
              <a:spcBef>
                <a:spcPct val="0"/>
              </a:spcBef>
              <a:buClrTx/>
              <a:buSzTx/>
              <a:buFontTx/>
              <a:buChar char="•"/>
            </a:pPr>
            <a:r>
              <a:rPr lang="en-US" sz="2000" dirty="0">
                <a:solidFill>
                  <a:srgbClr val="000000"/>
                </a:solidFill>
              </a:rPr>
              <a:t>A histogram consists of tabular frequencies, shown as adjacent rectangles, erected over discrete intervals (bins), with an area equal to the </a:t>
            </a:r>
            <a:r>
              <a:rPr lang="en-US" sz="2000" dirty="0">
                <a:solidFill>
                  <a:srgbClr val="CC3300"/>
                </a:solidFill>
              </a:rPr>
              <a:t>frequency of the observations</a:t>
            </a:r>
            <a:r>
              <a:rPr lang="en-US" sz="2000" dirty="0">
                <a:solidFill>
                  <a:srgbClr val="000000"/>
                </a:solidFill>
              </a:rPr>
              <a:t> in the interval. The height of a rectangle is also equal to the frequency density of the interval, i.e., the frequency divided by the width of the interval. The total area of the histogram is equal to the number of data. </a:t>
            </a:r>
          </a:p>
          <a:p>
            <a:pPr>
              <a:spcBef>
                <a:spcPct val="0"/>
              </a:spcBef>
              <a:buClrTx/>
              <a:buSzTx/>
              <a:buFontTx/>
              <a:buChar char="•"/>
            </a:pPr>
            <a:endParaRPr lang="en-US" sz="2000" dirty="0">
              <a:solidFill>
                <a:srgbClr val="000000"/>
              </a:solidFill>
            </a:endParaRPr>
          </a:p>
          <a:p>
            <a:pPr>
              <a:spcBef>
                <a:spcPct val="0"/>
              </a:spcBef>
              <a:buClrTx/>
              <a:buSzTx/>
              <a:buFontTx/>
              <a:buChar char="•"/>
            </a:pPr>
            <a:r>
              <a:rPr lang="en-US" sz="2000" dirty="0">
                <a:solidFill>
                  <a:srgbClr val="000000"/>
                </a:solidFill>
              </a:rPr>
              <a:t>A histogram may also be normalized displaying relative frequencies. In that case the total area is 1. The bins must be adjacent, and often are chosen to be of the same size.</a:t>
            </a:r>
          </a:p>
        </p:txBody>
      </p:sp>
      <p:sp>
        <p:nvSpPr>
          <p:cNvPr id="5" name="Segnaposto numero diapositiva 4"/>
          <p:cNvSpPr>
            <a:spLocks noGrp="1"/>
          </p:cNvSpPr>
          <p:nvPr>
            <p:ph type="sldNum" sz="quarter" idx="12"/>
          </p:nvPr>
        </p:nvSpPr>
        <p:spPr/>
        <p:txBody>
          <a:bodyPr/>
          <a:lstStyle/>
          <a:p>
            <a:fld id="{6294C92D-0306-4E69-9CD3-20855E849650}" type="slidenum">
              <a:rPr kumimoji="0" lang="en-US" smtClean="0"/>
              <a:pPr/>
              <a:t>65</a:t>
            </a:fld>
            <a:endParaRPr kumimoji="0"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8" name="Rectangle 4"/>
          <p:cNvSpPr>
            <a:spLocks noChangeArrowheads="1"/>
          </p:cNvSpPr>
          <p:nvPr/>
        </p:nvSpPr>
        <p:spPr bwMode="auto">
          <a:xfrm>
            <a:off x="4707364" y="114300"/>
            <a:ext cx="4531916" cy="647700"/>
          </a:xfrm>
          <a:prstGeom prst="rect">
            <a:avLst/>
          </a:prstGeom>
          <a:noFill/>
          <a:ln w="9525">
            <a:noFill/>
            <a:miter lim="800000"/>
            <a:headEnd/>
            <a:tailEnd/>
          </a:ln>
          <a:effectLst/>
        </p:spPr>
        <p:txBody>
          <a:bodyPr anchor="ctr"/>
          <a:lstStyle/>
          <a:p>
            <a:pPr defTabSz="762000" eaLnBrk="0" hangingPunct="0">
              <a:spcBef>
                <a:spcPct val="0"/>
              </a:spcBef>
              <a:defRPr/>
            </a:pPr>
            <a:r>
              <a:rPr lang="en-GB"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Histogram and moments</a:t>
            </a:r>
          </a:p>
        </p:txBody>
      </p:sp>
      <p:graphicFrame>
        <p:nvGraphicFramePr>
          <p:cNvPr id="692229" name="Object 5"/>
          <p:cNvGraphicFramePr>
            <a:graphicFrameLocks noChangeAspect="1"/>
          </p:cNvGraphicFramePr>
          <p:nvPr/>
        </p:nvGraphicFramePr>
        <p:xfrm>
          <a:off x="5329133" y="752475"/>
          <a:ext cx="3695833" cy="1036638"/>
        </p:xfrm>
        <a:graphic>
          <a:graphicData uri="http://schemas.openxmlformats.org/presentationml/2006/ole">
            <p:oleObj spid="_x0000_s268290" name="Equation" r:id="rId3" imgW="1727200" imgH="520700" progId="Equation.DSMT4">
              <p:embed/>
            </p:oleObj>
          </a:graphicData>
        </a:graphic>
      </p:graphicFrame>
      <p:graphicFrame>
        <p:nvGraphicFramePr>
          <p:cNvPr id="692235" name="Object 11"/>
          <p:cNvGraphicFramePr>
            <a:graphicFrameLocks noChangeAspect="1"/>
          </p:cNvGraphicFramePr>
          <p:nvPr/>
        </p:nvGraphicFramePr>
        <p:xfrm>
          <a:off x="5449519" y="1717675"/>
          <a:ext cx="2273565" cy="738188"/>
        </p:xfrm>
        <a:graphic>
          <a:graphicData uri="http://schemas.openxmlformats.org/presentationml/2006/ole">
            <p:oleObj spid="_x0000_s268291" name="Equation" r:id="rId4" imgW="1054100" imgH="368300" progId="Equation.DSMT4">
              <p:embed/>
            </p:oleObj>
          </a:graphicData>
        </a:graphic>
      </p:graphicFrame>
      <p:graphicFrame>
        <p:nvGraphicFramePr>
          <p:cNvPr id="692237" name="Object 13"/>
          <p:cNvGraphicFramePr>
            <a:graphicFrameLocks noChangeAspect="1"/>
          </p:cNvGraphicFramePr>
          <p:nvPr/>
        </p:nvGraphicFramePr>
        <p:xfrm>
          <a:off x="5411684" y="2520950"/>
          <a:ext cx="2947723" cy="482600"/>
        </p:xfrm>
        <a:graphic>
          <a:graphicData uri="http://schemas.openxmlformats.org/presentationml/2006/ole">
            <p:oleObj spid="_x0000_s268292" name="Equation" r:id="rId5" imgW="1346200" imgH="241300" progId="Equation.DSMT4">
              <p:embed/>
            </p:oleObj>
          </a:graphicData>
        </a:graphic>
      </p:graphicFrame>
      <p:sp>
        <p:nvSpPr>
          <p:cNvPr id="692239" name="Text Box 15"/>
          <p:cNvSpPr txBox="1">
            <a:spLocks noChangeArrowheads="1"/>
          </p:cNvSpPr>
          <p:nvPr/>
        </p:nvSpPr>
        <p:spPr bwMode="auto">
          <a:xfrm>
            <a:off x="1531834" y="1133475"/>
            <a:ext cx="3355314" cy="457200"/>
          </a:xfrm>
          <a:prstGeom prst="rect">
            <a:avLst/>
          </a:prstGeom>
          <a:noFill/>
          <a:ln w="9525">
            <a:noFill/>
            <a:miter lim="800000"/>
            <a:headEnd/>
            <a:tailEnd/>
          </a:ln>
          <a:effectLst/>
        </p:spPr>
        <p:txBody>
          <a:bodyPr>
            <a:spAutoFit/>
          </a:bodyPr>
          <a:lstStyle/>
          <a:p>
            <a:pPr>
              <a:spcBef>
                <a:spcPct val="50000"/>
              </a:spcBef>
              <a:buClrTx/>
              <a:buSzTx/>
              <a:buFontTx/>
              <a:buNone/>
            </a:pPr>
            <a:r>
              <a:rPr lang="en-GB" sz="2400">
                <a:solidFill>
                  <a:srgbClr val="000000"/>
                </a:solidFill>
              </a:rPr>
              <a:t>K (Gamma texture)</a:t>
            </a:r>
          </a:p>
        </p:txBody>
      </p:sp>
      <p:sp>
        <p:nvSpPr>
          <p:cNvPr id="692240" name="Text Box 16"/>
          <p:cNvSpPr txBox="1">
            <a:spLocks noChangeArrowheads="1"/>
          </p:cNvSpPr>
          <p:nvPr/>
        </p:nvSpPr>
        <p:spPr bwMode="auto">
          <a:xfrm>
            <a:off x="2109683" y="1793875"/>
            <a:ext cx="1950244" cy="457200"/>
          </a:xfrm>
          <a:prstGeom prst="rect">
            <a:avLst/>
          </a:prstGeom>
          <a:noFill/>
          <a:ln w="9525">
            <a:noFill/>
            <a:miter lim="800000"/>
            <a:headEnd/>
            <a:tailEnd/>
          </a:ln>
          <a:effectLst/>
        </p:spPr>
        <p:txBody>
          <a:bodyPr>
            <a:spAutoFit/>
          </a:bodyPr>
          <a:lstStyle/>
          <a:p>
            <a:pPr>
              <a:spcBef>
                <a:spcPct val="50000"/>
              </a:spcBef>
              <a:buClrTx/>
              <a:buSzTx/>
              <a:buFontTx/>
              <a:buNone/>
            </a:pPr>
            <a:r>
              <a:rPr lang="en-GB" sz="2400">
                <a:solidFill>
                  <a:srgbClr val="000000"/>
                </a:solidFill>
              </a:rPr>
              <a:t>W, Weibull</a:t>
            </a:r>
          </a:p>
        </p:txBody>
      </p:sp>
      <p:sp>
        <p:nvSpPr>
          <p:cNvPr id="692241" name="Text Box 17"/>
          <p:cNvSpPr txBox="1">
            <a:spLocks noChangeArrowheads="1"/>
          </p:cNvSpPr>
          <p:nvPr/>
        </p:nvSpPr>
        <p:spPr bwMode="auto">
          <a:xfrm>
            <a:off x="1696933" y="2520950"/>
            <a:ext cx="2574529" cy="457200"/>
          </a:xfrm>
          <a:prstGeom prst="rect">
            <a:avLst/>
          </a:prstGeom>
          <a:noFill/>
          <a:ln w="9525">
            <a:noFill/>
            <a:miter lim="800000"/>
            <a:headEnd/>
            <a:tailEnd/>
          </a:ln>
          <a:effectLst/>
        </p:spPr>
        <p:txBody>
          <a:bodyPr>
            <a:spAutoFit/>
          </a:bodyPr>
          <a:lstStyle/>
          <a:p>
            <a:pPr>
              <a:spcBef>
                <a:spcPct val="50000"/>
              </a:spcBef>
              <a:buClrTx/>
              <a:buSzTx/>
              <a:buFontTx/>
              <a:buNone/>
            </a:pPr>
            <a:r>
              <a:rPr lang="en-GB" sz="2400">
                <a:solidFill>
                  <a:srgbClr val="000000"/>
                </a:solidFill>
              </a:rPr>
              <a:t>LN, log-normal</a:t>
            </a:r>
          </a:p>
        </p:txBody>
      </p:sp>
      <p:sp>
        <p:nvSpPr>
          <p:cNvPr id="692242" name="AutoShape 18"/>
          <p:cNvSpPr>
            <a:spLocks noChangeArrowheads="1"/>
          </p:cNvSpPr>
          <p:nvPr/>
        </p:nvSpPr>
        <p:spPr bwMode="auto">
          <a:xfrm>
            <a:off x="4754723" y="1258889"/>
            <a:ext cx="479822" cy="287337"/>
          </a:xfrm>
          <a:prstGeom prst="rightArrow">
            <a:avLst>
              <a:gd name="adj1" fmla="val 50000"/>
              <a:gd name="adj2" fmla="val 38536"/>
            </a:avLst>
          </a:prstGeom>
          <a:solidFill>
            <a:schemeClr val="accent2"/>
          </a:solidFill>
          <a:ln w="9525">
            <a:solidFill>
              <a:schemeClr val="tx1"/>
            </a:solidFill>
            <a:miter lim="800000"/>
            <a:headEnd/>
            <a:tailEnd/>
          </a:ln>
          <a:effectLst/>
        </p:spPr>
        <p:txBody>
          <a:bodyPr wrap="none" anchor="ctr"/>
          <a:lstStyle/>
          <a:p>
            <a:endParaRPr lang="it-IT"/>
          </a:p>
        </p:txBody>
      </p:sp>
      <p:sp>
        <p:nvSpPr>
          <p:cNvPr id="692243" name="AutoShape 19"/>
          <p:cNvSpPr>
            <a:spLocks noChangeArrowheads="1"/>
          </p:cNvSpPr>
          <p:nvPr/>
        </p:nvSpPr>
        <p:spPr bwMode="auto">
          <a:xfrm>
            <a:off x="4668734" y="1930400"/>
            <a:ext cx="479822" cy="287338"/>
          </a:xfrm>
          <a:prstGeom prst="rightArrow">
            <a:avLst>
              <a:gd name="adj1" fmla="val 50000"/>
              <a:gd name="adj2" fmla="val 38536"/>
            </a:avLst>
          </a:prstGeom>
          <a:solidFill>
            <a:schemeClr val="accent2"/>
          </a:solidFill>
          <a:ln w="9525">
            <a:solidFill>
              <a:schemeClr val="tx1"/>
            </a:solidFill>
            <a:miter lim="800000"/>
            <a:headEnd/>
            <a:tailEnd/>
          </a:ln>
          <a:effectLst/>
        </p:spPr>
        <p:txBody>
          <a:bodyPr wrap="none" anchor="ctr"/>
          <a:lstStyle/>
          <a:p>
            <a:endParaRPr lang="it-IT"/>
          </a:p>
        </p:txBody>
      </p:sp>
      <p:sp>
        <p:nvSpPr>
          <p:cNvPr id="692244" name="AutoShape 20"/>
          <p:cNvSpPr>
            <a:spLocks noChangeArrowheads="1"/>
          </p:cNvSpPr>
          <p:nvPr/>
        </p:nvSpPr>
        <p:spPr bwMode="auto">
          <a:xfrm>
            <a:off x="4472678" y="2616200"/>
            <a:ext cx="479822" cy="287338"/>
          </a:xfrm>
          <a:prstGeom prst="rightArrow">
            <a:avLst>
              <a:gd name="adj1" fmla="val 50000"/>
              <a:gd name="adj2" fmla="val 38536"/>
            </a:avLst>
          </a:prstGeom>
          <a:solidFill>
            <a:schemeClr val="accent2"/>
          </a:solidFill>
          <a:ln w="9525">
            <a:solidFill>
              <a:schemeClr val="tx1"/>
            </a:solidFill>
            <a:miter lim="800000"/>
            <a:headEnd/>
            <a:tailEnd/>
          </a:ln>
          <a:effectLst/>
        </p:spPr>
        <p:txBody>
          <a:bodyPr wrap="none" anchor="ctr"/>
          <a:lstStyle/>
          <a:p>
            <a:endParaRPr lang="it-IT"/>
          </a:p>
        </p:txBody>
      </p:sp>
      <p:sp>
        <p:nvSpPr>
          <p:cNvPr id="692245" name="Text Box 21"/>
          <p:cNvSpPr txBox="1">
            <a:spLocks noChangeArrowheads="1"/>
          </p:cNvSpPr>
          <p:nvPr/>
        </p:nvSpPr>
        <p:spPr bwMode="auto">
          <a:xfrm>
            <a:off x="3595583" y="3257550"/>
            <a:ext cx="4953000" cy="457200"/>
          </a:xfrm>
          <a:prstGeom prst="rect">
            <a:avLst/>
          </a:prstGeom>
          <a:noFill/>
          <a:ln w="9525">
            <a:noFill/>
            <a:miter lim="800000"/>
            <a:headEnd/>
            <a:tailEnd/>
          </a:ln>
          <a:effectLst/>
        </p:spPr>
        <p:txBody>
          <a:bodyPr>
            <a:spAutoFit/>
          </a:bodyPr>
          <a:lstStyle/>
          <a:p>
            <a:pPr>
              <a:spcBef>
                <a:spcPct val="50000"/>
              </a:spcBef>
              <a:buClrTx/>
              <a:buSzTx/>
              <a:buFontTx/>
              <a:buNone/>
            </a:pPr>
            <a:r>
              <a:rPr lang="en-GB" sz="2400">
                <a:solidFill>
                  <a:srgbClr val="CC3300"/>
                </a:solidFill>
              </a:rPr>
              <a:t>Method of Moments (MoM)</a:t>
            </a:r>
          </a:p>
        </p:txBody>
      </p:sp>
      <p:sp>
        <p:nvSpPr>
          <p:cNvPr id="692248" name="Text Box 24"/>
          <p:cNvSpPr txBox="1">
            <a:spLocks noChangeArrowheads="1"/>
          </p:cNvSpPr>
          <p:nvPr/>
        </p:nvSpPr>
        <p:spPr bwMode="auto">
          <a:xfrm>
            <a:off x="1309662" y="3873501"/>
            <a:ext cx="8183588" cy="1006475"/>
          </a:xfrm>
          <a:prstGeom prst="rect">
            <a:avLst/>
          </a:prstGeom>
          <a:noFill/>
          <a:ln w="9525">
            <a:noFill/>
            <a:miter lim="800000"/>
            <a:headEnd/>
            <a:tailEnd/>
          </a:ln>
          <a:effectLst/>
        </p:spPr>
        <p:txBody>
          <a:bodyPr wrap="square">
            <a:spAutoFit/>
          </a:bodyPr>
          <a:lstStyle/>
          <a:p>
            <a:pPr>
              <a:spcBef>
                <a:spcPct val="50000"/>
              </a:spcBef>
              <a:buClrTx/>
              <a:buSzTx/>
              <a:buFontTx/>
              <a:buNone/>
            </a:pPr>
            <a:r>
              <a:rPr lang="en-US" sz="2000" dirty="0">
                <a:solidFill>
                  <a:srgbClr val="000000"/>
                </a:solidFill>
              </a:rPr>
              <a:t>The characteristic parameters of the theoretical PDFs can be estimated by the </a:t>
            </a:r>
            <a:r>
              <a:rPr lang="en-US" sz="2000" dirty="0" err="1">
                <a:solidFill>
                  <a:srgbClr val="000000"/>
                </a:solidFill>
              </a:rPr>
              <a:t>MoM</a:t>
            </a:r>
            <a:r>
              <a:rPr lang="en-US" sz="2000" dirty="0">
                <a:solidFill>
                  <a:srgbClr val="000000"/>
                </a:solidFill>
              </a:rPr>
              <a:t>, which consists of equating experimental moments with the corresponding theoretical moments. </a:t>
            </a:r>
            <a:endParaRPr lang="en-GB" sz="2000" dirty="0">
              <a:solidFill>
                <a:srgbClr val="000000"/>
              </a:solidFill>
            </a:endParaRPr>
          </a:p>
        </p:txBody>
      </p:sp>
      <p:graphicFrame>
        <p:nvGraphicFramePr>
          <p:cNvPr id="692249" name="Object 25"/>
          <p:cNvGraphicFramePr>
            <a:graphicFrameLocks noChangeAspect="1"/>
          </p:cNvGraphicFramePr>
          <p:nvPr/>
        </p:nvGraphicFramePr>
        <p:xfrm>
          <a:off x="1391312" y="5238750"/>
          <a:ext cx="2479940" cy="788988"/>
        </p:xfrm>
        <a:graphic>
          <a:graphicData uri="http://schemas.openxmlformats.org/presentationml/2006/ole">
            <p:oleObj spid="_x0000_s268293" name="Equation" r:id="rId6" imgW="1129810" imgH="393529" progId="Equation.DSMT4">
              <p:embed/>
            </p:oleObj>
          </a:graphicData>
        </a:graphic>
      </p:graphicFrame>
      <p:graphicFrame>
        <p:nvGraphicFramePr>
          <p:cNvPr id="692251" name="Object 27"/>
          <p:cNvGraphicFramePr>
            <a:graphicFrameLocks noChangeAspect="1"/>
          </p:cNvGraphicFramePr>
          <p:nvPr/>
        </p:nvGraphicFramePr>
        <p:xfrm>
          <a:off x="5873090" y="5029200"/>
          <a:ext cx="2080948" cy="763588"/>
        </p:xfrm>
        <a:graphic>
          <a:graphicData uri="http://schemas.openxmlformats.org/presentationml/2006/ole">
            <p:oleObj spid="_x0000_s268294" name="Equation" r:id="rId7" imgW="965160" imgH="380880" progId="Equation.DSMT4">
              <p:embed/>
            </p:oleObj>
          </a:graphicData>
        </a:graphic>
      </p:graphicFrame>
      <p:graphicFrame>
        <p:nvGraphicFramePr>
          <p:cNvPr id="692252" name="Object 28"/>
          <p:cNvGraphicFramePr>
            <a:graphicFrameLocks noChangeAspect="1"/>
          </p:cNvGraphicFramePr>
          <p:nvPr/>
        </p:nvGraphicFramePr>
        <p:xfrm>
          <a:off x="5873089" y="5791200"/>
          <a:ext cx="2108465" cy="738188"/>
        </p:xfrm>
        <a:graphic>
          <a:graphicData uri="http://schemas.openxmlformats.org/presentationml/2006/ole">
            <p:oleObj spid="_x0000_s268295" name="Equation" r:id="rId8" imgW="977760" imgH="368280" progId="Equation.DSMT4">
              <p:embed/>
            </p:oleObj>
          </a:graphicData>
        </a:graphic>
      </p:graphicFrame>
      <p:sp>
        <p:nvSpPr>
          <p:cNvPr id="692253" name="AutoShape 29"/>
          <p:cNvSpPr>
            <a:spLocks noChangeArrowheads="1"/>
          </p:cNvSpPr>
          <p:nvPr/>
        </p:nvSpPr>
        <p:spPr bwMode="auto">
          <a:xfrm>
            <a:off x="8101939" y="5257800"/>
            <a:ext cx="479821" cy="287338"/>
          </a:xfrm>
          <a:prstGeom prst="rightArrow">
            <a:avLst>
              <a:gd name="adj1" fmla="val 50000"/>
              <a:gd name="adj2" fmla="val 38536"/>
            </a:avLst>
          </a:prstGeom>
          <a:solidFill>
            <a:schemeClr val="accent2"/>
          </a:solidFill>
          <a:ln w="9525">
            <a:solidFill>
              <a:schemeClr val="tx1"/>
            </a:solidFill>
            <a:miter lim="800000"/>
            <a:headEnd/>
            <a:tailEnd/>
          </a:ln>
          <a:effectLst/>
        </p:spPr>
        <p:txBody>
          <a:bodyPr wrap="none" anchor="ctr"/>
          <a:lstStyle/>
          <a:p>
            <a:endParaRPr lang="it-IT"/>
          </a:p>
        </p:txBody>
      </p:sp>
      <p:sp>
        <p:nvSpPr>
          <p:cNvPr id="692254" name="AutoShape 30"/>
          <p:cNvSpPr>
            <a:spLocks noChangeArrowheads="1"/>
          </p:cNvSpPr>
          <p:nvPr/>
        </p:nvSpPr>
        <p:spPr bwMode="auto">
          <a:xfrm>
            <a:off x="8101939" y="6019800"/>
            <a:ext cx="479821" cy="287338"/>
          </a:xfrm>
          <a:prstGeom prst="rightArrow">
            <a:avLst>
              <a:gd name="adj1" fmla="val 50000"/>
              <a:gd name="adj2" fmla="val 38536"/>
            </a:avLst>
          </a:prstGeom>
          <a:solidFill>
            <a:schemeClr val="accent2"/>
          </a:solidFill>
          <a:ln w="9525">
            <a:solidFill>
              <a:schemeClr val="tx1"/>
            </a:solidFill>
            <a:miter lim="800000"/>
            <a:headEnd/>
            <a:tailEnd/>
          </a:ln>
          <a:effectLst/>
        </p:spPr>
        <p:txBody>
          <a:bodyPr wrap="none" anchor="ctr"/>
          <a:lstStyle/>
          <a:p>
            <a:endParaRPr lang="it-IT"/>
          </a:p>
        </p:txBody>
      </p:sp>
      <p:graphicFrame>
        <p:nvGraphicFramePr>
          <p:cNvPr id="692255" name="Object 31"/>
          <p:cNvGraphicFramePr>
            <a:graphicFrameLocks noChangeAspect="1"/>
          </p:cNvGraphicFramePr>
          <p:nvPr/>
        </p:nvGraphicFramePr>
        <p:xfrm>
          <a:off x="8844889" y="5189539"/>
          <a:ext cx="221853" cy="331787"/>
        </p:xfrm>
        <a:graphic>
          <a:graphicData uri="http://schemas.openxmlformats.org/presentationml/2006/ole">
            <p:oleObj spid="_x0000_s268296" name="Equation" r:id="rId9" imgW="101520" imgH="164880" progId="Equation.DSMT4">
              <p:embed/>
            </p:oleObj>
          </a:graphicData>
        </a:graphic>
      </p:graphicFrame>
      <p:graphicFrame>
        <p:nvGraphicFramePr>
          <p:cNvPr id="692256" name="Object 32"/>
          <p:cNvGraphicFramePr>
            <a:graphicFrameLocks noChangeAspect="1"/>
          </p:cNvGraphicFramePr>
          <p:nvPr/>
        </p:nvGraphicFramePr>
        <p:xfrm>
          <a:off x="8831131" y="5938839"/>
          <a:ext cx="249369" cy="384175"/>
        </p:xfrm>
        <a:graphic>
          <a:graphicData uri="http://schemas.openxmlformats.org/presentationml/2006/ole">
            <p:oleObj spid="_x0000_s268297" name="Equation" r:id="rId10" imgW="114120" imgH="190440" progId="Equation.DSMT4">
              <p:embed/>
            </p:oleObj>
          </a:graphicData>
        </a:graphic>
      </p:graphicFrame>
      <p:sp>
        <p:nvSpPr>
          <p:cNvPr id="692257" name="Text Box 33"/>
          <p:cNvSpPr txBox="1">
            <a:spLocks noChangeArrowheads="1"/>
          </p:cNvSpPr>
          <p:nvPr/>
        </p:nvSpPr>
        <p:spPr bwMode="auto">
          <a:xfrm rot="16200000">
            <a:off x="4476750" y="5369867"/>
            <a:ext cx="1447800" cy="461665"/>
          </a:xfrm>
          <a:prstGeom prst="rect">
            <a:avLst/>
          </a:prstGeom>
          <a:noFill/>
          <a:ln w="9525">
            <a:noFill/>
            <a:miter lim="800000"/>
            <a:headEnd/>
            <a:tailEnd/>
          </a:ln>
          <a:effectLst/>
        </p:spPr>
        <p:txBody>
          <a:bodyPr>
            <a:spAutoFit/>
          </a:bodyPr>
          <a:lstStyle/>
          <a:p>
            <a:pPr>
              <a:spcBef>
                <a:spcPct val="50000"/>
              </a:spcBef>
              <a:buClrTx/>
              <a:buSzTx/>
              <a:buFontTx/>
              <a:buNone/>
            </a:pPr>
            <a:r>
              <a:rPr lang="en-GB" sz="2400">
                <a:solidFill>
                  <a:srgbClr val="CC3300"/>
                </a:solidFill>
              </a:rPr>
              <a:t>Weibull</a:t>
            </a:r>
          </a:p>
        </p:txBody>
      </p:sp>
      <p:sp>
        <p:nvSpPr>
          <p:cNvPr id="692259" name="Rectangle 35"/>
          <p:cNvSpPr>
            <a:spLocks noChangeArrowheads="1"/>
          </p:cNvSpPr>
          <p:nvPr/>
        </p:nvSpPr>
        <p:spPr bwMode="auto">
          <a:xfrm>
            <a:off x="1468798" y="6248400"/>
            <a:ext cx="2555508" cy="369332"/>
          </a:xfrm>
          <a:prstGeom prst="rect">
            <a:avLst/>
          </a:prstGeom>
          <a:noFill/>
          <a:ln w="9525" algn="ctr">
            <a:noFill/>
            <a:miter lim="800000"/>
            <a:headEnd/>
            <a:tailEnd/>
          </a:ln>
          <a:effectLst/>
        </p:spPr>
        <p:txBody>
          <a:bodyPr wrap="none">
            <a:spAutoFit/>
          </a:bodyPr>
          <a:lstStyle/>
          <a:p>
            <a:pPr marL="342900" indent="-342900">
              <a:buFont typeface="Wingdings" pitchFamily="2" charset="2"/>
              <a:buNone/>
            </a:pPr>
            <a:r>
              <a:rPr lang="it-IT" i="1" dirty="0" err="1"/>
              <a:t>Ns</a:t>
            </a:r>
            <a:r>
              <a:rPr lang="it-IT" dirty="0"/>
              <a:t> </a:t>
            </a:r>
            <a:r>
              <a:rPr lang="it-IT" dirty="0" err="1"/>
              <a:t>number</a:t>
            </a:r>
            <a:r>
              <a:rPr lang="it-IT" dirty="0"/>
              <a:t> </a:t>
            </a:r>
            <a:r>
              <a:rPr lang="it-IT" dirty="0" err="1"/>
              <a:t>of</a:t>
            </a:r>
            <a:r>
              <a:rPr lang="it-IT" dirty="0"/>
              <a:t> </a:t>
            </a:r>
            <a:r>
              <a:rPr lang="it-IT" dirty="0" err="1"/>
              <a:t>samples</a:t>
            </a:r>
            <a:endParaRPr lang="it-IT" dirty="0"/>
          </a:p>
        </p:txBody>
      </p:sp>
      <p:sp>
        <p:nvSpPr>
          <p:cNvPr id="23" name="Segnaposto numero diapositiva 22"/>
          <p:cNvSpPr>
            <a:spLocks noGrp="1"/>
          </p:cNvSpPr>
          <p:nvPr>
            <p:ph type="sldNum" sz="quarter" idx="12"/>
          </p:nvPr>
        </p:nvSpPr>
        <p:spPr/>
        <p:txBody>
          <a:bodyPr/>
          <a:lstStyle/>
          <a:p>
            <a:fld id="{6294C92D-0306-4E69-9CD3-20855E849650}" type="slidenum">
              <a:rPr kumimoji="0" lang="en-US" smtClean="0"/>
              <a:pPr/>
              <a:t>66</a:t>
            </a:fld>
            <a:endParaRPr kumimoji="0"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80" name="Rectangle 4"/>
          <p:cNvSpPr>
            <a:spLocks noChangeArrowheads="1"/>
          </p:cNvSpPr>
          <p:nvPr/>
        </p:nvSpPr>
        <p:spPr bwMode="auto">
          <a:xfrm>
            <a:off x="4479951" y="352408"/>
            <a:ext cx="5045081" cy="647700"/>
          </a:xfrm>
          <a:prstGeom prst="rect">
            <a:avLst/>
          </a:prstGeom>
          <a:noFill/>
          <a:ln w="9525">
            <a:noFill/>
            <a:miter lim="800000"/>
            <a:headEnd/>
            <a:tailEnd/>
          </a:ln>
          <a:effectLst/>
        </p:spPr>
        <p:txBody>
          <a:bodyPr anchor="ctr"/>
          <a:lstStyle/>
          <a:p>
            <a:pPr>
              <a:spcBef>
                <a:spcPct val="0"/>
              </a:spcBef>
              <a:buClrTx/>
              <a:buSzTx/>
              <a:buFontTx/>
              <a:buNone/>
            </a:pPr>
            <a:r>
              <a:rPr lang="en-GB"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Statistical Analysis: Results </a:t>
            </a:r>
            <a:r>
              <a:rPr lang="en-GB" sz="3200" b="1" dirty="0">
                <a:solidFill>
                  <a:schemeClr val="bg1"/>
                </a:solidFill>
              </a:rPr>
              <a:t>- 15 m</a:t>
            </a:r>
          </a:p>
        </p:txBody>
      </p:sp>
      <p:graphicFrame>
        <p:nvGraphicFramePr>
          <p:cNvPr id="562185" name="Object 9"/>
          <p:cNvGraphicFramePr>
            <a:graphicFrameLocks noChangeAspect="1"/>
          </p:cNvGraphicFramePr>
          <p:nvPr/>
        </p:nvGraphicFramePr>
        <p:xfrm>
          <a:off x="1490800" y="1006475"/>
          <a:ext cx="4105142" cy="2889250"/>
        </p:xfrm>
        <a:graphic>
          <a:graphicData uri="http://schemas.openxmlformats.org/presentationml/2006/ole">
            <p:oleObj spid="_x0000_s269314" name="KGPlot" r:id="rId3" imgW="4735068" imgH="3604260" progId="">
              <p:embed/>
            </p:oleObj>
          </a:graphicData>
        </a:graphic>
      </p:graphicFrame>
      <p:graphicFrame>
        <p:nvGraphicFramePr>
          <p:cNvPr id="562187" name="Object 11"/>
          <p:cNvGraphicFramePr>
            <a:graphicFrameLocks noChangeAspect="1"/>
          </p:cNvGraphicFramePr>
          <p:nvPr/>
        </p:nvGraphicFramePr>
        <p:xfrm>
          <a:off x="5577285" y="3860800"/>
          <a:ext cx="4105142" cy="2889250"/>
        </p:xfrm>
        <a:graphic>
          <a:graphicData uri="http://schemas.openxmlformats.org/presentationml/2006/ole">
            <p:oleObj spid="_x0000_s269315" name="KGPlot" r:id="rId4" imgW="4735068" imgH="3604260" progId="">
              <p:embed/>
            </p:oleObj>
          </a:graphicData>
        </a:graphic>
      </p:graphicFrame>
      <p:sp>
        <p:nvSpPr>
          <p:cNvPr id="562188" name="Rectangle 12"/>
          <p:cNvSpPr>
            <a:spLocks noChangeArrowheads="1"/>
          </p:cNvSpPr>
          <p:nvPr/>
        </p:nvSpPr>
        <p:spPr bwMode="auto">
          <a:xfrm>
            <a:off x="1309661" y="4260850"/>
            <a:ext cx="3954621" cy="1625600"/>
          </a:xfrm>
          <a:prstGeom prst="rect">
            <a:avLst/>
          </a:prstGeom>
          <a:noFill/>
          <a:ln w="9525">
            <a:solidFill>
              <a:schemeClr val="accent2"/>
            </a:solidFill>
            <a:miter lim="800000"/>
            <a:headEnd/>
            <a:tailEnd/>
          </a:ln>
          <a:effectLst/>
        </p:spPr>
        <p:txBody>
          <a:bodyPr wrap="square">
            <a:spAutoFit/>
          </a:bodyPr>
          <a:lstStyle/>
          <a:p>
            <a:pPr marL="342900" indent="-342900" defTabSz="4983163">
              <a:spcBef>
                <a:spcPct val="0"/>
              </a:spcBef>
              <a:buClrTx/>
              <a:buSzTx/>
              <a:buFontTx/>
              <a:buChar char="•"/>
            </a:pPr>
            <a:r>
              <a:rPr lang="en-GB" sz="2000" dirty="0">
                <a:solidFill>
                  <a:srgbClr val="000000"/>
                </a:solidFill>
              </a:rPr>
              <a:t>With resolution of 60 m, 30 m, and 15 m a very good fitting with the GK-PDF. </a:t>
            </a:r>
          </a:p>
          <a:p>
            <a:pPr marL="342900" indent="-342900" defTabSz="4983163">
              <a:spcBef>
                <a:spcPct val="0"/>
              </a:spcBef>
              <a:buClrTx/>
              <a:buSzTx/>
              <a:buFontTx/>
              <a:buChar char="•"/>
            </a:pPr>
            <a:r>
              <a:rPr lang="en-GB" sz="2000" dirty="0">
                <a:solidFill>
                  <a:srgbClr val="000000"/>
                </a:solidFill>
              </a:rPr>
              <a:t>Negligible differences among polarizations</a:t>
            </a:r>
          </a:p>
        </p:txBody>
      </p:sp>
      <p:sp>
        <p:nvSpPr>
          <p:cNvPr id="562189" name="Rectangle 13"/>
          <p:cNvSpPr>
            <a:spLocks noChangeArrowheads="1"/>
          </p:cNvSpPr>
          <p:nvPr/>
        </p:nvSpPr>
        <p:spPr bwMode="auto">
          <a:xfrm>
            <a:off x="6356350" y="2917826"/>
            <a:ext cx="981359" cy="369332"/>
          </a:xfrm>
          <a:prstGeom prst="rect">
            <a:avLst/>
          </a:prstGeom>
          <a:noFill/>
          <a:ln w="9525">
            <a:noFill/>
            <a:miter lim="800000"/>
            <a:headEnd/>
            <a:tailEnd/>
          </a:ln>
          <a:effectLst/>
        </p:spPr>
        <p:txBody>
          <a:bodyPr wrap="none">
            <a:spAutoFit/>
          </a:bodyPr>
          <a:lstStyle/>
          <a:p>
            <a:pPr>
              <a:spcBef>
                <a:spcPct val="0"/>
              </a:spcBef>
              <a:buClrTx/>
              <a:buSzTx/>
              <a:buFontTx/>
              <a:buNone/>
            </a:pPr>
            <a:r>
              <a:rPr lang="en-GB" sz="1800">
                <a:solidFill>
                  <a:srgbClr val="000000"/>
                </a:solidFill>
              </a:rPr>
              <a:t>VV data</a:t>
            </a:r>
          </a:p>
        </p:txBody>
      </p:sp>
      <p:graphicFrame>
        <p:nvGraphicFramePr>
          <p:cNvPr id="562191" name="Object 15"/>
          <p:cNvGraphicFramePr>
            <a:graphicFrameLocks noChangeAspect="1"/>
          </p:cNvGraphicFramePr>
          <p:nvPr/>
        </p:nvGraphicFramePr>
        <p:xfrm>
          <a:off x="5546329" y="1042989"/>
          <a:ext cx="4134379" cy="2911475"/>
        </p:xfrm>
        <a:graphic>
          <a:graphicData uri="http://schemas.openxmlformats.org/presentationml/2006/ole">
            <p:oleObj spid="_x0000_s269316" name="KGPlot" r:id="rId5" imgW="4735068" imgH="3604260" progId="">
              <p:embed/>
            </p:oleObj>
          </a:graphicData>
        </a:graphic>
      </p:graphicFrame>
      <p:sp>
        <p:nvSpPr>
          <p:cNvPr id="8" name="Segnaposto numero diapositiva 7"/>
          <p:cNvSpPr>
            <a:spLocks noGrp="1"/>
          </p:cNvSpPr>
          <p:nvPr>
            <p:ph type="sldNum" sz="quarter" idx="12"/>
          </p:nvPr>
        </p:nvSpPr>
        <p:spPr/>
        <p:txBody>
          <a:bodyPr/>
          <a:lstStyle/>
          <a:p>
            <a:fld id="{6294C92D-0306-4E69-9CD3-20855E849650}" type="slidenum">
              <a:rPr kumimoji="0" lang="en-US" smtClean="0"/>
              <a:pPr/>
              <a:t>67</a:t>
            </a:fld>
            <a:endParaRPr kumimoji="0"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03" name="Object 3"/>
          <p:cNvGraphicFramePr>
            <a:graphicFrameLocks noChangeAspect="1"/>
          </p:cNvGraphicFramePr>
          <p:nvPr/>
        </p:nvGraphicFramePr>
        <p:xfrm>
          <a:off x="5499894" y="3644900"/>
          <a:ext cx="4105143" cy="2889250"/>
        </p:xfrm>
        <a:graphic>
          <a:graphicData uri="http://schemas.openxmlformats.org/presentationml/2006/ole">
            <p:oleObj spid="_x0000_s270338" name="KGPlot" r:id="rId3" imgW="4735068" imgH="3604260" progId="">
              <p:embed/>
            </p:oleObj>
          </a:graphicData>
        </a:graphic>
      </p:graphicFrame>
      <p:graphicFrame>
        <p:nvGraphicFramePr>
          <p:cNvPr id="563204" name="Object 4"/>
          <p:cNvGraphicFramePr>
            <a:graphicFrameLocks noChangeAspect="1"/>
          </p:cNvGraphicFramePr>
          <p:nvPr/>
        </p:nvGraphicFramePr>
        <p:xfrm>
          <a:off x="5499894" y="900113"/>
          <a:ext cx="4105143" cy="2889250"/>
        </p:xfrm>
        <a:graphic>
          <a:graphicData uri="http://schemas.openxmlformats.org/presentationml/2006/ole">
            <p:oleObj spid="_x0000_s270339" name="KGPlot" r:id="rId4" imgW="4735068" imgH="3604260" progId="">
              <p:embed/>
            </p:oleObj>
          </a:graphicData>
        </a:graphic>
      </p:graphicFrame>
      <p:sp>
        <p:nvSpPr>
          <p:cNvPr id="563205" name="Rectangle 5"/>
          <p:cNvSpPr>
            <a:spLocks noChangeArrowheads="1"/>
          </p:cNvSpPr>
          <p:nvPr/>
        </p:nvSpPr>
        <p:spPr bwMode="auto">
          <a:xfrm>
            <a:off x="3408380" y="152400"/>
            <a:ext cx="5830900" cy="647700"/>
          </a:xfrm>
          <a:prstGeom prst="rect">
            <a:avLst/>
          </a:prstGeom>
          <a:noFill/>
          <a:ln w="9525">
            <a:noFill/>
            <a:miter lim="800000"/>
            <a:headEnd/>
            <a:tailEnd/>
          </a:ln>
          <a:effectLst/>
        </p:spPr>
        <p:txBody>
          <a:bodyPr anchor="ctr"/>
          <a:lstStyle/>
          <a:p>
            <a:pPr>
              <a:spcBef>
                <a:spcPct val="0"/>
              </a:spcBef>
            </a:pPr>
            <a:r>
              <a:rPr lang="en-GB"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Statistical Analysis: Results - 3 m</a:t>
            </a:r>
          </a:p>
        </p:txBody>
      </p:sp>
      <p:sp>
        <p:nvSpPr>
          <p:cNvPr id="563206" name="Rectangle 6"/>
          <p:cNvSpPr>
            <a:spLocks noChangeArrowheads="1"/>
          </p:cNvSpPr>
          <p:nvPr/>
        </p:nvSpPr>
        <p:spPr bwMode="auto">
          <a:xfrm>
            <a:off x="1270507" y="1525588"/>
            <a:ext cx="4325435" cy="1625600"/>
          </a:xfrm>
          <a:prstGeom prst="rect">
            <a:avLst/>
          </a:prstGeom>
          <a:noFill/>
          <a:ln w="9525">
            <a:solidFill>
              <a:schemeClr val="accent2"/>
            </a:solidFill>
            <a:miter lim="800000"/>
            <a:headEnd/>
            <a:tailEnd/>
          </a:ln>
          <a:effectLst/>
        </p:spPr>
        <p:txBody>
          <a:bodyPr wrap="square">
            <a:spAutoFit/>
          </a:bodyPr>
          <a:lstStyle/>
          <a:p>
            <a:pPr marL="342900" indent="-342900" defTabSz="4983163">
              <a:spcBef>
                <a:spcPct val="0"/>
              </a:spcBef>
              <a:buClrTx/>
              <a:buSzTx/>
              <a:buFontTx/>
              <a:buChar char="•"/>
            </a:pPr>
            <a:r>
              <a:rPr lang="en-GB" sz="2000" dirty="0">
                <a:solidFill>
                  <a:srgbClr val="000000"/>
                </a:solidFill>
              </a:rPr>
              <a:t>With resolution of 9 m and 3 m histograms with very long tails</a:t>
            </a:r>
          </a:p>
          <a:p>
            <a:pPr marL="342900" indent="-342900" defTabSz="4983163">
              <a:spcBef>
                <a:spcPct val="0"/>
              </a:spcBef>
              <a:buClrTx/>
              <a:buSzTx/>
              <a:buFontTx/>
              <a:buChar char="•"/>
            </a:pPr>
            <a:r>
              <a:rPr lang="en-GB" sz="2000" dirty="0">
                <a:solidFill>
                  <a:srgbClr val="000000"/>
                </a:solidFill>
              </a:rPr>
              <a:t>Not big differences among polarizations, but generally HH data spikier than VV data</a:t>
            </a:r>
          </a:p>
        </p:txBody>
      </p:sp>
      <p:graphicFrame>
        <p:nvGraphicFramePr>
          <p:cNvPr id="563207" name="Object 7"/>
          <p:cNvGraphicFramePr>
            <a:graphicFrameLocks noChangeAspect="1"/>
          </p:cNvGraphicFramePr>
          <p:nvPr/>
        </p:nvGraphicFramePr>
        <p:xfrm>
          <a:off x="1318687" y="3590926"/>
          <a:ext cx="4134379" cy="2911475"/>
        </p:xfrm>
        <a:graphic>
          <a:graphicData uri="http://schemas.openxmlformats.org/presentationml/2006/ole">
            <p:oleObj spid="_x0000_s270340" name="KGPlot" r:id="rId5" imgW="4735068" imgH="3604260" progId="">
              <p:embed/>
            </p:oleObj>
          </a:graphicData>
        </a:graphic>
      </p:graphicFrame>
      <p:sp>
        <p:nvSpPr>
          <p:cNvPr id="563208" name="Rectangle 8"/>
          <p:cNvSpPr>
            <a:spLocks noChangeArrowheads="1"/>
          </p:cNvSpPr>
          <p:nvPr/>
        </p:nvSpPr>
        <p:spPr bwMode="auto">
          <a:xfrm>
            <a:off x="6201569" y="2924176"/>
            <a:ext cx="1023037" cy="369332"/>
          </a:xfrm>
          <a:prstGeom prst="rect">
            <a:avLst/>
          </a:prstGeom>
          <a:noFill/>
          <a:ln w="9525">
            <a:noFill/>
            <a:miter lim="800000"/>
            <a:headEnd/>
            <a:tailEnd/>
          </a:ln>
          <a:effectLst/>
        </p:spPr>
        <p:txBody>
          <a:bodyPr wrap="none">
            <a:spAutoFit/>
          </a:bodyPr>
          <a:lstStyle/>
          <a:p>
            <a:pPr>
              <a:spcBef>
                <a:spcPct val="0"/>
              </a:spcBef>
              <a:buClrTx/>
              <a:buSzTx/>
              <a:buFontTx/>
              <a:buNone/>
            </a:pPr>
            <a:r>
              <a:rPr lang="en-GB" sz="1800">
                <a:solidFill>
                  <a:srgbClr val="000000"/>
                </a:solidFill>
              </a:rPr>
              <a:t>HH data</a:t>
            </a:r>
          </a:p>
        </p:txBody>
      </p:sp>
      <p:sp>
        <p:nvSpPr>
          <p:cNvPr id="563209" name="Rectangle 9"/>
          <p:cNvSpPr>
            <a:spLocks noChangeArrowheads="1"/>
          </p:cNvSpPr>
          <p:nvPr/>
        </p:nvSpPr>
        <p:spPr bwMode="auto">
          <a:xfrm>
            <a:off x="1520296" y="5661026"/>
            <a:ext cx="981359" cy="369332"/>
          </a:xfrm>
          <a:prstGeom prst="rect">
            <a:avLst/>
          </a:prstGeom>
          <a:noFill/>
          <a:ln w="9525">
            <a:noFill/>
            <a:miter lim="800000"/>
            <a:headEnd/>
            <a:tailEnd/>
          </a:ln>
          <a:effectLst/>
        </p:spPr>
        <p:txBody>
          <a:bodyPr wrap="none">
            <a:spAutoFit/>
          </a:bodyPr>
          <a:lstStyle/>
          <a:p>
            <a:pPr>
              <a:spcBef>
                <a:spcPct val="0"/>
              </a:spcBef>
              <a:buClrTx/>
              <a:buSzTx/>
              <a:buFontTx/>
              <a:buNone/>
            </a:pPr>
            <a:r>
              <a:rPr lang="en-GB" sz="1800">
                <a:solidFill>
                  <a:srgbClr val="000000"/>
                </a:solidFill>
              </a:rPr>
              <a:t>VV data</a:t>
            </a:r>
          </a:p>
        </p:txBody>
      </p:sp>
      <p:sp>
        <p:nvSpPr>
          <p:cNvPr id="9" name="Segnaposto numero diapositiva 8"/>
          <p:cNvSpPr>
            <a:spLocks noGrp="1"/>
          </p:cNvSpPr>
          <p:nvPr>
            <p:ph type="sldNum" sz="quarter" idx="12"/>
          </p:nvPr>
        </p:nvSpPr>
        <p:spPr/>
        <p:txBody>
          <a:bodyPr/>
          <a:lstStyle/>
          <a:p>
            <a:fld id="{6294C92D-0306-4E69-9CD3-20855E849650}" type="slidenum">
              <a:rPr kumimoji="0" lang="en-US" smtClean="0"/>
              <a:pPr/>
              <a:t>68</a:t>
            </a:fld>
            <a:endParaRPr kumimoji="0"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5" name="Rectangle 15"/>
          <p:cNvSpPr>
            <a:spLocks noChangeArrowheads="1"/>
          </p:cNvSpPr>
          <p:nvPr/>
        </p:nvSpPr>
        <p:spPr bwMode="auto">
          <a:xfrm>
            <a:off x="0" y="2051050"/>
            <a:ext cx="184731" cy="369332"/>
          </a:xfrm>
          <a:prstGeom prst="rect">
            <a:avLst/>
          </a:prstGeom>
          <a:noFill/>
          <a:ln w="9525" algn="ctr">
            <a:noFill/>
            <a:miter lim="800000"/>
            <a:headEnd/>
            <a:tailEnd/>
          </a:ln>
          <a:effectLst/>
        </p:spPr>
        <p:txBody>
          <a:bodyPr wrap="none" anchor="ctr">
            <a:spAutoFit/>
          </a:bodyPr>
          <a:lstStyle/>
          <a:p>
            <a:pPr>
              <a:spcBef>
                <a:spcPct val="0"/>
              </a:spcBef>
              <a:buClrTx/>
              <a:buSzTx/>
              <a:buFontTx/>
              <a:buNone/>
            </a:pPr>
            <a:endParaRPr lang="it-IT" sz="1800"/>
          </a:p>
        </p:txBody>
      </p:sp>
      <p:sp>
        <p:nvSpPr>
          <p:cNvPr id="686112" name="Rectangle 32"/>
          <p:cNvSpPr>
            <a:spLocks noChangeArrowheads="1"/>
          </p:cNvSpPr>
          <p:nvPr/>
        </p:nvSpPr>
        <p:spPr bwMode="auto">
          <a:xfrm>
            <a:off x="0" y="2051050"/>
            <a:ext cx="184731" cy="369332"/>
          </a:xfrm>
          <a:prstGeom prst="rect">
            <a:avLst/>
          </a:prstGeom>
          <a:noFill/>
          <a:ln w="9525" algn="ctr">
            <a:noFill/>
            <a:miter lim="800000"/>
            <a:headEnd/>
            <a:tailEnd/>
          </a:ln>
          <a:effectLst/>
        </p:spPr>
        <p:txBody>
          <a:bodyPr wrap="none">
            <a:spAutoFit/>
          </a:bodyPr>
          <a:lstStyle/>
          <a:p>
            <a:endParaRPr lang="it-IT"/>
          </a:p>
        </p:txBody>
      </p:sp>
      <p:sp>
        <p:nvSpPr>
          <p:cNvPr id="686120" name="Rectangle 40"/>
          <p:cNvSpPr>
            <a:spLocks noChangeArrowheads="1"/>
          </p:cNvSpPr>
          <p:nvPr/>
        </p:nvSpPr>
        <p:spPr bwMode="auto">
          <a:xfrm>
            <a:off x="0" y="2051050"/>
            <a:ext cx="184731" cy="369332"/>
          </a:xfrm>
          <a:prstGeom prst="rect">
            <a:avLst/>
          </a:prstGeom>
          <a:noFill/>
          <a:ln w="9525" algn="ctr">
            <a:noFill/>
            <a:miter lim="800000"/>
            <a:headEnd/>
            <a:tailEnd/>
          </a:ln>
          <a:effectLst/>
        </p:spPr>
        <p:txBody>
          <a:bodyPr wrap="none">
            <a:spAutoFit/>
          </a:bodyPr>
          <a:lstStyle/>
          <a:p>
            <a:endParaRPr lang="it-IT"/>
          </a:p>
        </p:txBody>
      </p:sp>
      <p:sp>
        <p:nvSpPr>
          <p:cNvPr id="686724" name="Rectangle 644"/>
          <p:cNvSpPr>
            <a:spLocks noChangeArrowheads="1"/>
          </p:cNvSpPr>
          <p:nvPr/>
        </p:nvSpPr>
        <p:spPr bwMode="auto">
          <a:xfrm>
            <a:off x="0" y="4806950"/>
            <a:ext cx="184731" cy="369332"/>
          </a:xfrm>
          <a:prstGeom prst="rect">
            <a:avLst/>
          </a:prstGeom>
          <a:noFill/>
          <a:ln w="9525" algn="ctr">
            <a:noFill/>
            <a:miter lim="800000"/>
            <a:headEnd/>
            <a:tailEnd/>
          </a:ln>
          <a:effectLst/>
        </p:spPr>
        <p:txBody>
          <a:bodyPr wrap="none" anchor="ctr">
            <a:spAutoFit/>
          </a:bodyPr>
          <a:lstStyle/>
          <a:p>
            <a:pPr>
              <a:spcBef>
                <a:spcPct val="0"/>
              </a:spcBef>
              <a:buClrTx/>
              <a:buSzTx/>
              <a:buFontTx/>
              <a:buNone/>
              <a:tabLst>
                <a:tab pos="2925763" algn="ctr"/>
                <a:tab pos="5940425" algn="r"/>
              </a:tabLst>
            </a:pPr>
            <a:endParaRPr lang="it-IT" sz="1800"/>
          </a:p>
        </p:txBody>
      </p:sp>
      <p:sp>
        <p:nvSpPr>
          <p:cNvPr id="686739" name="Rectangle 659"/>
          <p:cNvSpPr>
            <a:spLocks noChangeArrowheads="1"/>
          </p:cNvSpPr>
          <p:nvPr/>
        </p:nvSpPr>
        <p:spPr bwMode="auto">
          <a:xfrm>
            <a:off x="0" y="2051050"/>
            <a:ext cx="184731" cy="369332"/>
          </a:xfrm>
          <a:prstGeom prst="rect">
            <a:avLst/>
          </a:prstGeom>
          <a:noFill/>
          <a:ln w="9525" algn="ctr">
            <a:noFill/>
            <a:miter lim="800000"/>
            <a:headEnd/>
            <a:tailEnd/>
          </a:ln>
          <a:effectLst/>
        </p:spPr>
        <p:txBody>
          <a:bodyPr wrap="none" anchor="ctr">
            <a:spAutoFit/>
          </a:bodyPr>
          <a:lstStyle/>
          <a:p>
            <a:pPr>
              <a:spcBef>
                <a:spcPct val="0"/>
              </a:spcBef>
              <a:buClrTx/>
              <a:buSzTx/>
              <a:buFontTx/>
              <a:buNone/>
            </a:pPr>
            <a:endParaRPr lang="it-IT" sz="1800"/>
          </a:p>
        </p:txBody>
      </p:sp>
      <p:sp>
        <p:nvSpPr>
          <p:cNvPr id="686756" name="Rectangle 676"/>
          <p:cNvSpPr>
            <a:spLocks noChangeArrowheads="1"/>
          </p:cNvSpPr>
          <p:nvPr/>
        </p:nvSpPr>
        <p:spPr bwMode="auto">
          <a:xfrm>
            <a:off x="0" y="2051050"/>
            <a:ext cx="184731" cy="369332"/>
          </a:xfrm>
          <a:prstGeom prst="rect">
            <a:avLst/>
          </a:prstGeom>
          <a:noFill/>
          <a:ln w="9525" algn="ctr">
            <a:noFill/>
            <a:miter lim="800000"/>
            <a:headEnd/>
            <a:tailEnd/>
          </a:ln>
          <a:effectLst/>
        </p:spPr>
        <p:txBody>
          <a:bodyPr wrap="none">
            <a:spAutoFit/>
          </a:bodyPr>
          <a:lstStyle/>
          <a:p>
            <a:endParaRPr lang="it-IT"/>
          </a:p>
        </p:txBody>
      </p:sp>
      <p:sp>
        <p:nvSpPr>
          <p:cNvPr id="686764" name="Rectangle 684"/>
          <p:cNvSpPr>
            <a:spLocks noChangeArrowheads="1"/>
          </p:cNvSpPr>
          <p:nvPr/>
        </p:nvSpPr>
        <p:spPr bwMode="auto">
          <a:xfrm>
            <a:off x="0" y="2051050"/>
            <a:ext cx="184731" cy="369332"/>
          </a:xfrm>
          <a:prstGeom prst="rect">
            <a:avLst/>
          </a:prstGeom>
          <a:noFill/>
          <a:ln w="9525" algn="ctr">
            <a:noFill/>
            <a:miter lim="800000"/>
            <a:headEnd/>
            <a:tailEnd/>
          </a:ln>
          <a:effectLst/>
        </p:spPr>
        <p:txBody>
          <a:bodyPr wrap="none">
            <a:spAutoFit/>
          </a:bodyPr>
          <a:lstStyle/>
          <a:p>
            <a:endParaRPr lang="it-IT"/>
          </a:p>
        </p:txBody>
      </p:sp>
      <p:sp>
        <p:nvSpPr>
          <p:cNvPr id="687368" name="Rectangle 1288"/>
          <p:cNvSpPr>
            <a:spLocks noChangeArrowheads="1"/>
          </p:cNvSpPr>
          <p:nvPr/>
        </p:nvSpPr>
        <p:spPr bwMode="auto">
          <a:xfrm>
            <a:off x="0" y="4806950"/>
            <a:ext cx="184731" cy="369332"/>
          </a:xfrm>
          <a:prstGeom prst="rect">
            <a:avLst/>
          </a:prstGeom>
          <a:noFill/>
          <a:ln w="9525" algn="ctr">
            <a:noFill/>
            <a:miter lim="800000"/>
            <a:headEnd/>
            <a:tailEnd/>
          </a:ln>
          <a:effectLst/>
        </p:spPr>
        <p:txBody>
          <a:bodyPr wrap="none" anchor="ctr">
            <a:spAutoFit/>
          </a:bodyPr>
          <a:lstStyle/>
          <a:p>
            <a:pPr>
              <a:spcBef>
                <a:spcPct val="0"/>
              </a:spcBef>
              <a:buClrTx/>
              <a:buSzTx/>
              <a:buFontTx/>
              <a:buNone/>
              <a:tabLst>
                <a:tab pos="2925763" algn="ctr"/>
                <a:tab pos="5940425" algn="r"/>
              </a:tabLst>
            </a:pPr>
            <a:endParaRPr lang="it-IT" sz="1800"/>
          </a:p>
        </p:txBody>
      </p:sp>
      <p:sp>
        <p:nvSpPr>
          <p:cNvPr id="687410" name="Rectangle 1330"/>
          <p:cNvSpPr>
            <a:spLocks noChangeArrowheads="1"/>
          </p:cNvSpPr>
          <p:nvPr/>
        </p:nvSpPr>
        <p:spPr bwMode="auto">
          <a:xfrm>
            <a:off x="5337206" y="152400"/>
            <a:ext cx="4044950" cy="647700"/>
          </a:xfrm>
          <a:prstGeom prst="rect">
            <a:avLst/>
          </a:prstGeom>
          <a:noFill/>
          <a:ln w="9525">
            <a:noFill/>
            <a:miter lim="800000"/>
            <a:headEnd/>
            <a:tailEnd/>
          </a:ln>
          <a:effectLst/>
        </p:spPr>
        <p:txBody>
          <a:bodyPr anchor="ctr"/>
          <a:lstStyle/>
          <a:p>
            <a:pPr>
              <a:spcBef>
                <a:spcPct val="0"/>
              </a:spcBef>
              <a:buClrTx/>
              <a:buSzTx/>
              <a:buFontTx/>
              <a:buNone/>
            </a:pPr>
            <a:r>
              <a:rPr lang="en-GB"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Estimated parameters</a:t>
            </a:r>
          </a:p>
        </p:txBody>
      </p:sp>
      <p:graphicFrame>
        <p:nvGraphicFramePr>
          <p:cNvPr id="687412" name="Object 1332"/>
          <p:cNvGraphicFramePr>
            <a:graphicFrameLocks noChangeAspect="1"/>
          </p:cNvGraphicFramePr>
          <p:nvPr/>
        </p:nvGraphicFramePr>
        <p:xfrm>
          <a:off x="330200" y="914400"/>
          <a:ext cx="9431338" cy="2617788"/>
        </p:xfrm>
        <a:graphic>
          <a:graphicData uri="http://schemas.openxmlformats.org/presentationml/2006/ole">
            <p:oleObj spid="_x0000_s271362" r:id="rId3" imgW="21638095" imgH="6501587" progId="">
              <p:embed/>
            </p:oleObj>
          </a:graphicData>
        </a:graphic>
      </p:graphicFrame>
      <p:graphicFrame>
        <p:nvGraphicFramePr>
          <p:cNvPr id="687413" name="Object 1333"/>
          <p:cNvGraphicFramePr>
            <a:graphicFrameLocks noChangeAspect="1"/>
          </p:cNvGraphicFramePr>
          <p:nvPr/>
        </p:nvGraphicFramePr>
        <p:xfrm>
          <a:off x="577850" y="3657600"/>
          <a:ext cx="9114896" cy="1931988"/>
        </p:xfrm>
        <a:graphic>
          <a:graphicData uri="http://schemas.openxmlformats.org/presentationml/2006/ole">
            <p:oleObj spid="_x0000_s271363" r:id="rId4" imgW="21003175" imgH="4825397" progId="">
              <p:embed/>
            </p:oleObj>
          </a:graphicData>
        </a:graphic>
      </p:graphicFrame>
      <p:sp>
        <p:nvSpPr>
          <p:cNvPr id="687415" name="Rectangle 1335"/>
          <p:cNvSpPr>
            <a:spLocks noChangeArrowheads="1"/>
          </p:cNvSpPr>
          <p:nvPr/>
        </p:nvSpPr>
        <p:spPr bwMode="auto">
          <a:xfrm>
            <a:off x="1309662" y="5867400"/>
            <a:ext cx="8337576" cy="738664"/>
          </a:xfrm>
          <a:prstGeom prst="rect">
            <a:avLst/>
          </a:prstGeom>
          <a:noFill/>
          <a:ln w="9525" algn="ctr">
            <a:noFill/>
            <a:miter lim="800000"/>
            <a:headEnd/>
            <a:tailEnd/>
          </a:ln>
          <a:effectLst/>
        </p:spPr>
        <p:txBody>
          <a:bodyPr wrap="square">
            <a:spAutoFit/>
          </a:bodyPr>
          <a:lstStyle/>
          <a:p>
            <a:pPr marL="342900" indent="-342900">
              <a:buFont typeface="Wingdings" pitchFamily="2" charset="2"/>
              <a:buNone/>
            </a:pPr>
            <a:r>
              <a:rPr lang="it-IT" sz="1400" dirty="0"/>
              <a:t>[Gre06]  M. Greco, F. </a:t>
            </a:r>
            <a:r>
              <a:rPr lang="it-IT" sz="1400" dirty="0" err="1"/>
              <a:t>Gini</a:t>
            </a:r>
            <a:r>
              <a:rPr lang="it-IT" sz="1400" dirty="0"/>
              <a:t>, M. </a:t>
            </a:r>
            <a:r>
              <a:rPr lang="it-IT" sz="1400" dirty="0" err="1"/>
              <a:t>Rangaswamy</a:t>
            </a:r>
            <a:r>
              <a:rPr lang="it-IT" sz="1400" dirty="0"/>
              <a:t>, “</a:t>
            </a:r>
            <a:r>
              <a:rPr lang="it-IT" sz="1400" dirty="0" err="1"/>
              <a:t>Statistical</a:t>
            </a:r>
            <a:r>
              <a:rPr lang="it-IT" sz="1400" dirty="0"/>
              <a:t> </a:t>
            </a:r>
            <a:r>
              <a:rPr lang="it-IT" sz="1400" dirty="0" err="1"/>
              <a:t>analysis</a:t>
            </a:r>
            <a:r>
              <a:rPr lang="it-IT" sz="1400" dirty="0"/>
              <a:t> </a:t>
            </a:r>
            <a:r>
              <a:rPr lang="it-IT" sz="1400" dirty="0" err="1"/>
              <a:t>of</a:t>
            </a:r>
            <a:r>
              <a:rPr lang="it-IT" sz="1400" dirty="0"/>
              <a:t> </a:t>
            </a:r>
            <a:r>
              <a:rPr lang="it-IT" sz="1400" dirty="0" err="1"/>
              <a:t>measured</a:t>
            </a:r>
            <a:r>
              <a:rPr lang="it-IT" sz="1400" dirty="0"/>
              <a:t> </a:t>
            </a:r>
            <a:r>
              <a:rPr lang="it-IT" sz="1400" dirty="0" err="1"/>
              <a:t>polarimetric</a:t>
            </a:r>
            <a:r>
              <a:rPr lang="it-IT" sz="1400" dirty="0"/>
              <a:t> </a:t>
            </a:r>
            <a:r>
              <a:rPr lang="it-IT" sz="1400" dirty="0" err="1"/>
              <a:t>clutter</a:t>
            </a:r>
            <a:r>
              <a:rPr lang="it-IT" sz="1400" dirty="0"/>
              <a:t> data </a:t>
            </a:r>
            <a:br>
              <a:rPr lang="it-IT" sz="1400" dirty="0"/>
            </a:br>
            <a:r>
              <a:rPr lang="it-IT" sz="1400" dirty="0"/>
              <a:t>       at </a:t>
            </a:r>
            <a:r>
              <a:rPr lang="it-IT" sz="1400" dirty="0" err="1"/>
              <a:t>different</a:t>
            </a:r>
            <a:r>
              <a:rPr lang="it-IT" sz="1400" dirty="0"/>
              <a:t> </a:t>
            </a:r>
            <a:r>
              <a:rPr lang="it-IT" sz="1400" dirty="0" err="1"/>
              <a:t>range</a:t>
            </a:r>
            <a:r>
              <a:rPr lang="it-IT" sz="1400" dirty="0"/>
              <a:t> </a:t>
            </a:r>
            <a:r>
              <a:rPr lang="it-IT" sz="1400" dirty="0" err="1"/>
              <a:t>resolutions</a:t>
            </a:r>
            <a:r>
              <a:rPr lang="it-IT" sz="1400" dirty="0"/>
              <a:t>,” </a:t>
            </a:r>
            <a:r>
              <a:rPr lang="it-IT" sz="1400" i="1" dirty="0"/>
              <a:t>IEE Proc. Radar, Sonar and </a:t>
            </a:r>
            <a:r>
              <a:rPr lang="it-IT" sz="1400" i="1" dirty="0" err="1"/>
              <a:t>Navigation</a:t>
            </a:r>
            <a:r>
              <a:rPr lang="it-IT" sz="1400" dirty="0"/>
              <a:t>, Vol. 153, No. 6, pp. 473-</a:t>
            </a:r>
            <a:br>
              <a:rPr lang="it-IT" sz="1400" dirty="0"/>
            </a:br>
            <a:r>
              <a:rPr lang="it-IT" sz="1400" dirty="0"/>
              <a:t>       481, </a:t>
            </a:r>
            <a:r>
              <a:rPr lang="it-IT" sz="1400" dirty="0" err="1"/>
              <a:t>December</a:t>
            </a:r>
            <a:r>
              <a:rPr lang="it-IT" sz="1400" dirty="0"/>
              <a:t> 2006</a:t>
            </a:r>
          </a:p>
        </p:txBody>
      </p:sp>
      <p:sp>
        <p:nvSpPr>
          <p:cNvPr id="14" name="Segnaposto numero diapositiva 13"/>
          <p:cNvSpPr>
            <a:spLocks noGrp="1"/>
          </p:cNvSpPr>
          <p:nvPr>
            <p:ph type="sldNum" sz="quarter" idx="12"/>
          </p:nvPr>
        </p:nvSpPr>
        <p:spPr/>
        <p:txBody>
          <a:bodyPr/>
          <a:lstStyle/>
          <a:p>
            <a:fld id="{6294C92D-0306-4E69-9CD3-20855E849650}" type="slidenum">
              <a:rPr kumimoji="0" lang="en-US" smtClean="0"/>
              <a:pPr/>
              <a:t>69</a:t>
            </a:fld>
            <a:endParaRPr kumimoji="0"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numero diapositiva 5"/>
          <p:cNvSpPr>
            <a:spLocks noGrp="1"/>
          </p:cNvSpPr>
          <p:nvPr>
            <p:ph type="sldNum" sz="quarter" idx="12"/>
          </p:nvPr>
        </p:nvSpPr>
        <p:spPr/>
        <p:txBody>
          <a:bodyPr/>
          <a:lstStyle/>
          <a:p>
            <a:r>
              <a:rPr lang="it-IT" dirty="0" smtClean="0"/>
              <a:t>7</a:t>
            </a:r>
            <a:endParaRPr lang="it-IT" dirty="0"/>
          </a:p>
        </p:txBody>
      </p:sp>
      <p:sp>
        <p:nvSpPr>
          <p:cNvPr id="412676" name="Text Box 4"/>
          <p:cNvSpPr txBox="1">
            <a:spLocks noChangeArrowheads="1"/>
          </p:cNvSpPr>
          <p:nvPr/>
        </p:nvSpPr>
        <p:spPr bwMode="auto">
          <a:xfrm>
            <a:off x="5611846" y="228600"/>
            <a:ext cx="3770310" cy="523220"/>
          </a:xfrm>
          <a:prstGeom prst="rect">
            <a:avLst/>
          </a:prstGeom>
          <a:noFill/>
          <a:ln w="9525">
            <a:noFill/>
            <a:miter lim="800000"/>
            <a:headEnd/>
            <a:tailEnd/>
          </a:ln>
          <a:effectLst/>
        </p:spPr>
        <p:txBody>
          <a:bodyPr wrap="square">
            <a:spAutoFit/>
          </a:bodyPr>
          <a:lstStyle/>
          <a:p>
            <a:pPr>
              <a:spcBef>
                <a:spcPct val="50000"/>
              </a:spcBef>
            </a:pPr>
            <a:r>
              <a:rPr lang="en-US" sz="2800" b="1" dirty="0" smtClean="0">
                <a:solidFill>
                  <a:schemeClr val="accent1">
                    <a:lumMod val="50000"/>
                  </a:schemeClr>
                </a:solidFill>
                <a:effectLst>
                  <a:outerShdw blurRad="50800" dist="38100" dir="10800000" algn="r" rotWithShape="0">
                    <a:prstClr val="black">
                      <a:alpha val="40000"/>
                    </a:prstClr>
                  </a:outerShdw>
                </a:effectLst>
                <a:ea typeface="Segoe UI" pitchFamily="34" charset="0"/>
                <a:cs typeface="Segoe UI" pitchFamily="34" charset="0"/>
              </a:rPr>
              <a:t>Radar Data “Cube”</a:t>
            </a:r>
            <a:endParaRPr lang="it-IT" sz="2800" b="1" dirty="0" smtClean="0">
              <a:solidFill>
                <a:schemeClr val="accent1">
                  <a:lumMod val="50000"/>
                </a:schemeClr>
              </a:solidFill>
              <a:effectLst>
                <a:outerShdw blurRad="50800" dist="38100" dir="10800000" algn="r" rotWithShape="0">
                  <a:prstClr val="black">
                    <a:alpha val="40000"/>
                  </a:prstClr>
                </a:outerShdw>
              </a:effectLst>
              <a:ea typeface="Segoe UI" pitchFamily="34" charset="0"/>
              <a:cs typeface="Segoe UI" pitchFamily="34" charset="0"/>
            </a:endParaRPr>
          </a:p>
        </p:txBody>
      </p:sp>
      <p:graphicFrame>
        <p:nvGraphicFramePr>
          <p:cNvPr id="412677" name="Object 5"/>
          <p:cNvGraphicFramePr>
            <a:graphicFrameLocks noChangeAspect="1"/>
          </p:cNvGraphicFramePr>
          <p:nvPr/>
        </p:nvGraphicFramePr>
        <p:xfrm>
          <a:off x="0" y="1143001"/>
          <a:ext cx="5448300" cy="3997325"/>
        </p:xfrm>
        <a:graphic>
          <a:graphicData uri="http://schemas.openxmlformats.org/presentationml/2006/ole">
            <p:oleObj spid="_x0000_s407554" name="Fotografia di Photo Editor" r:id="rId3" imgW="5942857" imgH="4723810" progId="MSPhotoEd.3">
              <p:embed/>
            </p:oleObj>
          </a:graphicData>
        </a:graphic>
      </p:graphicFrame>
      <p:sp>
        <p:nvSpPr>
          <p:cNvPr id="412678" name="AutoShape 6"/>
          <p:cNvSpPr>
            <a:spLocks noChangeArrowheads="1"/>
          </p:cNvSpPr>
          <p:nvPr/>
        </p:nvSpPr>
        <p:spPr bwMode="auto">
          <a:xfrm>
            <a:off x="5530850" y="914400"/>
            <a:ext cx="4127500" cy="4157674"/>
          </a:xfrm>
          <a:prstGeom prst="foldedCorner">
            <a:avLst>
              <a:gd name="adj" fmla="val 12500"/>
            </a:avLst>
          </a:prstGeom>
          <a:solidFill>
            <a:schemeClr val="accent5">
              <a:lumMod val="20000"/>
              <a:lumOff val="80000"/>
            </a:schemeClr>
          </a:solidFill>
          <a:ln w="12700">
            <a:noFill/>
            <a:round/>
            <a:headEnd/>
            <a:tailEnd/>
          </a:ln>
          <a:effectLst/>
        </p:spPr>
        <p:txBody>
          <a:bodyPr wrap="none" anchor="ctr"/>
          <a:lstStyle/>
          <a:p>
            <a:pPr algn="ctr" eaLnBrk="0" hangingPunct="0">
              <a:lnSpc>
                <a:spcPct val="110000"/>
              </a:lnSpc>
              <a:spcBef>
                <a:spcPct val="0"/>
              </a:spcBef>
              <a:buClrTx/>
              <a:buSzTx/>
              <a:buFontTx/>
              <a:buNone/>
            </a:pPr>
            <a:endParaRPr lang="it-IT" sz="2400">
              <a:solidFill>
                <a:srgbClr val="B3409D"/>
              </a:solidFill>
            </a:endParaRPr>
          </a:p>
        </p:txBody>
      </p:sp>
      <p:sp>
        <p:nvSpPr>
          <p:cNvPr id="412679" name="Text Box 7"/>
          <p:cNvSpPr txBox="1">
            <a:spLocks noChangeArrowheads="1"/>
          </p:cNvSpPr>
          <p:nvPr/>
        </p:nvSpPr>
        <p:spPr bwMode="auto">
          <a:xfrm>
            <a:off x="5613400" y="1100147"/>
            <a:ext cx="4127500" cy="3686175"/>
          </a:xfrm>
          <a:prstGeom prst="rect">
            <a:avLst/>
          </a:prstGeom>
          <a:noFill/>
          <a:ln w="9525">
            <a:noFill/>
            <a:miter lim="800000"/>
            <a:headEnd/>
            <a:tailEnd/>
          </a:ln>
          <a:effectLst/>
        </p:spPr>
        <p:txBody>
          <a:bodyPr>
            <a:spAutoFit/>
          </a:bodyPr>
          <a:lstStyle/>
          <a:p>
            <a:pPr>
              <a:lnSpc>
                <a:spcPct val="110000"/>
              </a:lnSpc>
              <a:spcBef>
                <a:spcPct val="50000"/>
              </a:spcBef>
              <a:buClrTx/>
              <a:buSzTx/>
              <a:buFont typeface="Wingdings" pitchFamily="2" charset="2"/>
              <a:buChar char="§"/>
            </a:pPr>
            <a:r>
              <a:rPr lang="en-US" sz="1800" dirty="0">
                <a:cs typeface="Arial" pitchFamily="34" charset="0"/>
              </a:rPr>
              <a:t>  Let </a:t>
            </a:r>
            <a:r>
              <a:rPr lang="en-US" sz="1800" i="1" dirty="0" err="1">
                <a:cs typeface="Arial" pitchFamily="34" charset="0"/>
              </a:rPr>
              <a:t>z</a:t>
            </a:r>
            <a:r>
              <a:rPr lang="en-US" sz="1800" i="1" baseline="-25000" dirty="0" err="1">
                <a:cs typeface="Arial" pitchFamily="34" charset="0"/>
              </a:rPr>
              <a:t>nm</a:t>
            </a:r>
            <a:r>
              <a:rPr lang="en-US" sz="1800" i="1" baseline="-25000" dirty="0" err="1">
                <a:cs typeface="Times New Roman" pitchFamily="18" charset="0"/>
              </a:rPr>
              <a:t>l</a:t>
            </a:r>
            <a:r>
              <a:rPr lang="en-US" sz="1800" dirty="0">
                <a:cs typeface="Arial" pitchFamily="34" charset="0"/>
              </a:rPr>
              <a:t> be the complex sample from the </a:t>
            </a:r>
            <a:r>
              <a:rPr lang="en-US" sz="1800" i="1" dirty="0">
                <a:cs typeface="Arial" pitchFamily="34" charset="0"/>
              </a:rPr>
              <a:t>n</a:t>
            </a:r>
            <a:r>
              <a:rPr lang="en-US" sz="1800" dirty="0">
                <a:cs typeface="Arial" pitchFamily="34" charset="0"/>
              </a:rPr>
              <a:t>th element, </a:t>
            </a:r>
            <a:r>
              <a:rPr lang="en-US" sz="1800" i="1" dirty="0" err="1">
                <a:cs typeface="Arial" pitchFamily="34" charset="0"/>
              </a:rPr>
              <a:t>m</a:t>
            </a:r>
            <a:r>
              <a:rPr lang="en-US" sz="1800" dirty="0" err="1">
                <a:cs typeface="Arial" pitchFamily="34" charset="0"/>
              </a:rPr>
              <a:t>th</a:t>
            </a:r>
            <a:r>
              <a:rPr lang="en-US" sz="1800" dirty="0">
                <a:cs typeface="Arial" pitchFamily="34" charset="0"/>
              </a:rPr>
              <a:t> pulse, at the </a:t>
            </a:r>
            <a:r>
              <a:rPr lang="en-US" sz="1800" i="1" dirty="0" err="1">
                <a:cs typeface="Arial" pitchFamily="34" charset="0"/>
              </a:rPr>
              <a:t>l</a:t>
            </a:r>
            <a:r>
              <a:rPr lang="en-US" sz="1800" dirty="0" err="1">
                <a:cs typeface="Arial" pitchFamily="34" charset="0"/>
              </a:rPr>
              <a:t>th</a:t>
            </a:r>
            <a:r>
              <a:rPr lang="en-US" sz="1800" dirty="0">
                <a:cs typeface="Arial" pitchFamily="34" charset="0"/>
              </a:rPr>
              <a:t> sample time (range gate). </a:t>
            </a:r>
          </a:p>
          <a:p>
            <a:pPr>
              <a:lnSpc>
                <a:spcPct val="110000"/>
              </a:lnSpc>
              <a:spcBef>
                <a:spcPct val="50000"/>
              </a:spcBef>
              <a:buClrTx/>
              <a:buSzTx/>
              <a:buFont typeface="Wingdings" pitchFamily="2" charset="2"/>
              <a:buChar char="§"/>
            </a:pPr>
            <a:r>
              <a:rPr lang="en-US" sz="1800" dirty="0">
                <a:cs typeface="Arial" pitchFamily="34" charset="0"/>
              </a:rPr>
              <a:t> Let </a:t>
            </a:r>
            <a:r>
              <a:rPr lang="en-US" sz="1800" b="1" i="1" dirty="0" err="1">
                <a:cs typeface="Arial" pitchFamily="34" charset="0"/>
              </a:rPr>
              <a:t>z</a:t>
            </a:r>
            <a:r>
              <a:rPr lang="en-US" sz="1800" i="1" baseline="-25000" dirty="0" err="1">
                <a:cs typeface="Arial" pitchFamily="34" charset="0"/>
              </a:rPr>
              <a:t>m</a:t>
            </a:r>
            <a:r>
              <a:rPr lang="en-US" sz="1800" i="1" baseline="-25000" dirty="0" err="1">
                <a:cs typeface="Times New Roman" pitchFamily="18" charset="0"/>
              </a:rPr>
              <a:t>l</a:t>
            </a:r>
            <a:r>
              <a:rPr lang="en-US" sz="1800" dirty="0">
                <a:cs typeface="Arial" pitchFamily="34" charset="0"/>
              </a:rPr>
              <a:t> be the </a:t>
            </a:r>
            <a:r>
              <a:rPr lang="en-US" sz="1800" i="1" dirty="0">
                <a:cs typeface="Arial" pitchFamily="34" charset="0"/>
              </a:rPr>
              <a:t>N</a:t>
            </a:r>
            <a:r>
              <a:rPr lang="en-US" sz="1800" dirty="0">
                <a:cs typeface="Arial" pitchFamily="34" charset="0"/>
              </a:rPr>
              <a:t>x1 vector of antenna element outputs, or a spatial snapshot, at the time of </a:t>
            </a:r>
            <a:br>
              <a:rPr lang="en-US" sz="1800" dirty="0">
                <a:cs typeface="Arial" pitchFamily="34" charset="0"/>
              </a:rPr>
            </a:br>
            <a:r>
              <a:rPr lang="en-US" sz="1800" dirty="0">
                <a:cs typeface="Arial" pitchFamily="34" charset="0"/>
              </a:rPr>
              <a:t>the </a:t>
            </a:r>
            <a:r>
              <a:rPr lang="en-US" sz="1800" i="1" dirty="0" err="1">
                <a:cs typeface="Times New Roman" pitchFamily="18" charset="0"/>
              </a:rPr>
              <a:t>l</a:t>
            </a:r>
            <a:r>
              <a:rPr lang="en-US" sz="1800" dirty="0" err="1">
                <a:cs typeface="Arial" pitchFamily="34" charset="0"/>
              </a:rPr>
              <a:t>th</a:t>
            </a:r>
            <a:r>
              <a:rPr lang="en-US" sz="1800" dirty="0">
                <a:cs typeface="Arial" pitchFamily="34" charset="0"/>
              </a:rPr>
              <a:t> range gate and </a:t>
            </a:r>
            <a:r>
              <a:rPr lang="en-US" sz="1800" i="1" dirty="0" err="1">
                <a:cs typeface="Arial" pitchFamily="34" charset="0"/>
              </a:rPr>
              <a:t>m</a:t>
            </a:r>
            <a:r>
              <a:rPr lang="en-US" sz="1800" dirty="0" err="1">
                <a:cs typeface="Arial" pitchFamily="34" charset="0"/>
              </a:rPr>
              <a:t>th</a:t>
            </a:r>
            <a:r>
              <a:rPr lang="en-US" sz="1800" dirty="0">
                <a:cs typeface="Arial" pitchFamily="34" charset="0"/>
              </a:rPr>
              <a:t> pulse.</a:t>
            </a:r>
          </a:p>
          <a:p>
            <a:pPr>
              <a:lnSpc>
                <a:spcPct val="110000"/>
              </a:lnSpc>
              <a:spcBef>
                <a:spcPct val="50000"/>
              </a:spcBef>
              <a:buClrTx/>
              <a:buSzTx/>
              <a:buFont typeface="Wingdings" pitchFamily="2" charset="2"/>
              <a:buChar char="§"/>
            </a:pPr>
            <a:r>
              <a:rPr lang="en-US" sz="1800" dirty="0">
                <a:cs typeface="Arial" pitchFamily="34" charset="0"/>
              </a:rPr>
              <a:t> Then, the </a:t>
            </a:r>
            <a:r>
              <a:rPr lang="en-US" sz="1800" i="1" dirty="0" err="1">
                <a:cs typeface="Arial" pitchFamily="34" charset="0"/>
              </a:rPr>
              <a:t>N</a:t>
            </a:r>
            <a:r>
              <a:rPr lang="en-US" sz="1800" dirty="0" err="1">
                <a:cs typeface="Arial" pitchFamily="34" charset="0"/>
              </a:rPr>
              <a:t>x</a:t>
            </a:r>
            <a:r>
              <a:rPr lang="en-US" sz="1800" i="1" dirty="0" err="1">
                <a:cs typeface="Arial" pitchFamily="34" charset="0"/>
              </a:rPr>
              <a:t>M</a:t>
            </a:r>
            <a:r>
              <a:rPr lang="en-US" sz="1800" dirty="0">
                <a:cs typeface="Arial" pitchFamily="34" charset="0"/>
              </a:rPr>
              <a:t> matrix </a:t>
            </a:r>
            <a:r>
              <a:rPr lang="en-US" sz="1800" b="1" i="1" dirty="0" err="1">
                <a:cs typeface="Arial" pitchFamily="34" charset="0"/>
              </a:rPr>
              <a:t>Z</a:t>
            </a:r>
            <a:r>
              <a:rPr lang="en-US" sz="1800" i="1" baseline="-25000" dirty="0" err="1">
                <a:cs typeface="Times New Roman" pitchFamily="18" charset="0"/>
              </a:rPr>
              <a:t>l</a:t>
            </a:r>
            <a:r>
              <a:rPr lang="en-US" sz="1800" i="1" dirty="0">
                <a:cs typeface="Arial" pitchFamily="34" charset="0"/>
              </a:rPr>
              <a:t> </a:t>
            </a:r>
            <a:r>
              <a:rPr lang="en-US" sz="1800" dirty="0">
                <a:cs typeface="Arial" pitchFamily="34" charset="0"/>
              </a:rPr>
              <a:t>consist of the spatial snapshots for all pulses at the range of interest, or the </a:t>
            </a:r>
            <a:r>
              <a:rPr lang="en-US" sz="1800" b="1" dirty="0">
                <a:cs typeface="Arial" pitchFamily="34" charset="0"/>
              </a:rPr>
              <a:t>cell under test</a:t>
            </a:r>
            <a:r>
              <a:rPr lang="en-US" sz="1800" dirty="0">
                <a:cs typeface="Arial" pitchFamily="34" charset="0"/>
              </a:rPr>
              <a:t> </a:t>
            </a:r>
            <a:r>
              <a:rPr lang="en-US" sz="1800" b="1" dirty="0">
                <a:cs typeface="Arial" pitchFamily="34" charset="0"/>
              </a:rPr>
              <a:t>(CUT)</a:t>
            </a:r>
            <a:r>
              <a:rPr lang="en-US" sz="1800" dirty="0">
                <a:cs typeface="Arial" pitchFamily="34" charset="0"/>
              </a:rPr>
              <a:t>.</a:t>
            </a:r>
          </a:p>
        </p:txBody>
      </p:sp>
      <p:sp>
        <p:nvSpPr>
          <p:cNvPr id="412680" name="Text Box 8"/>
          <p:cNvSpPr txBox="1">
            <a:spLocks noChangeArrowheads="1"/>
          </p:cNvSpPr>
          <p:nvPr/>
        </p:nvSpPr>
        <p:spPr bwMode="auto">
          <a:xfrm>
            <a:off x="330200" y="5486400"/>
            <a:ext cx="9328150" cy="996950"/>
          </a:xfrm>
          <a:prstGeom prst="rect">
            <a:avLst/>
          </a:prstGeom>
          <a:solidFill>
            <a:schemeClr val="accent6">
              <a:lumMod val="20000"/>
              <a:lumOff val="80000"/>
            </a:schemeClr>
          </a:solidFill>
          <a:ln w="9525">
            <a:noFill/>
            <a:miter lim="800000"/>
            <a:headEnd/>
            <a:tailEnd/>
          </a:ln>
          <a:effectLst/>
        </p:spPr>
        <p:txBody>
          <a:bodyPr>
            <a:spAutoFit/>
          </a:bodyPr>
          <a:lstStyle/>
          <a:p>
            <a:pPr>
              <a:lnSpc>
                <a:spcPct val="110000"/>
              </a:lnSpc>
              <a:spcBef>
                <a:spcPct val="50000"/>
              </a:spcBef>
              <a:buClrTx/>
              <a:buSzTx/>
            </a:pPr>
            <a:r>
              <a:rPr lang="en-US" sz="1800" dirty="0">
                <a:cs typeface="Arial" pitchFamily="34" charset="0"/>
              </a:rPr>
              <a:t> The rows of </a:t>
            </a:r>
            <a:r>
              <a:rPr lang="en-US" sz="1800" b="1" i="1" dirty="0" err="1">
                <a:cs typeface="Arial" pitchFamily="34" charset="0"/>
              </a:rPr>
              <a:t>Z</a:t>
            </a:r>
            <a:r>
              <a:rPr lang="en-US" sz="1800" i="1" baseline="-25000" dirty="0" err="1">
                <a:cs typeface="Times New Roman" pitchFamily="18" charset="0"/>
              </a:rPr>
              <a:t>l</a:t>
            </a:r>
            <a:r>
              <a:rPr lang="en-US" sz="1800" i="1" dirty="0">
                <a:cs typeface="Arial" pitchFamily="34" charset="0"/>
              </a:rPr>
              <a:t> </a:t>
            </a:r>
            <a:r>
              <a:rPr lang="en-US" sz="1800" dirty="0">
                <a:cs typeface="Arial" pitchFamily="34" charset="0"/>
              </a:rPr>
              <a:t>represent the temporal (pulse-by-pulse) samples for each antenna element. </a:t>
            </a:r>
            <a:r>
              <a:rPr lang="en-US" sz="1800" dirty="0" err="1">
                <a:cs typeface="Arial" pitchFamily="34" charset="0"/>
              </a:rPr>
              <a:t>Beamforming</a:t>
            </a:r>
            <a:r>
              <a:rPr lang="en-US" sz="1800" dirty="0">
                <a:cs typeface="Arial" pitchFamily="34" charset="0"/>
              </a:rPr>
              <a:t> (spatial filtering) is an operation that processes the columns of </a:t>
            </a:r>
            <a:r>
              <a:rPr lang="en-US" sz="1800" b="1" i="1" dirty="0" err="1">
                <a:cs typeface="Arial" pitchFamily="34" charset="0"/>
              </a:rPr>
              <a:t>Z</a:t>
            </a:r>
            <a:r>
              <a:rPr lang="en-US" sz="1800" i="1" baseline="-25000" dirty="0" err="1">
                <a:cs typeface="Times New Roman" pitchFamily="18" charset="0"/>
              </a:rPr>
              <a:t>l</a:t>
            </a:r>
            <a:r>
              <a:rPr lang="en-US" sz="1800" i="1" dirty="0">
                <a:cs typeface="Arial" pitchFamily="34" charset="0"/>
              </a:rPr>
              <a:t>, </a:t>
            </a:r>
            <a:r>
              <a:rPr lang="en-US" sz="1800" dirty="0">
                <a:cs typeface="Arial" pitchFamily="34" charset="0"/>
              </a:rPr>
              <a:t>while processing the rows is a temporal (or Doppler) filtering operation.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p:cNvSpPr>
            <a:spLocks noGrp="1"/>
          </p:cNvSpPr>
          <p:nvPr>
            <p:ph type="sldNum" sz="quarter" idx="12"/>
          </p:nvPr>
        </p:nvSpPr>
        <p:spPr/>
        <p:txBody>
          <a:bodyPr/>
          <a:lstStyle/>
          <a:p>
            <a:fld id="{6294C92D-0306-4E69-9CD3-20855E849650}" type="slidenum">
              <a:rPr kumimoji="0" lang="en-US" smtClean="0"/>
              <a:pPr/>
              <a:t>70</a:t>
            </a:fld>
            <a:endParaRPr kumimoji="0" lang="en-US"/>
          </a:p>
        </p:txBody>
      </p:sp>
      <p:sp>
        <p:nvSpPr>
          <p:cNvPr id="4" name="Rectangle 6"/>
          <p:cNvSpPr>
            <a:spLocks noChangeArrowheads="1"/>
          </p:cNvSpPr>
          <p:nvPr/>
        </p:nvSpPr>
        <p:spPr bwMode="auto">
          <a:xfrm>
            <a:off x="6667512" y="3714752"/>
            <a:ext cx="2362200" cy="1401763"/>
          </a:xfrm>
          <a:prstGeom prst="rect">
            <a:avLst/>
          </a:prstGeom>
          <a:solidFill>
            <a:schemeClr val="accent5">
              <a:lumMod val="20000"/>
              <a:lumOff val="80000"/>
            </a:schemeClr>
          </a:solidFill>
          <a:ln w="28575" algn="ctr">
            <a:solidFill>
              <a:schemeClr val="hlink"/>
            </a:solidFill>
            <a:prstDash val="sysDot"/>
            <a:miter lim="800000"/>
            <a:headEnd/>
            <a:tailEnd/>
          </a:ln>
        </p:spPr>
        <p:txBody>
          <a:bodyPr lIns="18000" tIns="0" rIns="18000" bIns="0" anchor="ctr">
            <a:spAutoFit/>
          </a:bodyPr>
          <a:lstStyle/>
          <a:p>
            <a:pPr algn="ctr"/>
            <a:r>
              <a:rPr lang="en-US" dirty="0"/>
              <a:t>Empirical and theoretical PDFs for IPIX recorded data, starea4, range cell #7,</a:t>
            </a:r>
          </a:p>
          <a:p>
            <a:pPr algn="ctr"/>
            <a:r>
              <a:rPr lang="en-US" dirty="0"/>
              <a:t>VV polarization</a:t>
            </a:r>
            <a:r>
              <a:rPr lang="it-IT" dirty="0"/>
              <a:t> </a:t>
            </a:r>
          </a:p>
        </p:txBody>
      </p:sp>
      <p:graphicFrame>
        <p:nvGraphicFramePr>
          <p:cNvPr id="6" name="Object 4"/>
          <p:cNvGraphicFramePr>
            <a:graphicFrameLocks noChangeAspect="1"/>
          </p:cNvGraphicFramePr>
          <p:nvPr/>
        </p:nvGraphicFramePr>
        <p:xfrm>
          <a:off x="1309662" y="3000372"/>
          <a:ext cx="4746626" cy="3603625"/>
        </p:xfrm>
        <a:graphic>
          <a:graphicData uri="http://schemas.openxmlformats.org/presentationml/2006/ole">
            <p:oleObj spid="_x0000_s404482" r:id="rId3" imgW="4737100" imgH="3606800" progId="KGraph_Plot">
              <p:embed/>
            </p:oleObj>
          </a:graphicData>
        </a:graphic>
      </p:graphicFrame>
      <p:sp>
        <p:nvSpPr>
          <p:cNvPr id="11" name="Rectangle 4"/>
          <p:cNvSpPr>
            <a:spLocks noChangeArrowheads="1"/>
          </p:cNvSpPr>
          <p:nvPr/>
        </p:nvSpPr>
        <p:spPr bwMode="auto">
          <a:xfrm>
            <a:off x="4479951" y="352408"/>
            <a:ext cx="5045081" cy="647700"/>
          </a:xfrm>
          <a:prstGeom prst="rect">
            <a:avLst/>
          </a:prstGeom>
          <a:noFill/>
          <a:ln w="9525">
            <a:noFill/>
            <a:miter lim="800000"/>
            <a:headEnd/>
            <a:tailEnd/>
          </a:ln>
          <a:effectLst/>
        </p:spPr>
        <p:txBody>
          <a:bodyPr anchor="ctr"/>
          <a:lstStyle/>
          <a:p>
            <a:pPr>
              <a:spcBef>
                <a:spcPct val="0"/>
              </a:spcBef>
              <a:buClrTx/>
              <a:buSzTx/>
              <a:buFontTx/>
              <a:buNone/>
            </a:pPr>
            <a:r>
              <a:rPr lang="en-GB"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Statistical Analysis: Results </a:t>
            </a:r>
            <a:r>
              <a:rPr lang="en-GB" sz="3200" b="1" dirty="0">
                <a:solidFill>
                  <a:schemeClr val="bg1"/>
                </a:solidFill>
              </a:rPr>
              <a:t>- 15 m</a:t>
            </a:r>
          </a:p>
        </p:txBody>
      </p:sp>
      <p:graphicFrame>
        <p:nvGraphicFramePr>
          <p:cNvPr id="12" name="Object 7"/>
          <p:cNvGraphicFramePr>
            <a:graphicFrameLocks noChangeAspect="1"/>
          </p:cNvGraphicFramePr>
          <p:nvPr/>
        </p:nvGraphicFramePr>
        <p:xfrm>
          <a:off x="6038514" y="1022350"/>
          <a:ext cx="3033712" cy="735013"/>
        </p:xfrm>
        <a:graphic>
          <a:graphicData uri="http://schemas.openxmlformats.org/presentationml/2006/ole">
            <p:oleObj spid="_x0000_s404486" name="Equation" r:id="rId4" imgW="2793960" imgH="736560" progId="Equation.DSMT4">
              <p:embed/>
            </p:oleObj>
          </a:graphicData>
        </a:graphic>
      </p:graphicFrame>
      <p:sp>
        <p:nvSpPr>
          <p:cNvPr id="13" name="Text Box 12"/>
          <p:cNvSpPr txBox="1">
            <a:spLocks noChangeArrowheads="1"/>
          </p:cNvSpPr>
          <p:nvPr/>
        </p:nvSpPr>
        <p:spPr bwMode="auto">
          <a:xfrm>
            <a:off x="1571236" y="1142984"/>
            <a:ext cx="3355313" cy="400110"/>
          </a:xfrm>
          <a:prstGeom prst="rect">
            <a:avLst/>
          </a:prstGeom>
          <a:noFill/>
          <a:ln w="9525">
            <a:noFill/>
            <a:miter lim="800000"/>
            <a:headEnd/>
            <a:tailEnd/>
          </a:ln>
          <a:effectLst/>
        </p:spPr>
        <p:txBody>
          <a:bodyPr>
            <a:spAutoFit/>
          </a:bodyPr>
          <a:lstStyle/>
          <a:p>
            <a:pPr algn="ctr">
              <a:spcBef>
                <a:spcPct val="50000"/>
              </a:spcBef>
              <a:buClrTx/>
              <a:buSzTx/>
              <a:buFontTx/>
              <a:buNone/>
            </a:pPr>
            <a:r>
              <a:rPr lang="en-GB" sz="2000" dirty="0" smtClean="0">
                <a:solidFill>
                  <a:srgbClr val="000000"/>
                </a:solidFill>
              </a:rPr>
              <a:t>IG (Inverse Gamma </a:t>
            </a:r>
            <a:r>
              <a:rPr lang="en-GB" sz="2000" dirty="0">
                <a:solidFill>
                  <a:srgbClr val="000000"/>
                </a:solidFill>
              </a:rPr>
              <a:t>texture)</a:t>
            </a:r>
          </a:p>
        </p:txBody>
      </p:sp>
      <p:sp>
        <p:nvSpPr>
          <p:cNvPr id="14" name="Rectangle 15"/>
          <p:cNvSpPr>
            <a:spLocks noChangeArrowheads="1"/>
          </p:cNvSpPr>
          <p:nvPr/>
        </p:nvSpPr>
        <p:spPr bwMode="auto">
          <a:xfrm>
            <a:off x="5857515" y="928670"/>
            <a:ext cx="3310327" cy="946150"/>
          </a:xfrm>
          <a:prstGeom prst="rect">
            <a:avLst/>
          </a:prstGeom>
          <a:noFill/>
          <a:ln w="9525">
            <a:solidFill>
              <a:srgbClr val="DA5126"/>
            </a:solidFill>
            <a:miter lim="800000"/>
            <a:headEnd/>
            <a:tailEnd/>
          </a:ln>
          <a:effectLst/>
        </p:spPr>
        <p:txBody>
          <a:bodyPr wrap="none" anchor="ctr"/>
          <a:lstStyle/>
          <a:p>
            <a:endParaRPr lang="it-IT"/>
          </a:p>
        </p:txBody>
      </p:sp>
      <p:sp>
        <p:nvSpPr>
          <p:cNvPr id="15" name="AutoShape 23"/>
          <p:cNvSpPr>
            <a:spLocks noChangeArrowheads="1"/>
          </p:cNvSpPr>
          <p:nvPr/>
        </p:nvSpPr>
        <p:spPr bwMode="auto">
          <a:xfrm>
            <a:off x="4928822" y="1214422"/>
            <a:ext cx="479821" cy="287338"/>
          </a:xfrm>
          <a:prstGeom prst="rightArrow">
            <a:avLst>
              <a:gd name="adj1" fmla="val 50000"/>
              <a:gd name="adj2" fmla="val 38536"/>
            </a:avLst>
          </a:prstGeom>
          <a:solidFill>
            <a:schemeClr val="accent1"/>
          </a:solidFill>
          <a:ln w="9525">
            <a:noFill/>
            <a:miter lim="800000"/>
            <a:headEnd/>
            <a:tailEnd/>
          </a:ln>
          <a:effectLst/>
        </p:spPr>
        <p:txBody>
          <a:bodyPr wrap="none" anchor="ctr"/>
          <a:lstStyle/>
          <a:p>
            <a:endParaRPr lang="it-IT"/>
          </a:p>
        </p:txBody>
      </p:sp>
      <p:graphicFrame>
        <p:nvGraphicFramePr>
          <p:cNvPr id="404488" name="Object 4"/>
          <p:cNvGraphicFramePr>
            <a:graphicFrameLocks noChangeAspect="1"/>
          </p:cNvGraphicFramePr>
          <p:nvPr/>
        </p:nvGraphicFramePr>
        <p:xfrm>
          <a:off x="1766888" y="1952625"/>
          <a:ext cx="4394200" cy="952500"/>
        </p:xfrm>
        <a:graphic>
          <a:graphicData uri="http://schemas.openxmlformats.org/presentationml/2006/ole">
            <p:oleObj spid="_x0000_s404488" name="Equation" r:id="rId5" imgW="4394160" imgH="952200" progId="Equation.DSMT4">
              <p:embed/>
            </p:oleObj>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7" name="Rectangle 3"/>
          <p:cNvSpPr>
            <a:spLocks noChangeArrowheads="1"/>
          </p:cNvSpPr>
          <p:nvPr/>
        </p:nvSpPr>
        <p:spPr bwMode="auto">
          <a:xfrm>
            <a:off x="3670189" y="152400"/>
            <a:ext cx="5640529" cy="647700"/>
          </a:xfrm>
          <a:prstGeom prst="rect">
            <a:avLst/>
          </a:prstGeom>
          <a:noFill/>
          <a:ln w="9525">
            <a:noFill/>
            <a:miter lim="800000"/>
            <a:headEnd/>
            <a:tailEnd/>
          </a:ln>
          <a:effectLst/>
        </p:spPr>
        <p:txBody>
          <a:bodyPr anchor="ctr"/>
          <a:lstStyle/>
          <a:p>
            <a:pPr>
              <a:spcBef>
                <a:spcPct val="0"/>
              </a:spcBef>
              <a:buClrTx/>
              <a:buSzTx/>
              <a:buFontTx/>
              <a:buNone/>
            </a:pPr>
            <a:r>
              <a:rPr lang="en-GB"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Statistical Analysis: </a:t>
            </a:r>
            <a:r>
              <a:rPr lang="en-GB" sz="2800" b="1" dirty="0" err="1" smtClean="0">
                <a:solidFill>
                  <a:schemeClr val="accent1">
                    <a:lumMod val="50000"/>
                  </a:schemeClr>
                </a:solidFill>
                <a:effectLst>
                  <a:outerShdw blurRad="38100" dist="38100" dir="2700000" algn="tl">
                    <a:srgbClr val="C0C0C0"/>
                  </a:outerShdw>
                </a:effectLst>
                <a:latin typeface="+mj-lt"/>
                <a:cs typeface="Times New Roman" pitchFamily="18" charset="0"/>
              </a:rPr>
              <a:t>Cumulants</a:t>
            </a:r>
            <a:endParaRPr lang="en-GB" sz="2800" b="1" dirty="0" smtClean="0">
              <a:solidFill>
                <a:schemeClr val="accent1">
                  <a:lumMod val="50000"/>
                </a:schemeClr>
              </a:solidFill>
              <a:effectLst>
                <a:outerShdw blurRad="38100" dist="38100" dir="2700000" algn="tl">
                  <a:srgbClr val="C0C0C0"/>
                </a:outerShdw>
              </a:effectLst>
              <a:latin typeface="+mj-lt"/>
              <a:cs typeface="Times New Roman" pitchFamily="18" charset="0"/>
            </a:endParaRPr>
          </a:p>
        </p:txBody>
      </p:sp>
      <p:graphicFrame>
        <p:nvGraphicFramePr>
          <p:cNvPr id="564228" name="Object 4"/>
          <p:cNvGraphicFramePr>
            <a:graphicFrameLocks noChangeAspect="1"/>
          </p:cNvGraphicFramePr>
          <p:nvPr/>
        </p:nvGraphicFramePr>
        <p:xfrm>
          <a:off x="2192741" y="3370263"/>
          <a:ext cx="5950479" cy="387350"/>
        </p:xfrm>
        <a:graphic>
          <a:graphicData uri="http://schemas.openxmlformats.org/presentationml/2006/ole">
            <p:oleObj spid="_x0000_s272386" name="Equation" r:id="rId3" imgW="5499000" imgH="380880" progId="Equation.DSMT4">
              <p:embed/>
            </p:oleObj>
          </a:graphicData>
        </a:graphic>
      </p:graphicFrame>
      <p:sp>
        <p:nvSpPr>
          <p:cNvPr id="564229" name="Rectangle 5"/>
          <p:cNvSpPr>
            <a:spLocks noChangeArrowheads="1"/>
          </p:cNvSpPr>
          <p:nvPr/>
        </p:nvSpPr>
        <p:spPr bwMode="auto">
          <a:xfrm>
            <a:off x="1250320" y="990601"/>
            <a:ext cx="8346150" cy="701675"/>
          </a:xfrm>
          <a:prstGeom prst="rect">
            <a:avLst/>
          </a:prstGeom>
          <a:noFill/>
          <a:ln w="9525">
            <a:noFill/>
            <a:miter lim="800000"/>
            <a:headEnd/>
            <a:tailEnd/>
          </a:ln>
          <a:effectLst/>
        </p:spPr>
        <p:txBody>
          <a:bodyPr>
            <a:spAutoFit/>
          </a:bodyPr>
          <a:lstStyle/>
          <a:p>
            <a:pPr>
              <a:spcBef>
                <a:spcPct val="0"/>
              </a:spcBef>
              <a:buClrTx/>
              <a:buSzTx/>
              <a:buFontTx/>
              <a:buNone/>
            </a:pPr>
            <a:r>
              <a:rPr lang="en-GB" sz="2000">
                <a:solidFill>
                  <a:srgbClr val="000000"/>
                </a:solidFill>
              </a:rPr>
              <a:t>Are the deviations from the compound-Gaussian models due to the thermal noise?</a:t>
            </a:r>
          </a:p>
        </p:txBody>
      </p:sp>
      <p:graphicFrame>
        <p:nvGraphicFramePr>
          <p:cNvPr id="564230" name="Object 6"/>
          <p:cNvGraphicFramePr>
            <a:graphicFrameLocks noChangeAspect="1"/>
          </p:cNvGraphicFramePr>
          <p:nvPr/>
        </p:nvGraphicFramePr>
        <p:xfrm>
          <a:off x="4215241" y="1854201"/>
          <a:ext cx="1898650" cy="296863"/>
        </p:xfrm>
        <a:graphic>
          <a:graphicData uri="http://schemas.openxmlformats.org/presentationml/2006/ole">
            <p:oleObj spid="_x0000_s272387" name="Equation" r:id="rId4" imgW="1752480" imgH="291960" progId="Equation.DSMT4">
              <p:embed/>
            </p:oleObj>
          </a:graphicData>
        </a:graphic>
      </p:graphicFrame>
      <p:sp>
        <p:nvSpPr>
          <p:cNvPr id="564231" name="Rectangle 7"/>
          <p:cNvSpPr>
            <a:spLocks noChangeArrowheads="1"/>
          </p:cNvSpPr>
          <p:nvPr/>
        </p:nvSpPr>
        <p:spPr bwMode="auto">
          <a:xfrm>
            <a:off x="5931593" y="2430463"/>
            <a:ext cx="1922514" cy="369332"/>
          </a:xfrm>
          <a:prstGeom prst="rect">
            <a:avLst/>
          </a:prstGeom>
          <a:noFill/>
          <a:ln w="9525">
            <a:noFill/>
            <a:miter lim="800000"/>
            <a:headEnd/>
            <a:tailEnd/>
          </a:ln>
          <a:effectLst/>
        </p:spPr>
        <p:txBody>
          <a:bodyPr wrap="none">
            <a:spAutoFit/>
          </a:bodyPr>
          <a:lstStyle/>
          <a:p>
            <a:pPr>
              <a:spcBef>
                <a:spcPct val="0"/>
              </a:spcBef>
              <a:buClrTx/>
              <a:buSzTx/>
              <a:buFontTx/>
              <a:buNone/>
            </a:pPr>
            <a:r>
              <a:rPr lang="en-GB" sz="1800">
                <a:solidFill>
                  <a:srgbClr val="000000"/>
                </a:solidFill>
              </a:rPr>
              <a:t>Gaussian process</a:t>
            </a:r>
          </a:p>
        </p:txBody>
      </p:sp>
      <p:sp>
        <p:nvSpPr>
          <p:cNvPr id="564232" name="Rectangle 8"/>
          <p:cNvSpPr>
            <a:spLocks noChangeArrowheads="1"/>
          </p:cNvSpPr>
          <p:nvPr/>
        </p:nvSpPr>
        <p:spPr bwMode="auto">
          <a:xfrm>
            <a:off x="2889282" y="2501901"/>
            <a:ext cx="2460930" cy="369332"/>
          </a:xfrm>
          <a:prstGeom prst="rect">
            <a:avLst/>
          </a:prstGeom>
          <a:noFill/>
          <a:ln w="9525">
            <a:noFill/>
            <a:miter lim="800000"/>
            <a:headEnd/>
            <a:tailEnd/>
          </a:ln>
          <a:effectLst/>
        </p:spPr>
        <p:txBody>
          <a:bodyPr wrap="none">
            <a:spAutoFit/>
          </a:bodyPr>
          <a:lstStyle/>
          <a:p>
            <a:pPr>
              <a:spcBef>
                <a:spcPct val="0"/>
              </a:spcBef>
              <a:buClrTx/>
              <a:buSzTx/>
              <a:buFontTx/>
              <a:buNone/>
            </a:pPr>
            <a:r>
              <a:rPr lang="en-GB" sz="1800">
                <a:solidFill>
                  <a:srgbClr val="000000"/>
                </a:solidFill>
              </a:rPr>
              <a:t>non-Gaussian process</a:t>
            </a:r>
          </a:p>
        </p:txBody>
      </p:sp>
      <p:sp>
        <p:nvSpPr>
          <p:cNvPr id="564233" name="Line 9"/>
          <p:cNvSpPr>
            <a:spLocks noChangeShapeType="1"/>
          </p:cNvSpPr>
          <p:nvPr/>
        </p:nvSpPr>
        <p:spPr bwMode="auto">
          <a:xfrm flipH="1">
            <a:off x="4292632" y="2143125"/>
            <a:ext cx="858176" cy="431800"/>
          </a:xfrm>
          <a:prstGeom prst="line">
            <a:avLst/>
          </a:prstGeom>
          <a:noFill/>
          <a:ln w="38100">
            <a:solidFill>
              <a:schemeClr val="accent1">
                <a:lumMod val="75000"/>
              </a:schemeClr>
            </a:solidFill>
            <a:round/>
            <a:headEnd/>
            <a:tailEnd type="triangle" w="med" len="med"/>
          </a:ln>
          <a:effectLst/>
        </p:spPr>
        <p:txBody>
          <a:bodyPr/>
          <a:lstStyle/>
          <a:p>
            <a:endParaRPr lang="it-IT"/>
          </a:p>
        </p:txBody>
      </p:sp>
      <p:sp>
        <p:nvSpPr>
          <p:cNvPr id="564234" name="Line 10"/>
          <p:cNvSpPr>
            <a:spLocks noChangeShapeType="1"/>
          </p:cNvSpPr>
          <p:nvPr/>
        </p:nvSpPr>
        <p:spPr bwMode="auto">
          <a:xfrm>
            <a:off x="5931593" y="2143126"/>
            <a:ext cx="624285" cy="358775"/>
          </a:xfrm>
          <a:prstGeom prst="line">
            <a:avLst/>
          </a:prstGeom>
          <a:noFill/>
          <a:ln w="38100">
            <a:solidFill>
              <a:schemeClr val="accent1">
                <a:lumMod val="75000"/>
              </a:schemeClr>
            </a:solidFill>
            <a:round/>
            <a:headEnd/>
            <a:tailEnd type="triangle" w="med" len="med"/>
          </a:ln>
          <a:effectLst/>
        </p:spPr>
        <p:txBody>
          <a:bodyPr/>
          <a:lstStyle/>
          <a:p>
            <a:endParaRPr lang="it-IT"/>
          </a:p>
        </p:txBody>
      </p:sp>
      <p:sp>
        <p:nvSpPr>
          <p:cNvPr id="564235" name="AutoShape 11"/>
          <p:cNvSpPr>
            <a:spLocks noChangeArrowheads="1"/>
          </p:cNvSpPr>
          <p:nvPr/>
        </p:nvSpPr>
        <p:spPr bwMode="auto">
          <a:xfrm>
            <a:off x="1269213" y="3425825"/>
            <a:ext cx="780785" cy="287338"/>
          </a:xfrm>
          <a:prstGeom prst="rightArrow">
            <a:avLst>
              <a:gd name="adj1" fmla="val 50000"/>
              <a:gd name="adj2" fmla="val 62707"/>
            </a:avLst>
          </a:prstGeom>
          <a:solidFill>
            <a:schemeClr val="accent1">
              <a:lumMod val="75000"/>
            </a:schemeClr>
          </a:solidFill>
          <a:ln w="9525">
            <a:solidFill>
              <a:schemeClr val="accent1">
                <a:lumMod val="75000"/>
              </a:schemeClr>
            </a:solidFill>
            <a:miter lim="800000"/>
            <a:headEnd/>
            <a:tailEnd/>
          </a:ln>
          <a:effectLst/>
        </p:spPr>
        <p:txBody>
          <a:bodyPr wrap="none" anchor="ctr"/>
          <a:lstStyle/>
          <a:p>
            <a:pPr algn="ctr">
              <a:spcBef>
                <a:spcPct val="0"/>
              </a:spcBef>
              <a:buClrTx/>
              <a:buSzTx/>
              <a:buFontTx/>
              <a:buNone/>
            </a:pPr>
            <a:endParaRPr lang="en-GB" sz="1800">
              <a:solidFill>
                <a:srgbClr val="759E00"/>
              </a:solidFill>
            </a:endParaRPr>
          </a:p>
        </p:txBody>
      </p:sp>
      <p:sp>
        <p:nvSpPr>
          <p:cNvPr id="564236" name="Rectangle 12"/>
          <p:cNvSpPr>
            <a:spLocks noChangeArrowheads="1"/>
          </p:cNvSpPr>
          <p:nvPr/>
        </p:nvSpPr>
        <p:spPr bwMode="auto">
          <a:xfrm>
            <a:off x="8600685" y="3352801"/>
            <a:ext cx="995785" cy="369332"/>
          </a:xfrm>
          <a:prstGeom prst="rect">
            <a:avLst/>
          </a:prstGeom>
          <a:noFill/>
          <a:ln w="9525">
            <a:noFill/>
            <a:miter lim="800000"/>
            <a:headEnd/>
            <a:tailEnd/>
          </a:ln>
          <a:effectLst/>
        </p:spPr>
        <p:txBody>
          <a:bodyPr wrap="none" anchor="ctr">
            <a:spAutoFit/>
          </a:bodyPr>
          <a:lstStyle/>
          <a:p>
            <a:pPr>
              <a:spcBef>
                <a:spcPct val="0"/>
              </a:spcBef>
              <a:buClrTx/>
              <a:buSzTx/>
              <a:buFontTx/>
              <a:buNone/>
            </a:pPr>
            <a:r>
              <a:rPr lang="en-GB" sz="1800"/>
              <a:t>for</a:t>
            </a:r>
            <a:r>
              <a:rPr lang="en-GB" sz="1800" i="1"/>
              <a:t> k</a:t>
            </a:r>
            <a:r>
              <a:rPr lang="en-GB" sz="1800"/>
              <a:t>&gt;2 </a:t>
            </a:r>
          </a:p>
        </p:txBody>
      </p:sp>
      <p:sp>
        <p:nvSpPr>
          <p:cNvPr id="564237" name="Rectangle 13"/>
          <p:cNvSpPr>
            <a:spLocks noChangeArrowheads="1"/>
          </p:cNvSpPr>
          <p:nvPr/>
        </p:nvSpPr>
        <p:spPr bwMode="auto">
          <a:xfrm>
            <a:off x="1203861" y="4033839"/>
            <a:ext cx="8321171" cy="1311275"/>
          </a:xfrm>
          <a:prstGeom prst="rect">
            <a:avLst/>
          </a:prstGeom>
          <a:noFill/>
          <a:ln w="9525">
            <a:noFill/>
            <a:miter lim="800000"/>
            <a:headEnd/>
            <a:tailEnd/>
          </a:ln>
          <a:effectLst/>
        </p:spPr>
        <p:txBody>
          <a:bodyPr wrap="square">
            <a:spAutoFit/>
          </a:bodyPr>
          <a:lstStyle/>
          <a:p>
            <a:pPr>
              <a:spcBef>
                <a:spcPct val="0"/>
              </a:spcBef>
              <a:buClrTx/>
              <a:buSzTx/>
              <a:buFontTx/>
              <a:buNone/>
            </a:pPr>
            <a:r>
              <a:rPr lang="en-GB" sz="2000" dirty="0">
                <a:solidFill>
                  <a:srgbClr val="000000"/>
                </a:solidFill>
              </a:rPr>
              <a:t>The </a:t>
            </a:r>
            <a:r>
              <a:rPr lang="en-GB" sz="2000" dirty="0" err="1">
                <a:solidFill>
                  <a:srgbClr val="000000"/>
                </a:solidFill>
              </a:rPr>
              <a:t>cumulants</a:t>
            </a:r>
            <a:r>
              <a:rPr lang="en-GB" sz="2000" dirty="0">
                <a:solidFill>
                  <a:srgbClr val="000000"/>
                </a:solidFill>
              </a:rPr>
              <a:t> of order &gt; 2 show the contribution of the non-Gaussian clutter only.</a:t>
            </a:r>
            <a:r>
              <a:rPr lang="en-GB" sz="2000" baseline="30000" dirty="0">
                <a:solidFill>
                  <a:srgbClr val="000000"/>
                </a:solidFill>
              </a:rPr>
              <a:t>[*]</a:t>
            </a:r>
          </a:p>
          <a:p>
            <a:pPr>
              <a:spcBef>
                <a:spcPct val="0"/>
              </a:spcBef>
              <a:buClrTx/>
              <a:buSzTx/>
              <a:buFontTx/>
              <a:buNone/>
            </a:pPr>
            <a:r>
              <a:rPr lang="en-GB" sz="2000" dirty="0">
                <a:solidFill>
                  <a:srgbClr val="000000"/>
                </a:solidFill>
              </a:rPr>
              <a:t>For compound-Gaussian processes all the </a:t>
            </a:r>
            <a:r>
              <a:rPr lang="en-GB" sz="2000" dirty="0" err="1">
                <a:solidFill>
                  <a:srgbClr val="000000"/>
                </a:solidFill>
              </a:rPr>
              <a:t>cumulants</a:t>
            </a:r>
            <a:r>
              <a:rPr lang="en-GB" sz="2000" dirty="0">
                <a:solidFill>
                  <a:srgbClr val="000000"/>
                </a:solidFill>
              </a:rPr>
              <a:t> of odd order calculated for                               </a:t>
            </a:r>
            <a:r>
              <a:rPr lang="en-GB" sz="2000" dirty="0" smtClean="0">
                <a:solidFill>
                  <a:srgbClr val="000000"/>
                </a:solidFill>
              </a:rPr>
              <a:t>      are </a:t>
            </a:r>
            <a:r>
              <a:rPr lang="en-GB" sz="2000" dirty="0">
                <a:solidFill>
                  <a:srgbClr val="000000"/>
                </a:solidFill>
              </a:rPr>
              <a:t>equal to zero. </a:t>
            </a:r>
          </a:p>
        </p:txBody>
      </p:sp>
      <p:graphicFrame>
        <p:nvGraphicFramePr>
          <p:cNvPr id="564239" name="Object 15"/>
          <p:cNvGraphicFramePr>
            <a:graphicFrameLocks noChangeAspect="1"/>
          </p:cNvGraphicFramePr>
          <p:nvPr/>
        </p:nvGraphicFramePr>
        <p:xfrm>
          <a:off x="2982385" y="5036261"/>
          <a:ext cx="2256367" cy="330200"/>
        </p:xfrm>
        <a:graphic>
          <a:graphicData uri="http://schemas.openxmlformats.org/presentationml/2006/ole">
            <p:oleObj spid="_x0000_s272388" name="Equation" r:id="rId5" imgW="2082600" imgH="330120" progId="Equation.DSMT4">
              <p:embed/>
            </p:oleObj>
          </a:graphicData>
        </a:graphic>
      </p:graphicFrame>
      <p:sp>
        <p:nvSpPr>
          <p:cNvPr id="564241" name="Rectangle 17"/>
          <p:cNvSpPr>
            <a:spLocks noChangeArrowheads="1"/>
          </p:cNvSpPr>
          <p:nvPr/>
        </p:nvSpPr>
        <p:spPr bwMode="auto">
          <a:xfrm>
            <a:off x="1154146" y="5715000"/>
            <a:ext cx="8585200" cy="923330"/>
          </a:xfrm>
          <a:prstGeom prst="rect">
            <a:avLst/>
          </a:prstGeom>
          <a:noFill/>
          <a:ln w="9525" algn="ctr">
            <a:noFill/>
            <a:miter lim="800000"/>
            <a:headEnd/>
            <a:tailEnd/>
          </a:ln>
          <a:effectLst/>
        </p:spPr>
        <p:txBody>
          <a:bodyPr anchor="ctr">
            <a:spAutoFit/>
          </a:bodyPr>
          <a:lstStyle/>
          <a:p>
            <a:pPr algn="justLow">
              <a:spcBef>
                <a:spcPct val="0"/>
              </a:spcBef>
              <a:buClrTx/>
              <a:buSzTx/>
              <a:buFontTx/>
              <a:buNone/>
              <a:tabLst>
                <a:tab pos="279400" algn="l"/>
                <a:tab pos="449263" algn="r"/>
                <a:tab pos="5292725" algn="r"/>
              </a:tabLst>
            </a:pPr>
            <a:r>
              <a:rPr lang="en-US" dirty="0">
                <a:cs typeface="Times New Roman" pitchFamily="18" charset="0"/>
              </a:rPr>
              <a:t>[*]	F. </a:t>
            </a:r>
            <a:r>
              <a:rPr lang="en-US" dirty="0" err="1">
                <a:cs typeface="Times New Roman" pitchFamily="18" charset="0"/>
              </a:rPr>
              <a:t>Gini</a:t>
            </a:r>
            <a:r>
              <a:rPr lang="en-US" dirty="0">
                <a:cs typeface="Times New Roman" pitchFamily="18" charset="0"/>
              </a:rPr>
              <a:t>, “A </a:t>
            </a:r>
            <a:r>
              <a:rPr lang="en-US" dirty="0" err="1">
                <a:cs typeface="Times New Roman" pitchFamily="18" charset="0"/>
              </a:rPr>
              <a:t>Cumulant</a:t>
            </a:r>
            <a:r>
              <a:rPr lang="en-US" dirty="0">
                <a:cs typeface="Times New Roman" pitchFamily="18" charset="0"/>
              </a:rPr>
              <a:t>-Based Adaptive Technique for Coherent Radar Detection in a Mixture of K-Distributed Clutter and Gaussian Disturbance,” </a:t>
            </a:r>
            <a:r>
              <a:rPr lang="en-US" i="1" dirty="0">
                <a:cs typeface="Times New Roman" pitchFamily="18" charset="0"/>
              </a:rPr>
              <a:t>IEEE Trans. on Signal Processing</a:t>
            </a:r>
            <a:r>
              <a:rPr lang="en-US" dirty="0">
                <a:cs typeface="Times New Roman" pitchFamily="18" charset="0"/>
              </a:rPr>
              <a:t>, vol. 45, No. 6, pp. 1507-1519, June 1997.</a:t>
            </a:r>
            <a:r>
              <a:rPr lang="en-US" dirty="0"/>
              <a:t> </a:t>
            </a:r>
          </a:p>
        </p:txBody>
      </p:sp>
      <p:sp>
        <p:nvSpPr>
          <p:cNvPr id="16" name="Segnaposto numero diapositiva 15"/>
          <p:cNvSpPr>
            <a:spLocks noGrp="1"/>
          </p:cNvSpPr>
          <p:nvPr>
            <p:ph type="sldNum" sz="quarter" idx="12"/>
          </p:nvPr>
        </p:nvSpPr>
        <p:spPr/>
        <p:txBody>
          <a:bodyPr/>
          <a:lstStyle/>
          <a:p>
            <a:fld id="{6294C92D-0306-4E69-9CD3-20855E849650}" type="slidenum">
              <a:rPr kumimoji="0" lang="en-US" smtClean="0"/>
              <a:pPr/>
              <a:t>71</a:t>
            </a:fld>
            <a:endParaRPr kumimoji="0"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300" name="Rectangle 4"/>
          <p:cNvSpPr>
            <a:spLocks noChangeArrowheads="1"/>
          </p:cNvSpPr>
          <p:nvPr/>
        </p:nvSpPr>
        <p:spPr bwMode="auto">
          <a:xfrm>
            <a:off x="3955941" y="152400"/>
            <a:ext cx="5426215" cy="647700"/>
          </a:xfrm>
          <a:prstGeom prst="rect">
            <a:avLst/>
          </a:prstGeom>
          <a:noFill/>
          <a:ln w="9525">
            <a:noFill/>
            <a:miter lim="800000"/>
            <a:headEnd/>
            <a:tailEnd/>
          </a:ln>
          <a:effectLst/>
        </p:spPr>
        <p:txBody>
          <a:bodyPr anchor="ctr"/>
          <a:lstStyle/>
          <a:p>
            <a:pPr>
              <a:spcBef>
                <a:spcPct val="0"/>
              </a:spcBef>
            </a:pPr>
            <a:r>
              <a:rPr lang="en-GB" sz="2800" b="1" dirty="0" smtClean="0">
                <a:solidFill>
                  <a:schemeClr val="accent1">
                    <a:lumMod val="50000"/>
                  </a:schemeClr>
                </a:solidFill>
                <a:effectLst>
                  <a:outerShdw blurRad="38100" dist="38100" dir="2700000" algn="tl">
                    <a:srgbClr val="C0C0C0"/>
                  </a:outerShdw>
                </a:effectLst>
                <a:latin typeface="+mj-lt"/>
                <a:cs typeface="Times New Roman" pitchFamily="18" charset="0"/>
              </a:rPr>
              <a:t>Statistical Analysis: </a:t>
            </a:r>
            <a:r>
              <a:rPr lang="en-GB" sz="2800" b="1" dirty="0" err="1" smtClean="0">
                <a:solidFill>
                  <a:schemeClr val="accent1">
                    <a:lumMod val="50000"/>
                  </a:schemeClr>
                </a:solidFill>
                <a:effectLst>
                  <a:outerShdw blurRad="38100" dist="38100" dir="2700000" algn="tl">
                    <a:srgbClr val="C0C0C0"/>
                  </a:outerShdw>
                </a:effectLst>
                <a:latin typeface="+mj-lt"/>
                <a:cs typeface="Times New Roman" pitchFamily="18" charset="0"/>
              </a:rPr>
              <a:t>Cumulants</a:t>
            </a:r>
            <a:endParaRPr lang="en-GB" sz="2800" b="1" dirty="0" smtClean="0">
              <a:solidFill>
                <a:schemeClr val="accent1">
                  <a:lumMod val="50000"/>
                </a:schemeClr>
              </a:solidFill>
              <a:effectLst>
                <a:outerShdw blurRad="38100" dist="38100" dir="2700000" algn="tl">
                  <a:srgbClr val="C0C0C0"/>
                </a:outerShdw>
              </a:effectLst>
              <a:latin typeface="+mj-lt"/>
              <a:cs typeface="Times New Roman" pitchFamily="18" charset="0"/>
            </a:endParaRPr>
          </a:p>
        </p:txBody>
      </p:sp>
      <p:sp>
        <p:nvSpPr>
          <p:cNvPr id="695301" name="Rectangle 5"/>
          <p:cNvSpPr>
            <a:spLocks noChangeArrowheads="1"/>
          </p:cNvSpPr>
          <p:nvPr/>
        </p:nvSpPr>
        <p:spPr bwMode="auto">
          <a:xfrm>
            <a:off x="1232070" y="990601"/>
            <a:ext cx="7507144" cy="396875"/>
          </a:xfrm>
          <a:prstGeom prst="rect">
            <a:avLst/>
          </a:prstGeom>
          <a:noFill/>
          <a:ln w="9525">
            <a:noFill/>
            <a:miter lim="800000"/>
            <a:headEnd/>
            <a:tailEnd/>
          </a:ln>
          <a:effectLst/>
        </p:spPr>
        <p:txBody>
          <a:bodyPr wrap="square">
            <a:spAutoFit/>
          </a:bodyPr>
          <a:lstStyle/>
          <a:p>
            <a:pPr>
              <a:spcBef>
                <a:spcPct val="0"/>
              </a:spcBef>
              <a:buClrTx/>
              <a:buSzTx/>
              <a:buFontTx/>
              <a:buNone/>
            </a:pPr>
            <a:r>
              <a:rPr lang="en-GB" sz="2000" dirty="0">
                <a:solidFill>
                  <a:srgbClr val="000000"/>
                </a:solidFill>
              </a:rPr>
              <a:t>What are the </a:t>
            </a:r>
            <a:r>
              <a:rPr lang="en-GB" sz="2000" dirty="0" err="1">
                <a:solidFill>
                  <a:srgbClr val="000000"/>
                </a:solidFill>
              </a:rPr>
              <a:t>cumulants</a:t>
            </a:r>
            <a:r>
              <a:rPr lang="en-GB" sz="2000" dirty="0">
                <a:solidFill>
                  <a:srgbClr val="000000"/>
                </a:solidFill>
              </a:rPr>
              <a:t>? For real processes with zero mean</a:t>
            </a:r>
          </a:p>
        </p:txBody>
      </p:sp>
      <p:graphicFrame>
        <p:nvGraphicFramePr>
          <p:cNvPr id="695302" name="Object 6"/>
          <p:cNvGraphicFramePr>
            <a:graphicFrameLocks noChangeAspect="1"/>
          </p:cNvGraphicFramePr>
          <p:nvPr/>
        </p:nvGraphicFramePr>
        <p:xfrm>
          <a:off x="3190912" y="1622425"/>
          <a:ext cx="4891088" cy="387350"/>
        </p:xfrm>
        <a:graphic>
          <a:graphicData uri="http://schemas.openxmlformats.org/presentationml/2006/ole">
            <p:oleObj spid="_x0000_s273410" name="Equation" r:id="rId3" imgW="4520880" imgH="380880" progId="Equation.DSMT4">
              <p:embed/>
            </p:oleObj>
          </a:graphicData>
        </a:graphic>
      </p:graphicFrame>
      <p:graphicFrame>
        <p:nvGraphicFramePr>
          <p:cNvPr id="695303" name="Object 7"/>
          <p:cNvGraphicFramePr>
            <a:graphicFrameLocks noChangeAspect="1"/>
          </p:cNvGraphicFramePr>
          <p:nvPr/>
        </p:nvGraphicFramePr>
        <p:xfrm>
          <a:off x="4458399" y="2216150"/>
          <a:ext cx="2256367" cy="330200"/>
        </p:xfrm>
        <a:graphic>
          <a:graphicData uri="http://schemas.openxmlformats.org/presentationml/2006/ole">
            <p:oleObj spid="_x0000_s273411" name="Equation" r:id="rId4" imgW="2082600" imgH="330120" progId="Equation.DSMT4">
              <p:embed/>
            </p:oleObj>
          </a:graphicData>
        </a:graphic>
      </p:graphicFrame>
      <p:sp>
        <p:nvSpPr>
          <p:cNvPr id="695304" name="Rectangle 8"/>
          <p:cNvSpPr>
            <a:spLocks noChangeArrowheads="1"/>
          </p:cNvSpPr>
          <p:nvPr/>
        </p:nvSpPr>
        <p:spPr bwMode="auto">
          <a:xfrm>
            <a:off x="1147800" y="2155826"/>
            <a:ext cx="3549650" cy="396875"/>
          </a:xfrm>
          <a:prstGeom prst="rect">
            <a:avLst/>
          </a:prstGeom>
          <a:noFill/>
          <a:ln w="9525">
            <a:noFill/>
            <a:miter lim="800000"/>
            <a:headEnd/>
            <a:tailEnd/>
          </a:ln>
          <a:effectLst/>
        </p:spPr>
        <p:txBody>
          <a:bodyPr>
            <a:spAutoFit/>
          </a:bodyPr>
          <a:lstStyle/>
          <a:p>
            <a:pPr>
              <a:spcBef>
                <a:spcPct val="0"/>
              </a:spcBef>
              <a:buClrTx/>
              <a:buSzTx/>
              <a:buFontTx/>
              <a:buNone/>
            </a:pPr>
            <a:r>
              <a:rPr lang="en-GB" sz="2000">
                <a:solidFill>
                  <a:srgbClr val="000000"/>
                </a:solidFill>
              </a:rPr>
              <a:t>When, as in our analysis,</a:t>
            </a:r>
          </a:p>
        </p:txBody>
      </p:sp>
      <p:graphicFrame>
        <p:nvGraphicFramePr>
          <p:cNvPr id="695305" name="Object 9"/>
          <p:cNvGraphicFramePr>
            <a:graphicFrameLocks noChangeAspect="1"/>
          </p:cNvGraphicFramePr>
          <p:nvPr/>
        </p:nvGraphicFramePr>
        <p:xfrm>
          <a:off x="3617421" y="2895600"/>
          <a:ext cx="3473979" cy="439738"/>
        </p:xfrm>
        <a:graphic>
          <a:graphicData uri="http://schemas.openxmlformats.org/presentationml/2006/ole">
            <p:oleObj spid="_x0000_s273412" name="Equation" r:id="rId5" imgW="3213000" imgH="431640" progId="Equation.DSMT4">
              <p:embed/>
            </p:oleObj>
          </a:graphicData>
        </a:graphic>
      </p:graphicFrame>
      <p:sp>
        <p:nvSpPr>
          <p:cNvPr id="695307" name="Rectangle 11"/>
          <p:cNvSpPr>
            <a:spLocks noChangeArrowheads="1"/>
          </p:cNvSpPr>
          <p:nvPr/>
        </p:nvSpPr>
        <p:spPr bwMode="auto">
          <a:xfrm>
            <a:off x="1478000" y="3603626"/>
            <a:ext cx="6934200" cy="396875"/>
          </a:xfrm>
          <a:prstGeom prst="rect">
            <a:avLst/>
          </a:prstGeom>
          <a:noFill/>
          <a:ln w="9525">
            <a:noFill/>
            <a:miter lim="800000"/>
            <a:headEnd/>
            <a:tailEnd/>
          </a:ln>
          <a:effectLst/>
        </p:spPr>
        <p:txBody>
          <a:bodyPr>
            <a:spAutoFit/>
          </a:bodyPr>
          <a:lstStyle/>
          <a:p>
            <a:pPr>
              <a:spcBef>
                <a:spcPct val="0"/>
              </a:spcBef>
              <a:buClrTx/>
              <a:buSzTx/>
              <a:buFontTx/>
              <a:buNone/>
            </a:pPr>
            <a:r>
              <a:rPr lang="en-GB" sz="2000">
                <a:solidFill>
                  <a:srgbClr val="000000"/>
                </a:solidFill>
              </a:rPr>
              <a:t>It is also useful to define two other parameters:</a:t>
            </a:r>
          </a:p>
        </p:txBody>
      </p:sp>
      <p:sp>
        <p:nvSpPr>
          <p:cNvPr id="695311" name="Rectangle 15"/>
          <p:cNvSpPr>
            <a:spLocks noChangeArrowheads="1"/>
          </p:cNvSpPr>
          <p:nvPr/>
        </p:nvSpPr>
        <p:spPr bwMode="auto">
          <a:xfrm>
            <a:off x="2881351" y="4137025"/>
            <a:ext cx="1343317" cy="366767"/>
          </a:xfrm>
          <a:prstGeom prst="rect">
            <a:avLst/>
          </a:prstGeom>
          <a:noFill/>
          <a:ln w="50800">
            <a:noFill/>
            <a:miter lim="800000"/>
            <a:headEnd/>
            <a:tailEnd/>
          </a:ln>
          <a:effectLst/>
        </p:spPr>
        <p:txBody>
          <a:bodyPr wrap="none" lIns="90488" tIns="44450" rIns="90488" bIns="44450">
            <a:spAutoFit/>
          </a:bodyPr>
          <a:lstStyle/>
          <a:p>
            <a:pPr defTabSz="762000" eaLnBrk="0" hangingPunct="0">
              <a:lnSpc>
                <a:spcPct val="90000"/>
              </a:lnSpc>
              <a:spcBef>
                <a:spcPct val="0"/>
              </a:spcBef>
              <a:buClrTx/>
              <a:buSzTx/>
              <a:buFontTx/>
              <a:buNone/>
            </a:pPr>
            <a:r>
              <a:rPr lang="it-IT" sz="2000" b="1"/>
              <a:t>Skewness</a:t>
            </a:r>
          </a:p>
        </p:txBody>
      </p:sp>
      <p:sp>
        <p:nvSpPr>
          <p:cNvPr id="695312" name="Rectangle 16"/>
          <p:cNvSpPr>
            <a:spLocks noChangeArrowheads="1"/>
          </p:cNvSpPr>
          <p:nvPr/>
        </p:nvSpPr>
        <p:spPr bwMode="auto">
          <a:xfrm>
            <a:off x="6575462" y="4141789"/>
            <a:ext cx="1173399" cy="366767"/>
          </a:xfrm>
          <a:prstGeom prst="rect">
            <a:avLst/>
          </a:prstGeom>
          <a:noFill/>
          <a:ln w="50800">
            <a:noFill/>
            <a:miter lim="800000"/>
            <a:headEnd/>
            <a:tailEnd/>
          </a:ln>
          <a:effectLst/>
        </p:spPr>
        <p:txBody>
          <a:bodyPr wrap="none" lIns="90488" tIns="44450" rIns="90488" bIns="44450">
            <a:spAutoFit/>
          </a:bodyPr>
          <a:lstStyle/>
          <a:p>
            <a:pPr defTabSz="762000" eaLnBrk="0" hangingPunct="0">
              <a:lnSpc>
                <a:spcPct val="90000"/>
              </a:lnSpc>
              <a:spcBef>
                <a:spcPct val="0"/>
              </a:spcBef>
              <a:buClrTx/>
              <a:buSzTx/>
              <a:buFontTx/>
              <a:buNone/>
            </a:pPr>
            <a:r>
              <a:rPr lang="it-IT" sz="2000" b="1"/>
              <a:t>Kurtosis</a:t>
            </a:r>
          </a:p>
        </p:txBody>
      </p:sp>
      <p:graphicFrame>
        <p:nvGraphicFramePr>
          <p:cNvPr id="695313" name="Object 17"/>
          <p:cNvGraphicFramePr>
            <a:graphicFrameLocks noChangeAspect="1"/>
          </p:cNvGraphicFramePr>
          <p:nvPr/>
        </p:nvGraphicFramePr>
        <p:xfrm>
          <a:off x="1821958" y="4594225"/>
          <a:ext cx="2978679" cy="1087438"/>
        </p:xfrm>
        <a:graphic>
          <a:graphicData uri="http://schemas.openxmlformats.org/presentationml/2006/ole">
            <p:oleObj spid="_x0000_s273413" name="Equation" r:id="rId6" imgW="2755800" imgH="1066680" progId="Equation.DSMT4">
              <p:embed/>
            </p:oleObj>
          </a:graphicData>
        </a:graphic>
      </p:graphicFrame>
      <p:graphicFrame>
        <p:nvGraphicFramePr>
          <p:cNvPr id="695314" name="Object 18"/>
          <p:cNvGraphicFramePr>
            <a:graphicFrameLocks noChangeAspect="1"/>
          </p:cNvGraphicFramePr>
          <p:nvPr/>
        </p:nvGraphicFramePr>
        <p:xfrm>
          <a:off x="5737925" y="4587875"/>
          <a:ext cx="3226329" cy="1087438"/>
        </p:xfrm>
        <a:graphic>
          <a:graphicData uri="http://schemas.openxmlformats.org/presentationml/2006/ole">
            <p:oleObj spid="_x0000_s273414" name="Equation" r:id="rId7" imgW="2984400" imgH="1066680" progId="Equation.DSMT4">
              <p:embed/>
            </p:oleObj>
          </a:graphicData>
        </a:graphic>
      </p:graphicFrame>
      <p:sp>
        <p:nvSpPr>
          <p:cNvPr id="695315" name="Rectangle 19"/>
          <p:cNvSpPr>
            <a:spLocks noChangeArrowheads="1"/>
          </p:cNvSpPr>
          <p:nvPr/>
        </p:nvSpPr>
        <p:spPr bwMode="auto">
          <a:xfrm>
            <a:off x="1560550" y="5889626"/>
            <a:ext cx="6934200" cy="396875"/>
          </a:xfrm>
          <a:prstGeom prst="rect">
            <a:avLst/>
          </a:prstGeom>
          <a:noFill/>
          <a:ln w="9525">
            <a:noFill/>
            <a:miter lim="800000"/>
            <a:headEnd/>
            <a:tailEnd/>
          </a:ln>
          <a:effectLst/>
        </p:spPr>
        <p:txBody>
          <a:bodyPr>
            <a:spAutoFit/>
          </a:bodyPr>
          <a:lstStyle/>
          <a:p>
            <a:pPr>
              <a:spcBef>
                <a:spcPct val="0"/>
              </a:spcBef>
              <a:buClrTx/>
              <a:buSzTx/>
              <a:buFontTx/>
              <a:buNone/>
            </a:pPr>
            <a:r>
              <a:rPr lang="en-GB" sz="2000">
                <a:solidFill>
                  <a:srgbClr val="000000"/>
                </a:solidFill>
              </a:rPr>
              <a:t>Both parameters, for Gaussian processes, are zero.</a:t>
            </a:r>
          </a:p>
        </p:txBody>
      </p:sp>
      <p:sp>
        <p:nvSpPr>
          <p:cNvPr id="14" name="Segnaposto numero diapositiva 13"/>
          <p:cNvSpPr>
            <a:spLocks noGrp="1"/>
          </p:cNvSpPr>
          <p:nvPr>
            <p:ph type="sldNum" sz="quarter" idx="12"/>
          </p:nvPr>
        </p:nvSpPr>
        <p:spPr/>
        <p:txBody>
          <a:bodyPr/>
          <a:lstStyle/>
          <a:p>
            <a:fld id="{6294C92D-0306-4E69-9CD3-20855E849650}" type="slidenum">
              <a:rPr kumimoji="0" lang="en-US" smtClean="0"/>
              <a:pPr/>
              <a:t>72</a:t>
            </a:fld>
            <a:endParaRPr kumimoji="0"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p:cNvSpPr/>
          <p:nvPr/>
        </p:nvSpPr>
        <p:spPr>
          <a:xfrm>
            <a:off x="309530" y="2500306"/>
            <a:ext cx="9429816" cy="3571900"/>
          </a:xfrm>
          <a:prstGeom prst="rect">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565251" name="Object 3"/>
          <p:cNvGraphicFramePr>
            <a:graphicFrameLocks noChangeAspect="1"/>
          </p:cNvGraphicFramePr>
          <p:nvPr/>
        </p:nvGraphicFramePr>
        <p:xfrm>
          <a:off x="551393" y="2676527"/>
          <a:ext cx="4615921" cy="3249613"/>
        </p:xfrm>
        <a:graphic>
          <a:graphicData uri="http://schemas.openxmlformats.org/presentationml/2006/ole">
            <p:oleObj spid="_x0000_s274434" name="KGPlot" r:id="rId3" imgW="4735068" imgH="3604260" progId="">
              <p:embed/>
            </p:oleObj>
          </a:graphicData>
        </a:graphic>
      </p:graphicFrame>
      <p:graphicFrame>
        <p:nvGraphicFramePr>
          <p:cNvPr id="565252" name="Object 4"/>
          <p:cNvGraphicFramePr>
            <a:graphicFrameLocks noChangeAspect="1"/>
          </p:cNvGraphicFramePr>
          <p:nvPr/>
        </p:nvGraphicFramePr>
        <p:xfrm>
          <a:off x="5123425" y="2720977"/>
          <a:ext cx="4615921" cy="3249613"/>
        </p:xfrm>
        <a:graphic>
          <a:graphicData uri="http://schemas.openxmlformats.org/presentationml/2006/ole">
            <p:oleObj spid="_x0000_s274435" name="KGPlot" r:id="rId4" imgW="4735068" imgH="3604260" progId="">
              <p:embed/>
            </p:oleObj>
          </a:graphicData>
        </a:graphic>
      </p:graphicFrame>
      <p:sp>
        <p:nvSpPr>
          <p:cNvPr id="565253" name="Rectangle 5"/>
          <p:cNvSpPr>
            <a:spLocks noChangeArrowheads="1"/>
          </p:cNvSpPr>
          <p:nvPr/>
        </p:nvSpPr>
        <p:spPr bwMode="auto">
          <a:xfrm>
            <a:off x="5881694" y="423846"/>
            <a:ext cx="3724408" cy="647700"/>
          </a:xfrm>
          <a:prstGeom prst="rect">
            <a:avLst/>
          </a:prstGeom>
          <a:noFill/>
          <a:ln w="9525">
            <a:noFill/>
            <a:miter lim="800000"/>
            <a:headEnd/>
            <a:tailEnd/>
          </a:ln>
          <a:effectLst/>
        </p:spPr>
        <p:txBody>
          <a:bodyPr anchor="ctr"/>
          <a:lstStyle/>
          <a:p>
            <a:pPr>
              <a:spcBef>
                <a:spcPct val="0"/>
              </a:spcBef>
              <a:buClrTx/>
              <a:buSzTx/>
              <a:buFontTx/>
              <a:buNone/>
            </a:pPr>
            <a:r>
              <a:rPr lang="en-GB" sz="2800" b="1" dirty="0" smtClean="0">
                <a:solidFill>
                  <a:schemeClr val="accent1">
                    <a:lumMod val="50000"/>
                  </a:schemeClr>
                </a:solidFill>
                <a:effectLst>
                  <a:outerShdw blurRad="38100" dist="38100" dir="2700000" algn="tl">
                    <a:srgbClr val="C0C0C0"/>
                  </a:outerShdw>
                </a:effectLst>
                <a:cs typeface="Times New Roman" pitchFamily="18" charset="0"/>
              </a:rPr>
              <a:t>Statistical Analysis</a:t>
            </a:r>
            <a:r>
              <a:rPr lang="en-GB" sz="3200" b="1" dirty="0">
                <a:solidFill>
                  <a:schemeClr val="bg1"/>
                </a:solidFill>
              </a:rPr>
              <a:t>: Results</a:t>
            </a:r>
          </a:p>
        </p:txBody>
      </p:sp>
      <p:sp>
        <p:nvSpPr>
          <p:cNvPr id="565254" name="Rectangle 6"/>
          <p:cNvSpPr>
            <a:spLocks noChangeArrowheads="1"/>
          </p:cNvSpPr>
          <p:nvPr/>
        </p:nvSpPr>
        <p:spPr bwMode="auto">
          <a:xfrm>
            <a:off x="1309661" y="1096964"/>
            <a:ext cx="8168111" cy="1311275"/>
          </a:xfrm>
          <a:prstGeom prst="rect">
            <a:avLst/>
          </a:prstGeom>
          <a:noFill/>
          <a:ln w="9525">
            <a:noFill/>
            <a:miter lim="800000"/>
            <a:headEnd/>
            <a:tailEnd/>
          </a:ln>
          <a:effectLst/>
        </p:spPr>
        <p:txBody>
          <a:bodyPr wrap="square">
            <a:spAutoFit/>
          </a:bodyPr>
          <a:lstStyle/>
          <a:p>
            <a:pPr>
              <a:spcBef>
                <a:spcPct val="0"/>
              </a:spcBef>
              <a:buClrTx/>
              <a:buSzTx/>
              <a:buFontTx/>
              <a:buNone/>
            </a:pPr>
            <a:r>
              <a:rPr lang="en-GB" sz="2000" dirty="0">
                <a:solidFill>
                  <a:srgbClr val="000000"/>
                </a:solidFill>
              </a:rPr>
              <a:t>3</a:t>
            </a:r>
            <a:r>
              <a:rPr lang="en-GB" sz="2000" baseline="30000" dirty="0">
                <a:solidFill>
                  <a:srgbClr val="000000"/>
                </a:solidFill>
              </a:rPr>
              <a:t>rd</a:t>
            </a:r>
            <a:r>
              <a:rPr lang="en-GB" sz="2000" dirty="0">
                <a:solidFill>
                  <a:srgbClr val="000000"/>
                </a:solidFill>
              </a:rPr>
              <a:t> and 5</a:t>
            </a:r>
            <a:r>
              <a:rPr lang="en-GB" sz="2000" baseline="30000" dirty="0">
                <a:solidFill>
                  <a:srgbClr val="000000"/>
                </a:solidFill>
              </a:rPr>
              <a:t>th</a:t>
            </a:r>
            <a:r>
              <a:rPr lang="en-GB" sz="2000" dirty="0">
                <a:solidFill>
                  <a:srgbClr val="000000"/>
                </a:solidFill>
              </a:rPr>
              <a:t> order </a:t>
            </a:r>
            <a:r>
              <a:rPr lang="en-GB" sz="2000" dirty="0" err="1">
                <a:solidFill>
                  <a:srgbClr val="000000"/>
                </a:solidFill>
              </a:rPr>
              <a:t>cumulants</a:t>
            </a:r>
            <a:r>
              <a:rPr lang="en-GB" sz="2000" dirty="0">
                <a:solidFill>
                  <a:srgbClr val="000000"/>
                </a:solidFill>
              </a:rPr>
              <a:t>  estimated at the origin should be almost equal to zero. True for resolutions up to 9 m.   </a:t>
            </a:r>
          </a:p>
          <a:p>
            <a:pPr>
              <a:spcBef>
                <a:spcPct val="0"/>
              </a:spcBef>
              <a:buClrTx/>
              <a:buSzTx/>
              <a:buFontTx/>
              <a:buNone/>
            </a:pPr>
            <a:r>
              <a:rPr lang="en-GB" sz="2000" dirty="0">
                <a:solidFill>
                  <a:srgbClr val="000000"/>
                </a:solidFill>
              </a:rPr>
              <a:t>This is not true for the 5</a:t>
            </a:r>
            <a:r>
              <a:rPr lang="en-GB" sz="2000" baseline="30000" dirty="0">
                <a:solidFill>
                  <a:srgbClr val="000000"/>
                </a:solidFill>
              </a:rPr>
              <a:t>th</a:t>
            </a:r>
            <a:r>
              <a:rPr lang="en-GB" sz="2000" dirty="0">
                <a:solidFill>
                  <a:srgbClr val="000000"/>
                </a:solidFill>
              </a:rPr>
              <a:t> order </a:t>
            </a:r>
            <a:r>
              <a:rPr lang="en-GB" sz="2000" dirty="0" err="1">
                <a:solidFill>
                  <a:srgbClr val="000000"/>
                </a:solidFill>
              </a:rPr>
              <a:t>cumulant</a:t>
            </a:r>
            <a:r>
              <a:rPr lang="en-GB" sz="2000" dirty="0">
                <a:solidFill>
                  <a:srgbClr val="000000"/>
                </a:solidFill>
              </a:rPr>
              <a:t> at a resolution of 3 m</a:t>
            </a:r>
            <a:r>
              <a:rPr lang="en-GB" sz="2000" dirty="0">
                <a:solidFill>
                  <a:schemeClr val="accent1">
                    <a:lumMod val="75000"/>
                  </a:schemeClr>
                </a:solidFill>
              </a:rPr>
              <a:t>. The deviations are not only due to the presence of thermal noise.                      </a:t>
            </a:r>
          </a:p>
        </p:txBody>
      </p:sp>
      <p:sp>
        <p:nvSpPr>
          <p:cNvPr id="565255" name="Rectangle 7"/>
          <p:cNvSpPr>
            <a:spLocks noChangeArrowheads="1"/>
          </p:cNvSpPr>
          <p:nvPr/>
        </p:nvSpPr>
        <p:spPr bwMode="auto">
          <a:xfrm>
            <a:off x="3850614" y="6274378"/>
            <a:ext cx="2481770" cy="369332"/>
          </a:xfrm>
          <a:prstGeom prst="rect">
            <a:avLst/>
          </a:prstGeom>
          <a:noFill/>
          <a:ln w="9525">
            <a:solidFill>
              <a:srgbClr val="759E00"/>
            </a:solidFill>
            <a:miter lim="800000"/>
            <a:headEnd/>
            <a:tailEnd/>
          </a:ln>
          <a:effectLst/>
        </p:spPr>
        <p:txBody>
          <a:bodyPr wrap="none">
            <a:spAutoFit/>
          </a:bodyPr>
          <a:lstStyle/>
          <a:p>
            <a:pPr>
              <a:spcBef>
                <a:spcPct val="0"/>
              </a:spcBef>
              <a:buClrTx/>
              <a:buSzTx/>
              <a:buFontTx/>
              <a:buNone/>
            </a:pPr>
            <a:r>
              <a:rPr lang="en-GB" sz="1800" dirty="0">
                <a:solidFill>
                  <a:srgbClr val="000000"/>
                </a:solidFill>
              </a:rPr>
              <a:t>Range resolution: 3 m</a:t>
            </a:r>
          </a:p>
        </p:txBody>
      </p:sp>
      <p:sp>
        <p:nvSpPr>
          <p:cNvPr id="9" name="Segnaposto numero diapositiva 8"/>
          <p:cNvSpPr>
            <a:spLocks noGrp="1"/>
          </p:cNvSpPr>
          <p:nvPr>
            <p:ph type="sldNum" sz="quarter" idx="12"/>
          </p:nvPr>
        </p:nvSpPr>
        <p:spPr/>
        <p:txBody>
          <a:bodyPr/>
          <a:lstStyle/>
          <a:p>
            <a:fld id="{6294C92D-0306-4E69-9CD3-20855E849650}" type="slidenum">
              <a:rPr kumimoji="0" lang="en-US" smtClean="0"/>
              <a:pPr/>
              <a:t>73</a:t>
            </a:fld>
            <a:endParaRPr kumimoji="0"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9157" name="Object 5"/>
          <p:cNvGraphicFramePr>
            <a:graphicFrameLocks noChangeAspect="1"/>
          </p:cNvGraphicFramePr>
          <p:nvPr/>
        </p:nvGraphicFramePr>
        <p:xfrm>
          <a:off x="1254687" y="1295401"/>
          <a:ext cx="8413221" cy="531813"/>
        </p:xfrm>
        <a:graphic>
          <a:graphicData uri="http://schemas.openxmlformats.org/presentationml/2006/ole">
            <p:oleObj spid="_x0000_s275458" name="Equation" r:id="rId3" imgW="3886200" imgH="266400" progId="Equation.DSMT4">
              <p:embed/>
            </p:oleObj>
          </a:graphicData>
        </a:graphic>
      </p:graphicFrame>
      <p:sp>
        <p:nvSpPr>
          <p:cNvPr id="689161" name="Rectangle 9"/>
          <p:cNvSpPr>
            <a:spLocks noChangeArrowheads="1"/>
          </p:cNvSpPr>
          <p:nvPr/>
        </p:nvSpPr>
        <p:spPr bwMode="auto">
          <a:xfrm>
            <a:off x="1238224" y="2743201"/>
            <a:ext cx="8293128" cy="1015663"/>
          </a:xfrm>
          <a:prstGeom prst="rect">
            <a:avLst/>
          </a:prstGeom>
          <a:noFill/>
          <a:ln w="9525" algn="ctr">
            <a:noFill/>
            <a:miter lim="800000"/>
            <a:headEnd/>
            <a:tailEnd/>
          </a:ln>
          <a:effectLst/>
        </p:spPr>
        <p:txBody>
          <a:bodyPr wrap="square" anchor="ctr">
            <a:spAutoFit/>
          </a:bodyPr>
          <a:lstStyle/>
          <a:p>
            <a:pPr>
              <a:spcBef>
                <a:spcPct val="0"/>
              </a:spcBef>
              <a:buClrTx/>
              <a:buSzTx/>
              <a:buFontTx/>
              <a:buNone/>
            </a:pPr>
            <a:r>
              <a:rPr lang="en-US" sz="2000" dirty="0">
                <a:solidFill>
                  <a:srgbClr val="000000"/>
                </a:solidFill>
                <a:cs typeface="Times New Roman" pitchFamily="18" charset="0"/>
              </a:rPr>
              <a:t>Since the texture can be considered constant over short time intervals, we can estimate the speckle autocorrelation functions by using coherent signal samples from such short intervals with or without overlapping </a:t>
            </a:r>
          </a:p>
        </p:txBody>
      </p:sp>
      <p:sp>
        <p:nvSpPr>
          <p:cNvPr id="689164" name="Rectangle 12"/>
          <p:cNvSpPr>
            <a:spLocks noChangeArrowheads="1"/>
          </p:cNvSpPr>
          <p:nvPr/>
        </p:nvSpPr>
        <p:spPr bwMode="auto">
          <a:xfrm>
            <a:off x="4941920" y="2057401"/>
            <a:ext cx="1655453" cy="307777"/>
          </a:xfrm>
          <a:prstGeom prst="rect">
            <a:avLst/>
          </a:prstGeom>
          <a:noFill/>
          <a:ln w="9525">
            <a:solidFill>
              <a:srgbClr val="759E00"/>
            </a:solidFill>
            <a:miter lim="800000"/>
            <a:headEnd/>
            <a:tailEnd/>
          </a:ln>
          <a:effectLst/>
        </p:spPr>
        <p:txBody>
          <a:bodyPr wrap="none">
            <a:spAutoFit/>
          </a:bodyPr>
          <a:lstStyle/>
          <a:p>
            <a:pPr>
              <a:spcBef>
                <a:spcPct val="0"/>
              </a:spcBef>
              <a:buClrTx/>
              <a:buSzTx/>
              <a:buFontTx/>
              <a:buNone/>
            </a:pPr>
            <a:r>
              <a:rPr lang="en-GB" sz="1400">
                <a:solidFill>
                  <a:srgbClr val="000000"/>
                </a:solidFill>
              </a:rPr>
              <a:t>Texture correlation</a:t>
            </a:r>
          </a:p>
        </p:txBody>
      </p:sp>
      <p:sp>
        <p:nvSpPr>
          <p:cNvPr id="689165" name="Rectangle 13"/>
          <p:cNvSpPr>
            <a:spLocks noChangeArrowheads="1"/>
          </p:cNvSpPr>
          <p:nvPr/>
        </p:nvSpPr>
        <p:spPr bwMode="auto">
          <a:xfrm>
            <a:off x="7666070" y="2209801"/>
            <a:ext cx="1693925" cy="307777"/>
          </a:xfrm>
          <a:prstGeom prst="rect">
            <a:avLst/>
          </a:prstGeom>
          <a:noFill/>
          <a:ln w="9525">
            <a:solidFill>
              <a:srgbClr val="759E00"/>
            </a:solidFill>
            <a:miter lim="800000"/>
            <a:headEnd/>
            <a:tailEnd/>
          </a:ln>
          <a:effectLst/>
        </p:spPr>
        <p:txBody>
          <a:bodyPr wrap="none">
            <a:spAutoFit/>
          </a:bodyPr>
          <a:lstStyle/>
          <a:p>
            <a:pPr>
              <a:spcBef>
                <a:spcPct val="0"/>
              </a:spcBef>
              <a:buClrTx/>
              <a:buSzTx/>
              <a:buFontTx/>
              <a:buNone/>
            </a:pPr>
            <a:r>
              <a:rPr lang="en-GB" sz="1400">
                <a:solidFill>
                  <a:srgbClr val="000000"/>
                </a:solidFill>
              </a:rPr>
              <a:t>Speckle correlation</a:t>
            </a:r>
          </a:p>
        </p:txBody>
      </p:sp>
      <p:sp>
        <p:nvSpPr>
          <p:cNvPr id="689166" name="Line 14"/>
          <p:cNvSpPr>
            <a:spLocks noChangeShapeType="1"/>
          </p:cNvSpPr>
          <p:nvPr/>
        </p:nvSpPr>
        <p:spPr bwMode="auto">
          <a:xfrm flipV="1">
            <a:off x="6262720" y="1752600"/>
            <a:ext cx="247650" cy="228600"/>
          </a:xfrm>
          <a:prstGeom prst="line">
            <a:avLst/>
          </a:prstGeom>
          <a:noFill/>
          <a:ln w="28575">
            <a:solidFill>
              <a:schemeClr val="accent1"/>
            </a:solidFill>
            <a:round/>
            <a:headEnd/>
            <a:tailEnd type="triangle" w="med" len="med"/>
          </a:ln>
          <a:effectLst/>
        </p:spPr>
        <p:txBody>
          <a:bodyPr/>
          <a:lstStyle/>
          <a:p>
            <a:endParaRPr lang="it-IT"/>
          </a:p>
        </p:txBody>
      </p:sp>
      <p:sp>
        <p:nvSpPr>
          <p:cNvPr id="689167" name="Line 15"/>
          <p:cNvSpPr>
            <a:spLocks noChangeShapeType="1"/>
          </p:cNvSpPr>
          <p:nvPr/>
        </p:nvSpPr>
        <p:spPr bwMode="auto">
          <a:xfrm flipH="1" flipV="1">
            <a:off x="7996270" y="1752600"/>
            <a:ext cx="412750" cy="381000"/>
          </a:xfrm>
          <a:prstGeom prst="line">
            <a:avLst/>
          </a:prstGeom>
          <a:noFill/>
          <a:ln w="28575">
            <a:solidFill>
              <a:schemeClr val="accent1"/>
            </a:solidFill>
            <a:round/>
            <a:headEnd/>
            <a:tailEnd type="triangle" w="med" len="med"/>
          </a:ln>
          <a:effectLst/>
        </p:spPr>
        <p:txBody>
          <a:bodyPr/>
          <a:lstStyle/>
          <a:p>
            <a:endParaRPr lang="it-IT"/>
          </a:p>
        </p:txBody>
      </p:sp>
      <p:graphicFrame>
        <p:nvGraphicFramePr>
          <p:cNvPr id="689882" name="Group 730"/>
          <p:cNvGraphicFramePr>
            <a:graphicFrameLocks noGrp="1"/>
          </p:cNvGraphicFramePr>
          <p:nvPr/>
        </p:nvGraphicFramePr>
        <p:xfrm>
          <a:off x="2879130" y="5505450"/>
          <a:ext cx="2218535" cy="426720"/>
        </p:xfrm>
        <a:graphic>
          <a:graphicData uri="http://schemas.openxmlformats.org/drawingml/2006/table">
            <a:tbl>
              <a:tblPr/>
              <a:tblGrid>
                <a:gridCol w="221854"/>
                <a:gridCol w="221853"/>
                <a:gridCol w="221854"/>
                <a:gridCol w="221853"/>
                <a:gridCol w="221854"/>
                <a:gridCol w="221853"/>
                <a:gridCol w="221854"/>
                <a:gridCol w="221853"/>
                <a:gridCol w="221854"/>
                <a:gridCol w="221853"/>
              </a:tblGrid>
              <a:tr h="36512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0E0F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0E0F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0E0F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0E0F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0E0F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0E0F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0E0F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0E0F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0E0F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0E0F0"/>
                    </a:solidFill>
                  </a:tcPr>
                </a:tc>
              </a:tr>
            </a:tbl>
          </a:graphicData>
        </a:graphic>
      </p:graphicFrame>
      <p:graphicFrame>
        <p:nvGraphicFramePr>
          <p:cNvPr id="689883" name="Group 731"/>
          <p:cNvGraphicFramePr>
            <a:graphicFrameLocks noGrp="1"/>
          </p:cNvGraphicFramePr>
          <p:nvPr/>
        </p:nvGraphicFramePr>
        <p:xfrm>
          <a:off x="3979796" y="5048250"/>
          <a:ext cx="2218535" cy="457200"/>
        </p:xfrm>
        <a:graphic>
          <a:graphicData uri="http://schemas.openxmlformats.org/drawingml/2006/table">
            <a:tbl>
              <a:tblPr/>
              <a:tblGrid>
                <a:gridCol w="221854"/>
                <a:gridCol w="221853"/>
                <a:gridCol w="221854"/>
                <a:gridCol w="221853"/>
                <a:gridCol w="221854"/>
                <a:gridCol w="221853"/>
                <a:gridCol w="221854"/>
                <a:gridCol w="221853"/>
                <a:gridCol w="221854"/>
                <a:gridCol w="221853"/>
              </a:tblGrid>
              <a:tr h="4572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r>
            </a:tbl>
          </a:graphicData>
        </a:graphic>
      </p:graphicFrame>
      <p:graphicFrame>
        <p:nvGraphicFramePr>
          <p:cNvPr id="689884" name="Group 732"/>
          <p:cNvGraphicFramePr>
            <a:graphicFrameLocks noGrp="1"/>
          </p:cNvGraphicFramePr>
          <p:nvPr/>
        </p:nvGraphicFramePr>
        <p:xfrm>
          <a:off x="5087342" y="4608513"/>
          <a:ext cx="2218535" cy="426720"/>
        </p:xfrm>
        <a:graphic>
          <a:graphicData uri="http://schemas.openxmlformats.org/drawingml/2006/table">
            <a:tbl>
              <a:tblPr/>
              <a:tblGrid>
                <a:gridCol w="221854"/>
                <a:gridCol w="221853"/>
                <a:gridCol w="221854"/>
                <a:gridCol w="221853"/>
                <a:gridCol w="221854"/>
                <a:gridCol w="221853"/>
                <a:gridCol w="221854"/>
                <a:gridCol w="221853"/>
                <a:gridCol w="221854"/>
                <a:gridCol w="221853"/>
              </a:tblGrid>
              <a:tr h="36512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747FF"/>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747FF"/>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747FF"/>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747FF"/>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747FF"/>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747FF"/>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747FF"/>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747FF"/>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747FF"/>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747FF"/>
                    </a:solidFill>
                  </a:tcPr>
                </a:tc>
              </a:tr>
            </a:tbl>
          </a:graphicData>
        </a:graphic>
      </p:graphicFrame>
      <p:graphicFrame>
        <p:nvGraphicFramePr>
          <p:cNvPr id="689885" name="Group 733"/>
          <p:cNvGraphicFramePr>
            <a:graphicFrameLocks noGrp="1"/>
          </p:cNvGraphicFramePr>
          <p:nvPr/>
        </p:nvGraphicFramePr>
        <p:xfrm>
          <a:off x="6201767" y="4175125"/>
          <a:ext cx="2218535" cy="426720"/>
        </p:xfrm>
        <a:graphic>
          <a:graphicData uri="http://schemas.openxmlformats.org/drawingml/2006/table">
            <a:tbl>
              <a:tblPr/>
              <a:tblGrid>
                <a:gridCol w="221854"/>
                <a:gridCol w="221853"/>
                <a:gridCol w="221854"/>
                <a:gridCol w="221853"/>
                <a:gridCol w="221854"/>
                <a:gridCol w="221853"/>
                <a:gridCol w="221854"/>
                <a:gridCol w="221853"/>
                <a:gridCol w="221854"/>
                <a:gridCol w="221853"/>
              </a:tblGrid>
              <a:tr h="36512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7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7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7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7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7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7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7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7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70"/>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2800" b="0" i="0" u="none" strike="noStrike" cap="none" normalizeH="0" baseline="0" smtClean="0">
                        <a:ln>
                          <a:noFill/>
                        </a:ln>
                        <a:solidFill>
                          <a:schemeClr val="tx1"/>
                        </a:solidFill>
                        <a:effectLst/>
                        <a:latin typeface="Arial" charset="0"/>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70"/>
                    </a:solidFill>
                  </a:tcPr>
                </a:tc>
              </a:tr>
            </a:tbl>
          </a:graphicData>
        </a:graphic>
      </p:graphicFrame>
      <p:sp>
        <p:nvSpPr>
          <p:cNvPr id="689886" name="Rectangle 734"/>
          <p:cNvSpPr>
            <a:spLocks noChangeArrowheads="1"/>
          </p:cNvSpPr>
          <p:nvPr/>
        </p:nvSpPr>
        <p:spPr bwMode="auto">
          <a:xfrm>
            <a:off x="1439664" y="5557838"/>
            <a:ext cx="1032655" cy="369332"/>
          </a:xfrm>
          <a:prstGeom prst="rect">
            <a:avLst/>
          </a:prstGeom>
          <a:noFill/>
          <a:ln w="9525">
            <a:noFill/>
            <a:miter lim="800000"/>
            <a:headEnd/>
            <a:tailEnd/>
          </a:ln>
          <a:effectLst/>
        </p:spPr>
        <p:txBody>
          <a:bodyPr wrap="none">
            <a:spAutoFit/>
          </a:bodyPr>
          <a:lstStyle/>
          <a:p>
            <a:pPr>
              <a:spcBef>
                <a:spcPct val="0"/>
              </a:spcBef>
              <a:buClrTx/>
              <a:buSzTx/>
              <a:buFontTx/>
              <a:buNone/>
            </a:pPr>
            <a:r>
              <a:rPr lang="en-GB">
                <a:solidFill>
                  <a:srgbClr val="000000"/>
                </a:solidFill>
              </a:rPr>
              <a:t>burst #1</a:t>
            </a:r>
          </a:p>
        </p:txBody>
      </p:sp>
      <p:sp>
        <p:nvSpPr>
          <p:cNvPr id="689887" name="Rectangle 735"/>
          <p:cNvSpPr>
            <a:spLocks noChangeArrowheads="1"/>
          </p:cNvSpPr>
          <p:nvPr/>
        </p:nvSpPr>
        <p:spPr bwMode="auto">
          <a:xfrm>
            <a:off x="2315038" y="5024438"/>
            <a:ext cx="1032655" cy="369332"/>
          </a:xfrm>
          <a:prstGeom prst="rect">
            <a:avLst/>
          </a:prstGeom>
          <a:noFill/>
          <a:ln w="9525">
            <a:noFill/>
            <a:miter lim="800000"/>
            <a:headEnd/>
            <a:tailEnd/>
          </a:ln>
          <a:effectLst/>
        </p:spPr>
        <p:txBody>
          <a:bodyPr wrap="none">
            <a:spAutoFit/>
          </a:bodyPr>
          <a:lstStyle/>
          <a:p>
            <a:pPr>
              <a:spcBef>
                <a:spcPct val="0"/>
              </a:spcBef>
              <a:buClrTx/>
              <a:buSzTx/>
              <a:buFontTx/>
              <a:buNone/>
            </a:pPr>
            <a:r>
              <a:rPr lang="en-GB">
                <a:solidFill>
                  <a:srgbClr val="000000"/>
                </a:solidFill>
              </a:rPr>
              <a:t>burst #2</a:t>
            </a:r>
          </a:p>
        </p:txBody>
      </p:sp>
      <p:sp>
        <p:nvSpPr>
          <p:cNvPr id="689888" name="Rectangle 736"/>
          <p:cNvSpPr>
            <a:spLocks noChangeArrowheads="1"/>
          </p:cNvSpPr>
          <p:nvPr/>
        </p:nvSpPr>
        <p:spPr bwMode="auto">
          <a:xfrm>
            <a:off x="3372710" y="4567238"/>
            <a:ext cx="1032655" cy="369332"/>
          </a:xfrm>
          <a:prstGeom prst="rect">
            <a:avLst/>
          </a:prstGeom>
          <a:noFill/>
          <a:ln w="9525">
            <a:noFill/>
            <a:miter lim="800000"/>
            <a:headEnd/>
            <a:tailEnd/>
          </a:ln>
          <a:effectLst/>
        </p:spPr>
        <p:txBody>
          <a:bodyPr wrap="none">
            <a:spAutoFit/>
          </a:bodyPr>
          <a:lstStyle/>
          <a:p>
            <a:pPr>
              <a:spcBef>
                <a:spcPct val="0"/>
              </a:spcBef>
              <a:buClrTx/>
              <a:buSzTx/>
              <a:buFontTx/>
              <a:buNone/>
            </a:pPr>
            <a:r>
              <a:rPr lang="en-GB">
                <a:solidFill>
                  <a:srgbClr val="000000"/>
                </a:solidFill>
              </a:rPr>
              <a:t>burst #3</a:t>
            </a:r>
          </a:p>
        </p:txBody>
      </p:sp>
      <p:sp>
        <p:nvSpPr>
          <p:cNvPr id="689889" name="Rectangle 737"/>
          <p:cNvSpPr>
            <a:spLocks noChangeArrowheads="1"/>
          </p:cNvSpPr>
          <p:nvPr/>
        </p:nvSpPr>
        <p:spPr bwMode="auto">
          <a:xfrm>
            <a:off x="4478536" y="4110038"/>
            <a:ext cx="1032655" cy="369332"/>
          </a:xfrm>
          <a:prstGeom prst="rect">
            <a:avLst/>
          </a:prstGeom>
          <a:noFill/>
          <a:ln w="9525">
            <a:noFill/>
            <a:miter lim="800000"/>
            <a:headEnd/>
            <a:tailEnd/>
          </a:ln>
          <a:effectLst/>
        </p:spPr>
        <p:txBody>
          <a:bodyPr wrap="none">
            <a:spAutoFit/>
          </a:bodyPr>
          <a:lstStyle/>
          <a:p>
            <a:pPr>
              <a:spcBef>
                <a:spcPct val="0"/>
              </a:spcBef>
              <a:buClrTx/>
              <a:buSzTx/>
              <a:buFontTx/>
              <a:buNone/>
            </a:pPr>
            <a:r>
              <a:rPr lang="en-GB">
                <a:solidFill>
                  <a:srgbClr val="000000"/>
                </a:solidFill>
              </a:rPr>
              <a:t>burst #4</a:t>
            </a:r>
          </a:p>
        </p:txBody>
      </p:sp>
      <p:sp>
        <p:nvSpPr>
          <p:cNvPr id="689890" name="Rectangle 738"/>
          <p:cNvSpPr>
            <a:spLocks noChangeArrowheads="1"/>
          </p:cNvSpPr>
          <p:nvPr/>
        </p:nvSpPr>
        <p:spPr bwMode="auto">
          <a:xfrm>
            <a:off x="5670453" y="495284"/>
            <a:ext cx="3783141" cy="647700"/>
          </a:xfrm>
          <a:prstGeom prst="rect">
            <a:avLst/>
          </a:prstGeom>
          <a:noFill/>
          <a:ln w="9525">
            <a:noFill/>
            <a:miter lim="800000"/>
            <a:headEnd/>
            <a:tailEnd/>
          </a:ln>
          <a:effectLst/>
        </p:spPr>
        <p:txBody>
          <a:bodyPr anchor="ctr"/>
          <a:lstStyle/>
          <a:p>
            <a:pPr>
              <a:spcBef>
                <a:spcPct val="0"/>
              </a:spcBef>
              <a:buClrTx/>
              <a:buSzTx/>
              <a:buFontTx/>
              <a:buNone/>
            </a:pPr>
            <a:r>
              <a:rPr lang="en-GB" sz="2800" b="1" dirty="0" smtClean="0">
                <a:solidFill>
                  <a:schemeClr val="accent1">
                    <a:lumMod val="50000"/>
                  </a:schemeClr>
                </a:solidFill>
                <a:effectLst>
                  <a:outerShdw blurRad="38100" dist="38100" dir="2700000" algn="tl">
                    <a:srgbClr val="C0C0C0"/>
                  </a:outerShdw>
                </a:effectLst>
                <a:cs typeface="Times New Roman" pitchFamily="18" charset="0"/>
              </a:rPr>
              <a:t>Correlation Analysis</a:t>
            </a:r>
            <a:r>
              <a:rPr lang="en-GB" sz="3200" b="1" dirty="0">
                <a:solidFill>
                  <a:schemeClr val="bg1"/>
                </a:solidFill>
              </a:rPr>
              <a:t>: Speckle</a:t>
            </a:r>
          </a:p>
        </p:txBody>
      </p:sp>
      <p:sp>
        <p:nvSpPr>
          <p:cNvPr id="689891" name="Rectangle 739"/>
          <p:cNvSpPr>
            <a:spLocks noChangeArrowheads="1"/>
          </p:cNvSpPr>
          <p:nvPr/>
        </p:nvSpPr>
        <p:spPr bwMode="auto">
          <a:xfrm>
            <a:off x="8456414" y="4872038"/>
            <a:ext cx="1140056" cy="369332"/>
          </a:xfrm>
          <a:prstGeom prst="rect">
            <a:avLst/>
          </a:prstGeom>
          <a:noFill/>
          <a:ln w="9525">
            <a:noFill/>
            <a:miter lim="800000"/>
            <a:headEnd/>
            <a:tailEnd/>
          </a:ln>
          <a:effectLst/>
        </p:spPr>
        <p:txBody>
          <a:bodyPr wrap="none">
            <a:spAutoFit/>
          </a:bodyPr>
          <a:lstStyle/>
          <a:p>
            <a:pPr>
              <a:spcBef>
                <a:spcPct val="0"/>
              </a:spcBef>
              <a:buClrTx/>
              <a:buSzTx/>
              <a:buFontTx/>
              <a:buNone/>
            </a:pPr>
            <a:r>
              <a:rPr lang="en-GB" i="1">
                <a:solidFill>
                  <a:srgbClr val="000000"/>
                </a:solidFill>
              </a:rPr>
              <a:t>N</a:t>
            </a:r>
            <a:r>
              <a:rPr lang="en-GB" sz="1400" i="1">
                <a:solidFill>
                  <a:srgbClr val="000000"/>
                </a:solidFill>
              </a:rPr>
              <a:t>b</a:t>
            </a:r>
            <a:r>
              <a:rPr lang="en-GB">
                <a:solidFill>
                  <a:srgbClr val="000000"/>
                </a:solidFill>
              </a:rPr>
              <a:t> bursts</a:t>
            </a:r>
          </a:p>
        </p:txBody>
      </p:sp>
      <p:graphicFrame>
        <p:nvGraphicFramePr>
          <p:cNvPr id="689892" name="Object 740"/>
          <p:cNvGraphicFramePr>
            <a:graphicFrameLocks noChangeAspect="1"/>
          </p:cNvGraphicFramePr>
          <p:nvPr/>
        </p:nvGraphicFramePr>
        <p:xfrm>
          <a:off x="4103621" y="6226175"/>
          <a:ext cx="247650" cy="331788"/>
        </p:xfrm>
        <a:graphic>
          <a:graphicData uri="http://schemas.openxmlformats.org/presentationml/2006/ole">
            <p:oleObj spid="_x0000_s275459" name="Equation" r:id="rId4" imgW="228600" imgH="330120" progId="Equation.DSMT4">
              <p:embed/>
            </p:oleObj>
          </a:graphicData>
        </a:graphic>
      </p:graphicFrame>
      <p:sp>
        <p:nvSpPr>
          <p:cNvPr id="689894" name="AutoShape 742"/>
          <p:cNvSpPr>
            <a:spLocks/>
          </p:cNvSpPr>
          <p:nvPr/>
        </p:nvSpPr>
        <p:spPr bwMode="auto">
          <a:xfrm rot="16200000">
            <a:off x="3771966" y="5054600"/>
            <a:ext cx="419100" cy="2228850"/>
          </a:xfrm>
          <a:prstGeom prst="leftBrace">
            <a:avLst>
              <a:gd name="adj1" fmla="val 40909"/>
              <a:gd name="adj2" fmla="val 49926"/>
            </a:avLst>
          </a:prstGeom>
          <a:noFill/>
          <a:ln w="9525">
            <a:solidFill>
              <a:schemeClr val="tx1"/>
            </a:solidFill>
            <a:round/>
            <a:headEnd/>
            <a:tailEnd/>
          </a:ln>
          <a:effectLst/>
        </p:spPr>
        <p:txBody>
          <a:bodyPr wrap="none" anchor="ctr"/>
          <a:lstStyle/>
          <a:p>
            <a:endParaRPr lang="it-IT"/>
          </a:p>
        </p:txBody>
      </p:sp>
      <p:sp>
        <p:nvSpPr>
          <p:cNvPr id="689895" name="Rectangle 743"/>
          <p:cNvSpPr>
            <a:spLocks noChangeArrowheads="1"/>
          </p:cNvSpPr>
          <p:nvPr/>
        </p:nvSpPr>
        <p:spPr bwMode="auto">
          <a:xfrm>
            <a:off x="5455378" y="5638800"/>
            <a:ext cx="2227533" cy="369332"/>
          </a:xfrm>
          <a:prstGeom prst="rect">
            <a:avLst/>
          </a:prstGeom>
          <a:noFill/>
          <a:ln w="9525">
            <a:noFill/>
            <a:miter lim="800000"/>
            <a:headEnd/>
            <a:tailEnd/>
          </a:ln>
          <a:effectLst/>
        </p:spPr>
        <p:txBody>
          <a:bodyPr wrap="none">
            <a:spAutoFit/>
          </a:bodyPr>
          <a:lstStyle/>
          <a:p>
            <a:pPr>
              <a:spcBef>
                <a:spcPct val="0"/>
              </a:spcBef>
              <a:buClrTx/>
              <a:buSzTx/>
              <a:buFontTx/>
              <a:buNone/>
            </a:pPr>
            <a:r>
              <a:rPr lang="en-GB">
                <a:solidFill>
                  <a:srgbClr val="000000"/>
                </a:solidFill>
              </a:rPr>
              <a:t>sequence of speckle</a:t>
            </a:r>
          </a:p>
        </p:txBody>
      </p:sp>
      <p:sp>
        <p:nvSpPr>
          <p:cNvPr id="21" name="Segnaposto numero diapositiva 20"/>
          <p:cNvSpPr>
            <a:spLocks noGrp="1"/>
          </p:cNvSpPr>
          <p:nvPr>
            <p:ph type="sldNum" sz="quarter" idx="12"/>
          </p:nvPr>
        </p:nvSpPr>
        <p:spPr/>
        <p:txBody>
          <a:bodyPr/>
          <a:lstStyle/>
          <a:p>
            <a:fld id="{6294C92D-0306-4E69-9CD3-20855E849650}" type="slidenum">
              <a:rPr kumimoji="0" lang="en-US" smtClean="0"/>
              <a:pPr/>
              <a:t>74</a:t>
            </a:fld>
            <a:endParaRPr kumimoji="0"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5" name="Rectangle 3"/>
          <p:cNvSpPr>
            <a:spLocks noChangeArrowheads="1"/>
          </p:cNvSpPr>
          <p:nvPr/>
        </p:nvSpPr>
        <p:spPr bwMode="auto">
          <a:xfrm>
            <a:off x="4098817" y="152400"/>
            <a:ext cx="5140463" cy="647700"/>
          </a:xfrm>
          <a:prstGeom prst="rect">
            <a:avLst/>
          </a:prstGeom>
          <a:noFill/>
          <a:ln w="9525">
            <a:noFill/>
            <a:miter lim="800000"/>
            <a:headEnd/>
            <a:tailEnd/>
          </a:ln>
          <a:effectLst/>
        </p:spPr>
        <p:txBody>
          <a:bodyPr anchor="ctr"/>
          <a:lstStyle/>
          <a:p>
            <a:pPr>
              <a:spcBef>
                <a:spcPct val="0"/>
              </a:spcBef>
              <a:buClrTx/>
              <a:buSzTx/>
              <a:buFontTx/>
              <a:buNone/>
            </a:pPr>
            <a:r>
              <a:rPr lang="en-GB" sz="2800" b="1" dirty="0" smtClean="0">
                <a:solidFill>
                  <a:schemeClr val="accent1">
                    <a:lumMod val="50000"/>
                  </a:schemeClr>
                </a:solidFill>
                <a:effectLst>
                  <a:outerShdw blurRad="38100" dist="38100" dir="2700000" algn="tl">
                    <a:srgbClr val="C0C0C0"/>
                  </a:outerShdw>
                </a:effectLst>
                <a:cs typeface="Times New Roman" pitchFamily="18" charset="0"/>
              </a:rPr>
              <a:t>Correlation Analysis: Speckle</a:t>
            </a:r>
          </a:p>
        </p:txBody>
      </p:sp>
      <p:graphicFrame>
        <p:nvGraphicFramePr>
          <p:cNvPr id="566276" name="Object 4"/>
          <p:cNvGraphicFramePr>
            <a:graphicFrameLocks noChangeAspect="1"/>
          </p:cNvGraphicFramePr>
          <p:nvPr/>
        </p:nvGraphicFramePr>
        <p:xfrm>
          <a:off x="1600611" y="1352550"/>
          <a:ext cx="5489575" cy="762000"/>
        </p:xfrm>
        <a:graphic>
          <a:graphicData uri="http://schemas.openxmlformats.org/presentationml/2006/ole">
            <p:oleObj spid="_x0000_s276482" name="Equation" r:id="rId3" imgW="5067000" imgH="761760" progId="Equation.DSMT4">
              <p:embed/>
            </p:oleObj>
          </a:graphicData>
        </a:graphic>
      </p:graphicFrame>
      <p:graphicFrame>
        <p:nvGraphicFramePr>
          <p:cNvPr id="566277" name="Object 5"/>
          <p:cNvGraphicFramePr>
            <a:graphicFrameLocks noChangeAspect="1"/>
          </p:cNvGraphicFramePr>
          <p:nvPr/>
        </p:nvGraphicFramePr>
        <p:xfrm>
          <a:off x="1466468" y="2289175"/>
          <a:ext cx="5701110" cy="762000"/>
        </p:xfrm>
        <a:graphic>
          <a:graphicData uri="http://schemas.openxmlformats.org/presentationml/2006/ole">
            <p:oleObj spid="_x0000_s276483" name="Equation" r:id="rId4" imgW="5257800" imgH="761760" progId="Equation.DSMT4">
              <p:embed/>
            </p:oleObj>
          </a:graphicData>
        </a:graphic>
      </p:graphicFrame>
      <p:graphicFrame>
        <p:nvGraphicFramePr>
          <p:cNvPr id="566278" name="Object 6"/>
          <p:cNvGraphicFramePr>
            <a:graphicFrameLocks noChangeAspect="1"/>
          </p:cNvGraphicFramePr>
          <p:nvPr/>
        </p:nvGraphicFramePr>
        <p:xfrm>
          <a:off x="7375423" y="1497013"/>
          <a:ext cx="1967442" cy="692150"/>
        </p:xfrm>
        <a:graphic>
          <a:graphicData uri="http://schemas.openxmlformats.org/presentationml/2006/ole">
            <p:oleObj spid="_x0000_s276484" name="Equation" r:id="rId5" imgW="1815840" imgH="685800" progId="Equation.DSMT4">
              <p:embed/>
            </p:oleObj>
          </a:graphicData>
        </a:graphic>
      </p:graphicFrame>
      <p:graphicFrame>
        <p:nvGraphicFramePr>
          <p:cNvPr id="566279" name="Object 7"/>
          <p:cNvGraphicFramePr>
            <a:graphicFrameLocks noChangeAspect="1"/>
          </p:cNvGraphicFramePr>
          <p:nvPr/>
        </p:nvGraphicFramePr>
        <p:xfrm>
          <a:off x="5109501" y="3297238"/>
          <a:ext cx="4627959" cy="3255962"/>
        </p:xfrm>
        <a:graphic>
          <a:graphicData uri="http://schemas.openxmlformats.org/presentationml/2006/ole">
            <p:oleObj spid="_x0000_s276485" name="KGPlot" r:id="rId6" imgW="4735068" imgH="3604260" progId="">
              <p:embed/>
            </p:oleObj>
          </a:graphicData>
        </a:graphic>
      </p:graphicFrame>
      <p:sp>
        <p:nvSpPr>
          <p:cNvPr id="566280" name="Rectangle 8"/>
          <p:cNvSpPr>
            <a:spLocks noChangeArrowheads="1"/>
          </p:cNvSpPr>
          <p:nvPr/>
        </p:nvSpPr>
        <p:spPr bwMode="auto">
          <a:xfrm>
            <a:off x="1351889" y="4017963"/>
            <a:ext cx="3743987" cy="1320800"/>
          </a:xfrm>
          <a:prstGeom prst="rect">
            <a:avLst/>
          </a:prstGeom>
          <a:noFill/>
          <a:ln w="9525">
            <a:solidFill>
              <a:srgbClr val="759E00"/>
            </a:solidFill>
            <a:miter lim="800000"/>
            <a:headEnd/>
            <a:tailEnd/>
          </a:ln>
          <a:effectLst/>
        </p:spPr>
        <p:txBody>
          <a:bodyPr>
            <a:spAutoFit/>
          </a:bodyPr>
          <a:lstStyle/>
          <a:p>
            <a:pPr>
              <a:spcBef>
                <a:spcPct val="0"/>
              </a:spcBef>
              <a:buClrTx/>
              <a:buSzTx/>
              <a:buFontTx/>
              <a:buNone/>
            </a:pPr>
            <a:r>
              <a:rPr lang="en-GB" sz="2000" dirty="0">
                <a:solidFill>
                  <a:srgbClr val="000000"/>
                </a:solidFill>
              </a:rPr>
              <a:t>In all polarizations, the speckle correlation time is about 10 </a:t>
            </a:r>
            <a:r>
              <a:rPr lang="en-GB" sz="2000" i="1" dirty="0" err="1">
                <a:solidFill>
                  <a:srgbClr val="000000"/>
                </a:solidFill>
              </a:rPr>
              <a:t>msec</a:t>
            </a:r>
            <a:r>
              <a:rPr lang="en-GB" sz="2000" dirty="0">
                <a:solidFill>
                  <a:srgbClr val="000000"/>
                </a:solidFill>
              </a:rPr>
              <a:t> long and the behaviour is oscillatory</a:t>
            </a:r>
          </a:p>
        </p:txBody>
      </p:sp>
      <p:sp>
        <p:nvSpPr>
          <p:cNvPr id="566281" name="Rectangle 9"/>
          <p:cNvSpPr>
            <a:spLocks noChangeArrowheads="1"/>
          </p:cNvSpPr>
          <p:nvPr/>
        </p:nvSpPr>
        <p:spPr bwMode="auto">
          <a:xfrm>
            <a:off x="7371028" y="5529263"/>
            <a:ext cx="1816523" cy="369332"/>
          </a:xfrm>
          <a:prstGeom prst="rect">
            <a:avLst/>
          </a:prstGeom>
          <a:noFill/>
          <a:ln w="9525">
            <a:noFill/>
            <a:miter lim="800000"/>
            <a:headEnd/>
            <a:tailEnd/>
          </a:ln>
          <a:effectLst/>
        </p:spPr>
        <p:txBody>
          <a:bodyPr wrap="none">
            <a:spAutoFit/>
          </a:bodyPr>
          <a:lstStyle/>
          <a:p>
            <a:pPr>
              <a:spcBef>
                <a:spcPct val="0"/>
              </a:spcBef>
              <a:buClrTx/>
              <a:buSzTx/>
              <a:buFontTx/>
              <a:buNone/>
            </a:pPr>
            <a:r>
              <a:rPr lang="en-GB">
                <a:solidFill>
                  <a:srgbClr val="000000"/>
                </a:solidFill>
              </a:rPr>
              <a:t>N=burst length</a:t>
            </a:r>
          </a:p>
        </p:txBody>
      </p:sp>
      <p:sp>
        <p:nvSpPr>
          <p:cNvPr id="566282" name="Rectangle 10"/>
          <p:cNvSpPr>
            <a:spLocks noChangeArrowheads="1"/>
          </p:cNvSpPr>
          <p:nvPr/>
        </p:nvSpPr>
        <p:spPr bwMode="auto">
          <a:xfrm>
            <a:off x="7609315" y="2505076"/>
            <a:ext cx="1915717" cy="369332"/>
          </a:xfrm>
          <a:prstGeom prst="rect">
            <a:avLst/>
          </a:prstGeom>
          <a:noFill/>
          <a:ln w="9525">
            <a:noFill/>
            <a:miter lim="800000"/>
            <a:headEnd/>
            <a:tailEnd/>
          </a:ln>
          <a:effectLst/>
        </p:spPr>
        <p:txBody>
          <a:bodyPr wrap="none">
            <a:spAutoFit/>
          </a:bodyPr>
          <a:lstStyle/>
          <a:p>
            <a:pPr>
              <a:spcBef>
                <a:spcPct val="0"/>
              </a:spcBef>
              <a:buClrTx/>
              <a:buSzTx/>
              <a:buFontTx/>
              <a:buNone/>
            </a:pPr>
            <a:r>
              <a:rPr lang="en-GB" sz="1800">
                <a:solidFill>
                  <a:srgbClr val="000000"/>
                </a:solidFill>
              </a:rPr>
              <a:t>texture estimator</a:t>
            </a:r>
          </a:p>
        </p:txBody>
      </p:sp>
      <p:sp>
        <p:nvSpPr>
          <p:cNvPr id="566283" name="Line 11"/>
          <p:cNvSpPr>
            <a:spLocks noChangeShapeType="1"/>
          </p:cNvSpPr>
          <p:nvPr/>
        </p:nvSpPr>
        <p:spPr bwMode="auto">
          <a:xfrm>
            <a:off x="8780493" y="2073275"/>
            <a:ext cx="390393" cy="503238"/>
          </a:xfrm>
          <a:prstGeom prst="line">
            <a:avLst/>
          </a:prstGeom>
          <a:noFill/>
          <a:ln w="38100">
            <a:solidFill>
              <a:srgbClr val="759E00"/>
            </a:solidFill>
            <a:round/>
            <a:headEnd/>
            <a:tailEnd type="triangle" w="med" len="med"/>
          </a:ln>
          <a:effectLst/>
        </p:spPr>
        <p:txBody>
          <a:bodyPr/>
          <a:lstStyle/>
          <a:p>
            <a:endParaRPr lang="it-IT"/>
          </a:p>
        </p:txBody>
      </p:sp>
      <p:sp>
        <p:nvSpPr>
          <p:cNvPr id="566284" name="Line 12"/>
          <p:cNvSpPr>
            <a:spLocks noChangeShapeType="1"/>
          </p:cNvSpPr>
          <p:nvPr/>
        </p:nvSpPr>
        <p:spPr bwMode="auto">
          <a:xfrm flipV="1">
            <a:off x="8542206" y="4376738"/>
            <a:ext cx="233892" cy="1223962"/>
          </a:xfrm>
          <a:prstGeom prst="line">
            <a:avLst/>
          </a:prstGeom>
          <a:noFill/>
          <a:ln w="9525">
            <a:solidFill>
              <a:schemeClr val="tx1"/>
            </a:solidFill>
            <a:round/>
            <a:headEnd/>
            <a:tailEnd type="triangle" w="med" len="med"/>
          </a:ln>
          <a:effectLst/>
        </p:spPr>
        <p:txBody>
          <a:bodyPr/>
          <a:lstStyle/>
          <a:p>
            <a:endParaRPr lang="it-IT"/>
          </a:p>
        </p:txBody>
      </p:sp>
      <p:sp>
        <p:nvSpPr>
          <p:cNvPr id="12" name="Segnaposto numero diapositiva 11"/>
          <p:cNvSpPr>
            <a:spLocks noGrp="1"/>
          </p:cNvSpPr>
          <p:nvPr>
            <p:ph type="sldNum" sz="quarter" idx="12"/>
          </p:nvPr>
        </p:nvSpPr>
        <p:spPr/>
        <p:txBody>
          <a:bodyPr/>
          <a:lstStyle/>
          <a:p>
            <a:fld id="{6294C92D-0306-4E69-9CD3-20855E849650}" type="slidenum">
              <a:rPr kumimoji="0" lang="en-US" smtClean="0"/>
              <a:pPr/>
              <a:t>75</a:t>
            </a:fld>
            <a:endParaRPr kumimoji="0"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tangolo 17"/>
          <p:cNvSpPr/>
          <p:nvPr/>
        </p:nvSpPr>
        <p:spPr>
          <a:xfrm>
            <a:off x="309530" y="2714620"/>
            <a:ext cx="4786346" cy="3571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7299" name="Rectangle 3"/>
          <p:cNvSpPr>
            <a:spLocks noChangeArrowheads="1"/>
          </p:cNvSpPr>
          <p:nvPr/>
        </p:nvSpPr>
        <p:spPr bwMode="auto">
          <a:xfrm>
            <a:off x="0" y="2441575"/>
            <a:ext cx="184731" cy="369332"/>
          </a:xfrm>
          <a:prstGeom prst="rect">
            <a:avLst/>
          </a:prstGeom>
          <a:noFill/>
          <a:ln w="9525">
            <a:noFill/>
            <a:miter lim="800000"/>
            <a:headEnd/>
            <a:tailEnd/>
          </a:ln>
          <a:effectLst/>
        </p:spPr>
        <p:txBody>
          <a:bodyPr wrap="none" anchor="ctr">
            <a:spAutoFit/>
          </a:bodyPr>
          <a:lstStyle/>
          <a:p>
            <a:endParaRPr lang="it-IT"/>
          </a:p>
        </p:txBody>
      </p:sp>
      <p:graphicFrame>
        <p:nvGraphicFramePr>
          <p:cNvPr id="567300" name="Object 4"/>
          <p:cNvGraphicFramePr>
            <a:graphicFrameLocks noChangeAspect="1"/>
          </p:cNvGraphicFramePr>
          <p:nvPr/>
        </p:nvGraphicFramePr>
        <p:xfrm>
          <a:off x="428229" y="2797176"/>
          <a:ext cx="4913444" cy="3451225"/>
        </p:xfrm>
        <a:graphic>
          <a:graphicData uri="http://schemas.openxmlformats.org/presentationml/2006/ole">
            <p:oleObj spid="_x0000_s277506" name="KGPlot" r:id="rId3" imgW="4735068" imgH="3604260" progId="">
              <p:embed/>
            </p:oleObj>
          </a:graphicData>
        </a:graphic>
      </p:graphicFrame>
      <p:sp>
        <p:nvSpPr>
          <p:cNvPr id="567301" name="Rectangle 5"/>
          <p:cNvSpPr>
            <a:spLocks noChangeArrowheads="1"/>
          </p:cNvSpPr>
          <p:nvPr/>
        </p:nvSpPr>
        <p:spPr bwMode="auto">
          <a:xfrm>
            <a:off x="0" y="1712913"/>
            <a:ext cx="184731" cy="369332"/>
          </a:xfrm>
          <a:prstGeom prst="rect">
            <a:avLst/>
          </a:prstGeom>
          <a:noFill/>
          <a:ln w="9525">
            <a:noFill/>
            <a:miter lim="800000"/>
            <a:headEnd/>
            <a:tailEnd/>
          </a:ln>
          <a:effectLst/>
        </p:spPr>
        <p:txBody>
          <a:bodyPr wrap="none" anchor="ctr">
            <a:spAutoFit/>
          </a:bodyPr>
          <a:lstStyle/>
          <a:p>
            <a:endParaRPr lang="it-IT"/>
          </a:p>
        </p:txBody>
      </p:sp>
      <p:sp>
        <p:nvSpPr>
          <p:cNvPr id="567302" name="Rectangle 6"/>
          <p:cNvSpPr>
            <a:spLocks noChangeArrowheads="1"/>
          </p:cNvSpPr>
          <p:nvPr/>
        </p:nvSpPr>
        <p:spPr bwMode="auto">
          <a:xfrm>
            <a:off x="4188379" y="76200"/>
            <a:ext cx="5265215" cy="647700"/>
          </a:xfrm>
          <a:prstGeom prst="rect">
            <a:avLst/>
          </a:prstGeom>
          <a:noFill/>
          <a:ln w="9525">
            <a:noFill/>
            <a:miter lim="800000"/>
            <a:headEnd/>
            <a:tailEnd/>
          </a:ln>
          <a:effectLst/>
        </p:spPr>
        <p:txBody>
          <a:bodyPr anchor="ctr"/>
          <a:lstStyle/>
          <a:p>
            <a:pPr>
              <a:spcBef>
                <a:spcPct val="0"/>
              </a:spcBef>
            </a:pPr>
            <a:r>
              <a:rPr lang="en-GB" sz="2800" b="1" dirty="0" smtClean="0">
                <a:solidFill>
                  <a:schemeClr val="accent1">
                    <a:lumMod val="50000"/>
                  </a:schemeClr>
                </a:solidFill>
                <a:effectLst>
                  <a:outerShdw blurRad="38100" dist="38100" dir="2700000" algn="tl">
                    <a:srgbClr val="C0C0C0"/>
                  </a:outerShdw>
                </a:effectLst>
                <a:cs typeface="Times New Roman" pitchFamily="18" charset="0"/>
              </a:rPr>
              <a:t>Correlation Analysis: Texture</a:t>
            </a:r>
          </a:p>
        </p:txBody>
      </p:sp>
      <p:sp>
        <p:nvSpPr>
          <p:cNvPr id="567303" name="Rectangle 7"/>
          <p:cNvSpPr>
            <a:spLocks noChangeArrowheads="1"/>
          </p:cNvSpPr>
          <p:nvPr/>
        </p:nvSpPr>
        <p:spPr bwMode="auto">
          <a:xfrm>
            <a:off x="0" y="3308350"/>
            <a:ext cx="184731" cy="369332"/>
          </a:xfrm>
          <a:prstGeom prst="rect">
            <a:avLst/>
          </a:prstGeom>
          <a:noFill/>
          <a:ln w="9525">
            <a:noFill/>
            <a:miter lim="800000"/>
            <a:headEnd/>
            <a:tailEnd/>
          </a:ln>
          <a:effectLst/>
        </p:spPr>
        <p:txBody>
          <a:bodyPr wrap="none" anchor="ctr">
            <a:spAutoFit/>
          </a:bodyPr>
          <a:lstStyle/>
          <a:p>
            <a:endParaRPr lang="it-IT"/>
          </a:p>
        </p:txBody>
      </p:sp>
      <p:graphicFrame>
        <p:nvGraphicFramePr>
          <p:cNvPr id="567304" name="Object 8"/>
          <p:cNvGraphicFramePr>
            <a:graphicFrameLocks noChangeAspect="1"/>
          </p:cNvGraphicFramePr>
          <p:nvPr/>
        </p:nvGraphicFramePr>
        <p:xfrm>
          <a:off x="3981318" y="1357313"/>
          <a:ext cx="4808538" cy="762000"/>
        </p:xfrm>
        <a:graphic>
          <a:graphicData uri="http://schemas.openxmlformats.org/presentationml/2006/ole">
            <p:oleObj spid="_x0000_s277507" name="Equation" r:id="rId4" imgW="4444920" imgH="761760" progId="Equation.DSMT4">
              <p:embed/>
            </p:oleObj>
          </a:graphicData>
        </a:graphic>
      </p:graphicFrame>
      <p:sp>
        <p:nvSpPr>
          <p:cNvPr id="567305" name="Rectangle 9"/>
          <p:cNvSpPr>
            <a:spLocks noChangeArrowheads="1"/>
          </p:cNvSpPr>
          <p:nvPr/>
        </p:nvSpPr>
        <p:spPr bwMode="auto">
          <a:xfrm>
            <a:off x="5499894" y="2365375"/>
            <a:ext cx="2720617" cy="369332"/>
          </a:xfrm>
          <a:prstGeom prst="rect">
            <a:avLst/>
          </a:prstGeom>
          <a:noFill/>
          <a:ln w="9525">
            <a:noFill/>
            <a:miter lim="800000"/>
            <a:headEnd/>
            <a:tailEnd/>
          </a:ln>
          <a:effectLst/>
        </p:spPr>
        <p:txBody>
          <a:bodyPr wrap="none">
            <a:spAutoFit/>
          </a:bodyPr>
          <a:lstStyle/>
          <a:p>
            <a:pPr>
              <a:spcBef>
                <a:spcPct val="0"/>
              </a:spcBef>
              <a:buClrTx/>
              <a:buSzTx/>
              <a:buFontTx/>
              <a:buNone/>
            </a:pPr>
            <a:r>
              <a:rPr lang="en-GB" i="1">
                <a:solidFill>
                  <a:srgbClr val="000000"/>
                </a:solidFill>
              </a:rPr>
              <a:t>N</a:t>
            </a:r>
            <a:r>
              <a:rPr lang="en-GB" i="1" baseline="-25000">
                <a:solidFill>
                  <a:srgbClr val="000000"/>
                </a:solidFill>
              </a:rPr>
              <a:t>b</a:t>
            </a:r>
            <a:r>
              <a:rPr lang="en-GB">
                <a:solidFill>
                  <a:srgbClr val="000000"/>
                </a:solidFill>
              </a:rPr>
              <a:t> = number of samples</a:t>
            </a:r>
          </a:p>
        </p:txBody>
      </p:sp>
      <p:sp>
        <p:nvSpPr>
          <p:cNvPr id="567306" name="Rectangle 10"/>
          <p:cNvSpPr>
            <a:spLocks noChangeArrowheads="1"/>
          </p:cNvSpPr>
          <p:nvPr/>
        </p:nvSpPr>
        <p:spPr bwMode="auto">
          <a:xfrm>
            <a:off x="5266002" y="3302000"/>
            <a:ext cx="4211770" cy="2246769"/>
          </a:xfrm>
          <a:prstGeom prst="rect">
            <a:avLst/>
          </a:prstGeom>
          <a:noFill/>
          <a:ln w="9525">
            <a:solidFill>
              <a:srgbClr val="759E00"/>
            </a:solidFill>
            <a:miter lim="800000"/>
            <a:headEnd/>
            <a:tailEnd/>
          </a:ln>
          <a:effectLst/>
        </p:spPr>
        <p:txBody>
          <a:bodyPr>
            <a:spAutoFit/>
          </a:bodyPr>
          <a:lstStyle/>
          <a:p>
            <a:pPr>
              <a:spcBef>
                <a:spcPct val="0"/>
              </a:spcBef>
              <a:buClrTx/>
              <a:buSzTx/>
              <a:buFontTx/>
              <a:buBlip>
                <a:blip r:embed="rId5"/>
              </a:buBlip>
            </a:pPr>
            <a:r>
              <a:rPr lang="en-GB" sz="2000">
                <a:solidFill>
                  <a:srgbClr val="000000"/>
                </a:solidFill>
              </a:rPr>
              <a:t> In all polarizations, texture correlation time is some seconds long.</a:t>
            </a:r>
          </a:p>
          <a:p>
            <a:pPr>
              <a:spcBef>
                <a:spcPct val="0"/>
              </a:spcBef>
              <a:buClrTx/>
              <a:buSzTx/>
              <a:buFontTx/>
              <a:buNone/>
            </a:pPr>
            <a:endParaRPr lang="en-GB" sz="2000">
              <a:solidFill>
                <a:srgbClr val="000000"/>
              </a:solidFill>
            </a:endParaRPr>
          </a:p>
          <a:p>
            <a:pPr>
              <a:spcBef>
                <a:spcPct val="0"/>
              </a:spcBef>
              <a:buClrTx/>
              <a:buSzTx/>
              <a:buFontTx/>
              <a:buBlip>
                <a:blip r:embed="rId5"/>
              </a:buBlip>
            </a:pPr>
            <a:r>
              <a:rPr lang="en-GB" sz="2000">
                <a:solidFill>
                  <a:srgbClr val="000000"/>
                </a:solidFill>
              </a:rPr>
              <a:t> Texture presents periodicity with a period of 8 sec at 60 m and 3 sec at 30 m, particularly in VV data.</a:t>
            </a:r>
          </a:p>
        </p:txBody>
      </p:sp>
      <p:sp>
        <p:nvSpPr>
          <p:cNvPr id="567307" name="Rectangle 11"/>
          <p:cNvSpPr>
            <a:spLocks noChangeArrowheads="1"/>
          </p:cNvSpPr>
          <p:nvPr/>
        </p:nvSpPr>
        <p:spPr bwMode="auto">
          <a:xfrm>
            <a:off x="1542192" y="1511301"/>
            <a:ext cx="2267800" cy="400110"/>
          </a:xfrm>
          <a:prstGeom prst="rect">
            <a:avLst/>
          </a:prstGeom>
          <a:noFill/>
          <a:ln w="9525">
            <a:noFill/>
            <a:miter lim="800000"/>
            <a:headEnd/>
            <a:tailEnd/>
          </a:ln>
          <a:effectLst/>
        </p:spPr>
        <p:txBody>
          <a:bodyPr wrap="none">
            <a:spAutoFit/>
          </a:bodyPr>
          <a:lstStyle/>
          <a:p>
            <a:pPr>
              <a:spcBef>
                <a:spcPct val="0"/>
              </a:spcBef>
              <a:buClrTx/>
              <a:buSzTx/>
              <a:buFontTx/>
              <a:buNone/>
            </a:pPr>
            <a:r>
              <a:rPr lang="en-GB" sz="2000" dirty="0">
                <a:solidFill>
                  <a:srgbClr val="000000"/>
                </a:solidFill>
              </a:rPr>
              <a:t>Texture covariance</a:t>
            </a:r>
          </a:p>
        </p:txBody>
      </p:sp>
      <p:sp>
        <p:nvSpPr>
          <p:cNvPr id="567308" name="Line 12"/>
          <p:cNvSpPr>
            <a:spLocks noChangeShapeType="1"/>
          </p:cNvSpPr>
          <p:nvPr/>
        </p:nvSpPr>
        <p:spPr bwMode="auto">
          <a:xfrm>
            <a:off x="5420784" y="2078038"/>
            <a:ext cx="156502" cy="360362"/>
          </a:xfrm>
          <a:prstGeom prst="line">
            <a:avLst/>
          </a:prstGeom>
          <a:noFill/>
          <a:ln w="9525">
            <a:solidFill>
              <a:schemeClr val="tx1"/>
            </a:solidFill>
            <a:prstDash val="sysDot"/>
            <a:round/>
            <a:headEnd/>
            <a:tailEnd type="triangle" w="med" len="med"/>
          </a:ln>
          <a:effectLst/>
        </p:spPr>
        <p:txBody>
          <a:bodyPr/>
          <a:lstStyle/>
          <a:p>
            <a:endParaRPr lang="it-IT"/>
          </a:p>
        </p:txBody>
      </p:sp>
      <p:graphicFrame>
        <p:nvGraphicFramePr>
          <p:cNvPr id="567309" name="Object 13"/>
          <p:cNvGraphicFramePr>
            <a:graphicFrameLocks noChangeAspect="1"/>
          </p:cNvGraphicFramePr>
          <p:nvPr/>
        </p:nvGraphicFramePr>
        <p:xfrm>
          <a:off x="5186892" y="2725738"/>
          <a:ext cx="4382029" cy="355600"/>
        </p:xfrm>
        <a:graphic>
          <a:graphicData uri="http://schemas.openxmlformats.org/presentationml/2006/ole">
            <p:oleObj spid="_x0000_s277508" name="Equation" r:id="rId6" imgW="4051080" imgH="355320" progId="Equation.DSMT4">
              <p:embed/>
            </p:oleObj>
          </a:graphicData>
        </a:graphic>
      </p:graphicFrame>
      <p:sp>
        <p:nvSpPr>
          <p:cNvPr id="567310" name="Line 14"/>
          <p:cNvSpPr>
            <a:spLocks noChangeShapeType="1"/>
          </p:cNvSpPr>
          <p:nvPr/>
        </p:nvSpPr>
        <p:spPr bwMode="auto">
          <a:xfrm flipH="1">
            <a:off x="8306594" y="1862138"/>
            <a:ext cx="235612" cy="863600"/>
          </a:xfrm>
          <a:prstGeom prst="line">
            <a:avLst/>
          </a:prstGeom>
          <a:noFill/>
          <a:ln w="9525">
            <a:solidFill>
              <a:schemeClr val="tx1"/>
            </a:solidFill>
            <a:prstDash val="sysDot"/>
            <a:round/>
            <a:headEnd/>
            <a:tailEnd type="triangle" w="med" len="med"/>
          </a:ln>
          <a:effectLst/>
        </p:spPr>
        <p:txBody>
          <a:bodyPr/>
          <a:lstStyle/>
          <a:p>
            <a:endParaRPr lang="it-IT"/>
          </a:p>
        </p:txBody>
      </p:sp>
      <p:sp>
        <p:nvSpPr>
          <p:cNvPr id="567311" name="Rectangle 15"/>
          <p:cNvSpPr>
            <a:spLocks noChangeArrowheads="1"/>
          </p:cNvSpPr>
          <p:nvPr/>
        </p:nvSpPr>
        <p:spPr bwMode="auto">
          <a:xfrm>
            <a:off x="3714751" y="838200"/>
            <a:ext cx="1745286" cy="369332"/>
          </a:xfrm>
          <a:prstGeom prst="rect">
            <a:avLst/>
          </a:prstGeom>
          <a:noFill/>
          <a:ln w="9525">
            <a:noFill/>
            <a:miter lim="800000"/>
            <a:headEnd/>
            <a:tailEnd/>
          </a:ln>
          <a:effectLst/>
        </p:spPr>
        <p:txBody>
          <a:bodyPr wrap="none">
            <a:spAutoFit/>
          </a:bodyPr>
          <a:lstStyle/>
          <a:p>
            <a:pPr>
              <a:spcBef>
                <a:spcPct val="0"/>
              </a:spcBef>
              <a:buClrTx/>
              <a:buSzTx/>
              <a:buFontTx/>
              <a:buNone/>
            </a:pPr>
            <a:r>
              <a:rPr lang="en-GB">
                <a:solidFill>
                  <a:srgbClr val="000000"/>
                </a:solidFill>
              </a:rPr>
              <a:t>Overlap of 50%</a:t>
            </a:r>
          </a:p>
        </p:txBody>
      </p:sp>
      <p:sp>
        <p:nvSpPr>
          <p:cNvPr id="567312" name="Line 16"/>
          <p:cNvSpPr>
            <a:spLocks noChangeShapeType="1"/>
          </p:cNvSpPr>
          <p:nvPr/>
        </p:nvSpPr>
        <p:spPr bwMode="auto">
          <a:xfrm flipH="1">
            <a:off x="4705350" y="1143000"/>
            <a:ext cx="70512" cy="228600"/>
          </a:xfrm>
          <a:prstGeom prst="line">
            <a:avLst/>
          </a:prstGeom>
          <a:noFill/>
          <a:ln w="9525">
            <a:solidFill>
              <a:schemeClr val="tx1"/>
            </a:solidFill>
            <a:prstDash val="sysDot"/>
            <a:round/>
            <a:headEnd/>
            <a:tailEnd type="triangle" w="med" len="med"/>
          </a:ln>
          <a:effectLst/>
        </p:spPr>
        <p:txBody>
          <a:bodyPr/>
          <a:lstStyle/>
          <a:p>
            <a:endParaRPr lang="it-IT"/>
          </a:p>
        </p:txBody>
      </p:sp>
      <p:sp>
        <p:nvSpPr>
          <p:cNvPr id="567317" name="Rectangle 21"/>
          <p:cNvSpPr>
            <a:spLocks noChangeArrowheads="1"/>
          </p:cNvSpPr>
          <p:nvPr/>
        </p:nvSpPr>
        <p:spPr bwMode="auto">
          <a:xfrm>
            <a:off x="2971801" y="2971801"/>
            <a:ext cx="810022" cy="519113"/>
          </a:xfrm>
          <a:prstGeom prst="rect">
            <a:avLst/>
          </a:prstGeom>
          <a:noFill/>
          <a:ln w="9525" algn="ctr">
            <a:noFill/>
            <a:miter lim="800000"/>
            <a:headEnd/>
            <a:tailEnd/>
          </a:ln>
          <a:effectLst/>
        </p:spPr>
        <p:txBody>
          <a:bodyPr wrap="none">
            <a:spAutoFit/>
          </a:bodyPr>
          <a:lstStyle/>
          <a:p>
            <a:pPr marL="342900" indent="-342900">
              <a:buFont typeface="Wingdings" pitchFamily="2" charset="2"/>
              <a:buNone/>
            </a:pPr>
            <a:r>
              <a:rPr lang="it-IT"/>
              <a:t>60 m</a:t>
            </a:r>
            <a:r>
              <a:rPr lang="it-IT" sz="2800"/>
              <a:t> </a:t>
            </a:r>
          </a:p>
        </p:txBody>
      </p:sp>
      <p:sp>
        <p:nvSpPr>
          <p:cNvPr id="19" name="Segnaposto numero diapositiva 18"/>
          <p:cNvSpPr>
            <a:spLocks noGrp="1"/>
          </p:cNvSpPr>
          <p:nvPr>
            <p:ph type="sldNum" sz="quarter" idx="12"/>
          </p:nvPr>
        </p:nvSpPr>
        <p:spPr/>
        <p:txBody>
          <a:bodyPr/>
          <a:lstStyle/>
          <a:p>
            <a:fld id="{6294C92D-0306-4E69-9CD3-20855E849650}" type="slidenum">
              <a:rPr kumimoji="0" lang="en-US" smtClean="0"/>
              <a:pPr/>
              <a:t>76</a:t>
            </a:fld>
            <a:endParaRPr kumimoji="0"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2" name="Rectangle 4"/>
          <p:cNvSpPr>
            <a:spLocks noChangeArrowheads="1"/>
          </p:cNvSpPr>
          <p:nvPr/>
        </p:nvSpPr>
        <p:spPr bwMode="auto">
          <a:xfrm>
            <a:off x="2963481" y="114300"/>
            <a:ext cx="6775865" cy="647700"/>
          </a:xfrm>
          <a:prstGeom prst="rect">
            <a:avLst/>
          </a:prstGeom>
          <a:noFill/>
          <a:ln w="9525">
            <a:noFill/>
            <a:miter lim="800000"/>
            <a:headEnd/>
            <a:tailEnd/>
          </a:ln>
          <a:effectLst/>
        </p:spPr>
        <p:txBody>
          <a:bodyPr anchor="ctr"/>
          <a:lstStyle/>
          <a:p>
            <a:pPr>
              <a:spcBef>
                <a:spcPct val="0"/>
              </a:spcBef>
              <a:buClrTx/>
              <a:buSzTx/>
              <a:buFontTx/>
              <a:buNone/>
            </a:pPr>
            <a:r>
              <a:rPr lang="en-GB" sz="2800" b="1" dirty="0" smtClean="0">
                <a:solidFill>
                  <a:schemeClr val="accent1">
                    <a:lumMod val="50000"/>
                  </a:schemeClr>
                </a:solidFill>
                <a:effectLst>
                  <a:outerShdw blurRad="38100" dist="38100" dir="2700000" algn="tl">
                    <a:srgbClr val="C0C0C0"/>
                  </a:outerShdw>
                </a:effectLst>
                <a:cs typeface="Times New Roman" pitchFamily="18" charset="0"/>
              </a:rPr>
              <a:t>Mean Range Texture </a:t>
            </a:r>
            <a:r>
              <a:rPr lang="en-GB" sz="2800" b="1" dirty="0" err="1" smtClean="0">
                <a:solidFill>
                  <a:schemeClr val="accent1">
                    <a:lumMod val="50000"/>
                  </a:schemeClr>
                </a:solidFill>
                <a:effectLst>
                  <a:outerShdw blurRad="38100" dist="38100" dir="2700000" algn="tl">
                    <a:srgbClr val="C0C0C0"/>
                  </a:outerShdw>
                </a:effectLst>
                <a:cs typeface="Times New Roman" pitchFamily="18" charset="0"/>
              </a:rPr>
              <a:t>Autocovariance</a:t>
            </a:r>
            <a:endParaRPr lang="en-GB" sz="2800" b="1" dirty="0" smtClean="0">
              <a:solidFill>
                <a:schemeClr val="accent1">
                  <a:lumMod val="50000"/>
                </a:schemeClr>
              </a:solidFill>
              <a:effectLst>
                <a:outerShdw blurRad="38100" dist="38100" dir="2700000" algn="tl">
                  <a:srgbClr val="C0C0C0"/>
                </a:outerShdw>
              </a:effectLst>
              <a:cs typeface="Times New Roman" pitchFamily="18" charset="0"/>
            </a:endParaRPr>
          </a:p>
        </p:txBody>
      </p:sp>
      <p:sp>
        <p:nvSpPr>
          <p:cNvPr id="693349" name="Rectangle 101"/>
          <p:cNvSpPr>
            <a:spLocks noChangeArrowheads="1"/>
          </p:cNvSpPr>
          <p:nvPr/>
        </p:nvSpPr>
        <p:spPr bwMode="auto">
          <a:xfrm>
            <a:off x="1992319" y="2001838"/>
            <a:ext cx="848309" cy="369332"/>
          </a:xfrm>
          <a:prstGeom prst="rect">
            <a:avLst/>
          </a:prstGeom>
          <a:noFill/>
          <a:ln w="9525">
            <a:noFill/>
            <a:miter lim="800000"/>
            <a:headEnd/>
            <a:tailEnd/>
          </a:ln>
          <a:effectLst/>
        </p:spPr>
        <p:txBody>
          <a:bodyPr wrap="none">
            <a:spAutoFit/>
          </a:bodyPr>
          <a:lstStyle/>
          <a:p>
            <a:pPr>
              <a:spcBef>
                <a:spcPct val="0"/>
              </a:spcBef>
              <a:buClrTx/>
              <a:buSzTx/>
              <a:buFontTx/>
              <a:buNone/>
            </a:pPr>
            <a:r>
              <a:rPr lang="en-GB">
                <a:solidFill>
                  <a:srgbClr val="000000"/>
                </a:solidFill>
              </a:rPr>
              <a:t>cell #1</a:t>
            </a:r>
          </a:p>
        </p:txBody>
      </p:sp>
      <p:sp>
        <p:nvSpPr>
          <p:cNvPr id="693350" name="Rectangle 102"/>
          <p:cNvSpPr>
            <a:spLocks noChangeArrowheads="1"/>
          </p:cNvSpPr>
          <p:nvPr/>
        </p:nvSpPr>
        <p:spPr bwMode="auto">
          <a:xfrm>
            <a:off x="1980280" y="2252663"/>
            <a:ext cx="848309" cy="369332"/>
          </a:xfrm>
          <a:prstGeom prst="rect">
            <a:avLst/>
          </a:prstGeom>
          <a:noFill/>
          <a:ln w="9525">
            <a:noFill/>
            <a:miter lim="800000"/>
            <a:headEnd/>
            <a:tailEnd/>
          </a:ln>
          <a:effectLst/>
        </p:spPr>
        <p:txBody>
          <a:bodyPr wrap="none">
            <a:spAutoFit/>
          </a:bodyPr>
          <a:lstStyle/>
          <a:p>
            <a:pPr>
              <a:spcBef>
                <a:spcPct val="0"/>
              </a:spcBef>
              <a:buClrTx/>
              <a:buSzTx/>
              <a:buFontTx/>
              <a:buNone/>
            </a:pPr>
            <a:r>
              <a:rPr lang="en-GB">
                <a:solidFill>
                  <a:srgbClr val="000000"/>
                </a:solidFill>
              </a:rPr>
              <a:t>cell #2</a:t>
            </a:r>
          </a:p>
        </p:txBody>
      </p:sp>
      <p:sp>
        <p:nvSpPr>
          <p:cNvPr id="693351" name="Rectangle 103"/>
          <p:cNvSpPr>
            <a:spLocks noChangeArrowheads="1"/>
          </p:cNvSpPr>
          <p:nvPr/>
        </p:nvSpPr>
        <p:spPr bwMode="auto">
          <a:xfrm>
            <a:off x="1744669" y="4222750"/>
            <a:ext cx="1026243" cy="369332"/>
          </a:xfrm>
          <a:prstGeom prst="rect">
            <a:avLst/>
          </a:prstGeom>
          <a:noFill/>
          <a:ln w="9525">
            <a:noFill/>
            <a:miter lim="800000"/>
            <a:headEnd/>
            <a:tailEnd/>
          </a:ln>
          <a:effectLst/>
        </p:spPr>
        <p:txBody>
          <a:bodyPr wrap="none">
            <a:spAutoFit/>
          </a:bodyPr>
          <a:lstStyle/>
          <a:p>
            <a:pPr>
              <a:spcBef>
                <a:spcPct val="0"/>
              </a:spcBef>
              <a:buClrTx/>
              <a:buSzTx/>
              <a:buFontTx/>
              <a:buNone/>
            </a:pPr>
            <a:r>
              <a:rPr lang="en-GB">
                <a:solidFill>
                  <a:srgbClr val="000000"/>
                </a:solidFill>
              </a:rPr>
              <a:t>cell # </a:t>
            </a:r>
            <a:r>
              <a:rPr lang="en-GB" i="1">
                <a:solidFill>
                  <a:srgbClr val="000000"/>
                </a:solidFill>
              </a:rPr>
              <a:t>N</a:t>
            </a:r>
            <a:r>
              <a:rPr lang="en-GB" i="1" baseline="-25000">
                <a:solidFill>
                  <a:srgbClr val="000000"/>
                </a:solidFill>
              </a:rPr>
              <a:t>c</a:t>
            </a:r>
          </a:p>
        </p:txBody>
      </p:sp>
      <p:sp>
        <p:nvSpPr>
          <p:cNvPr id="693353" name="Rectangle 105"/>
          <p:cNvSpPr>
            <a:spLocks noChangeArrowheads="1"/>
          </p:cNvSpPr>
          <p:nvPr/>
        </p:nvSpPr>
        <p:spPr bwMode="auto">
          <a:xfrm>
            <a:off x="2313121" y="1143000"/>
            <a:ext cx="6072303" cy="369332"/>
          </a:xfrm>
          <a:prstGeom prst="rect">
            <a:avLst/>
          </a:prstGeom>
          <a:noFill/>
          <a:ln w="9525">
            <a:noFill/>
            <a:miter lim="800000"/>
            <a:headEnd/>
            <a:tailEnd/>
          </a:ln>
          <a:effectLst/>
        </p:spPr>
        <p:txBody>
          <a:bodyPr wrap="none">
            <a:spAutoFit/>
          </a:bodyPr>
          <a:lstStyle/>
          <a:p>
            <a:pPr>
              <a:spcBef>
                <a:spcPct val="0"/>
              </a:spcBef>
              <a:buClrTx/>
              <a:buSzTx/>
              <a:buFontTx/>
              <a:buNone/>
            </a:pPr>
            <a:r>
              <a:rPr lang="en-GB" i="1">
                <a:solidFill>
                  <a:srgbClr val="000000"/>
                </a:solidFill>
              </a:rPr>
              <a:t>N</a:t>
            </a:r>
            <a:r>
              <a:rPr lang="en-GB" sz="1400" i="1" baseline="-25000">
                <a:solidFill>
                  <a:srgbClr val="000000"/>
                </a:solidFill>
              </a:rPr>
              <a:t>b</a:t>
            </a:r>
            <a:r>
              <a:rPr lang="en-GB">
                <a:solidFill>
                  <a:srgbClr val="000000"/>
                </a:solidFill>
              </a:rPr>
              <a:t> texture estimates       along the time for each range cell</a:t>
            </a:r>
          </a:p>
        </p:txBody>
      </p:sp>
      <p:graphicFrame>
        <p:nvGraphicFramePr>
          <p:cNvPr id="693354" name="Object 106"/>
          <p:cNvGraphicFramePr>
            <a:graphicFrameLocks noChangeAspect="1"/>
          </p:cNvGraphicFramePr>
          <p:nvPr/>
        </p:nvGraphicFramePr>
        <p:xfrm>
          <a:off x="4452934" y="1168387"/>
          <a:ext cx="288925" cy="331787"/>
        </p:xfrm>
        <a:graphic>
          <a:graphicData uri="http://schemas.openxmlformats.org/presentationml/2006/ole">
            <p:oleObj spid="_x0000_s278530" name="Equation" r:id="rId3" imgW="266400" imgH="330120" progId="Equation.DSMT4">
              <p:embed/>
            </p:oleObj>
          </a:graphicData>
        </a:graphic>
      </p:graphicFrame>
      <p:graphicFrame>
        <p:nvGraphicFramePr>
          <p:cNvPr id="693385" name="Group 137"/>
          <p:cNvGraphicFramePr>
            <a:graphicFrameLocks noGrp="1"/>
          </p:cNvGraphicFramePr>
          <p:nvPr/>
        </p:nvGraphicFramePr>
        <p:xfrm>
          <a:off x="2900368" y="2057400"/>
          <a:ext cx="412750" cy="2457454"/>
        </p:xfrm>
        <a:graphic>
          <a:graphicData uri="http://schemas.openxmlformats.org/drawingml/2006/table">
            <a:tbl>
              <a:tblPr/>
              <a:tblGrid>
                <a:gridCol w="412750"/>
              </a:tblGrid>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r>
            </a:tbl>
          </a:graphicData>
        </a:graphic>
      </p:graphicFrame>
      <p:graphicFrame>
        <p:nvGraphicFramePr>
          <p:cNvPr id="693386" name="Group 138"/>
          <p:cNvGraphicFramePr>
            <a:graphicFrameLocks noGrp="1"/>
          </p:cNvGraphicFramePr>
          <p:nvPr/>
        </p:nvGraphicFramePr>
        <p:xfrm>
          <a:off x="3313118" y="2057400"/>
          <a:ext cx="412750" cy="2457454"/>
        </p:xfrm>
        <a:graphic>
          <a:graphicData uri="http://schemas.openxmlformats.org/drawingml/2006/table">
            <a:tbl>
              <a:tblPr/>
              <a:tblGrid>
                <a:gridCol w="412750"/>
              </a:tblGrid>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r>
            </a:tbl>
          </a:graphicData>
        </a:graphic>
      </p:graphicFrame>
      <p:graphicFrame>
        <p:nvGraphicFramePr>
          <p:cNvPr id="693531" name="Group 283"/>
          <p:cNvGraphicFramePr>
            <a:graphicFrameLocks noGrp="1"/>
          </p:cNvGraphicFramePr>
          <p:nvPr/>
        </p:nvGraphicFramePr>
        <p:xfrm>
          <a:off x="3731027" y="2057400"/>
          <a:ext cx="412750" cy="2457454"/>
        </p:xfrm>
        <a:graphic>
          <a:graphicData uri="http://schemas.openxmlformats.org/drawingml/2006/table">
            <a:tbl>
              <a:tblPr/>
              <a:tblGrid>
                <a:gridCol w="412750"/>
              </a:tblGrid>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r>
            </a:tbl>
          </a:graphicData>
        </a:graphic>
      </p:graphicFrame>
      <p:graphicFrame>
        <p:nvGraphicFramePr>
          <p:cNvPr id="693533" name="Object 285"/>
          <p:cNvGraphicFramePr>
            <a:graphicFrameLocks noChangeAspect="1"/>
          </p:cNvGraphicFramePr>
          <p:nvPr/>
        </p:nvGraphicFramePr>
        <p:xfrm>
          <a:off x="1862033" y="5181601"/>
          <a:ext cx="7162933" cy="708025"/>
        </p:xfrm>
        <a:graphic>
          <a:graphicData uri="http://schemas.openxmlformats.org/presentationml/2006/ole">
            <p:oleObj spid="_x0000_s278531" name="Equation" r:id="rId4" imgW="6603840" imgH="711000" progId="Equation.DSMT4">
              <p:embed/>
            </p:oleObj>
          </a:graphicData>
        </a:graphic>
      </p:graphicFrame>
      <p:graphicFrame>
        <p:nvGraphicFramePr>
          <p:cNvPr id="693534" name="Group 286"/>
          <p:cNvGraphicFramePr>
            <a:graphicFrameLocks noGrp="1"/>
          </p:cNvGraphicFramePr>
          <p:nvPr/>
        </p:nvGraphicFramePr>
        <p:xfrm>
          <a:off x="4138618" y="2055813"/>
          <a:ext cx="412750" cy="2457454"/>
        </p:xfrm>
        <a:graphic>
          <a:graphicData uri="http://schemas.openxmlformats.org/drawingml/2006/table">
            <a:tbl>
              <a:tblPr/>
              <a:tblGrid>
                <a:gridCol w="412750"/>
              </a:tblGrid>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70"/>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70"/>
                    </a:solidFill>
                  </a:tcPr>
                </a:tc>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70"/>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70"/>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70"/>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70"/>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70"/>
                    </a:solidFill>
                  </a:tcPr>
                </a:tc>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70"/>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70"/>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70"/>
                    </a:solidFill>
                  </a:tcPr>
                </a:tc>
              </a:tr>
            </a:tbl>
          </a:graphicData>
        </a:graphic>
      </p:graphicFrame>
      <p:graphicFrame>
        <p:nvGraphicFramePr>
          <p:cNvPr id="693558" name="Group 310"/>
          <p:cNvGraphicFramePr>
            <a:graphicFrameLocks noGrp="1"/>
          </p:cNvGraphicFramePr>
          <p:nvPr/>
        </p:nvGraphicFramePr>
        <p:xfrm>
          <a:off x="4561687" y="2055813"/>
          <a:ext cx="412750" cy="2457454"/>
        </p:xfrm>
        <a:graphic>
          <a:graphicData uri="http://schemas.openxmlformats.org/drawingml/2006/table">
            <a:tbl>
              <a:tblPr/>
              <a:tblGrid>
                <a:gridCol w="412750"/>
              </a:tblGrid>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026E"/>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026E"/>
                    </a:solidFill>
                  </a:tcPr>
                </a:tc>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026E"/>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026E"/>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026E"/>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026E"/>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026E"/>
                    </a:solidFill>
                  </a:tcPr>
                </a:tc>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026E"/>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026E"/>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26E"/>
                    </a:solidFill>
                  </a:tcPr>
                </a:tc>
              </a:tr>
            </a:tbl>
          </a:graphicData>
        </a:graphic>
      </p:graphicFrame>
      <p:graphicFrame>
        <p:nvGraphicFramePr>
          <p:cNvPr id="693654" name="Group 406"/>
          <p:cNvGraphicFramePr>
            <a:graphicFrameLocks noGrp="1"/>
          </p:cNvGraphicFramePr>
          <p:nvPr/>
        </p:nvGraphicFramePr>
        <p:xfrm>
          <a:off x="4976156" y="2052639"/>
          <a:ext cx="412750" cy="2455231"/>
        </p:xfrm>
        <a:graphic>
          <a:graphicData uri="http://schemas.openxmlformats.org/drawingml/2006/table">
            <a:tbl>
              <a:tblPr/>
              <a:tblGrid>
                <a:gridCol w="412750"/>
              </a:tblGrid>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3A5"/>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3A5"/>
                    </a:solidFill>
                  </a:tcPr>
                </a:tc>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3A5"/>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3A5"/>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3A5"/>
                    </a:solidFill>
                  </a:tcPr>
                </a:tc>
              </a:tr>
              <a:tr h="1317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3A5"/>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3A5"/>
                    </a:solidFill>
                  </a:tcPr>
                </a:tc>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3A5"/>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3A5"/>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03A5"/>
                    </a:solidFill>
                  </a:tcPr>
                </a:tc>
              </a:tr>
            </a:tbl>
          </a:graphicData>
        </a:graphic>
      </p:graphicFrame>
      <p:graphicFrame>
        <p:nvGraphicFramePr>
          <p:cNvPr id="693606" name="Group 358"/>
          <p:cNvGraphicFramePr>
            <a:graphicFrameLocks noGrp="1"/>
          </p:cNvGraphicFramePr>
          <p:nvPr/>
        </p:nvGraphicFramePr>
        <p:xfrm>
          <a:off x="5397506" y="2055813"/>
          <a:ext cx="412750" cy="2457454"/>
        </p:xfrm>
        <a:graphic>
          <a:graphicData uri="http://schemas.openxmlformats.org/drawingml/2006/table">
            <a:tbl>
              <a:tblPr/>
              <a:tblGrid>
                <a:gridCol w="412750"/>
              </a:tblGrid>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52FC"/>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52FC"/>
                    </a:solidFill>
                  </a:tcPr>
                </a:tc>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52FC"/>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52FC"/>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52FC"/>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52FC"/>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52FC"/>
                    </a:solidFill>
                  </a:tcPr>
                </a:tc>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52FC"/>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52FC"/>
                    </a:solidFill>
                  </a:tcPr>
                </a:tc>
              </a:tr>
              <a:tr h="2460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t-IT" sz="1600" b="0" i="0" u="none" strike="noStrike" cap="none" normalizeH="0" baseline="0" smtClean="0">
                        <a:ln>
                          <a:noFill/>
                        </a:ln>
                        <a:solidFill>
                          <a:schemeClr val="tx1"/>
                        </a:solidFill>
                        <a:effectLst/>
                        <a:latin typeface="Arial" charset="0"/>
                      </a:endParaRP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052FC"/>
                    </a:solidFill>
                  </a:tcPr>
                </a:tc>
              </a:tr>
            </a:tbl>
          </a:graphicData>
        </a:graphic>
      </p:graphicFrame>
      <p:sp>
        <p:nvSpPr>
          <p:cNvPr id="693655" name="Rectangle 407"/>
          <p:cNvSpPr>
            <a:spLocks noChangeArrowheads="1"/>
          </p:cNvSpPr>
          <p:nvPr/>
        </p:nvSpPr>
        <p:spPr bwMode="auto">
          <a:xfrm>
            <a:off x="5861050" y="2117726"/>
            <a:ext cx="3384550" cy="701675"/>
          </a:xfrm>
          <a:prstGeom prst="rect">
            <a:avLst/>
          </a:prstGeom>
          <a:noFill/>
          <a:ln w="9525">
            <a:noFill/>
            <a:miter lim="800000"/>
            <a:headEnd/>
            <a:tailEnd/>
          </a:ln>
          <a:effectLst/>
        </p:spPr>
        <p:txBody>
          <a:bodyPr>
            <a:spAutoFit/>
          </a:bodyPr>
          <a:lstStyle/>
          <a:p>
            <a:pPr algn="ctr">
              <a:spcBef>
                <a:spcPct val="0"/>
              </a:spcBef>
              <a:buClrTx/>
              <a:buSzTx/>
              <a:buFontTx/>
              <a:buNone/>
            </a:pPr>
            <a:r>
              <a:rPr lang="en-GB" sz="2000">
                <a:solidFill>
                  <a:srgbClr val="000000"/>
                </a:solidFill>
              </a:rPr>
              <a:t>Variations of the texture along the range.</a:t>
            </a:r>
          </a:p>
        </p:txBody>
      </p:sp>
      <p:sp>
        <p:nvSpPr>
          <p:cNvPr id="693656" name="Rectangle 408"/>
          <p:cNvSpPr>
            <a:spLocks noChangeArrowheads="1"/>
          </p:cNvSpPr>
          <p:nvPr/>
        </p:nvSpPr>
        <p:spPr bwMode="auto">
          <a:xfrm>
            <a:off x="5613400" y="3565526"/>
            <a:ext cx="4044950" cy="701675"/>
          </a:xfrm>
          <a:prstGeom prst="rect">
            <a:avLst/>
          </a:prstGeom>
          <a:noFill/>
          <a:ln w="9525">
            <a:noFill/>
            <a:miter lim="800000"/>
            <a:headEnd/>
            <a:tailEnd/>
          </a:ln>
          <a:effectLst/>
        </p:spPr>
        <p:txBody>
          <a:bodyPr>
            <a:spAutoFit/>
          </a:bodyPr>
          <a:lstStyle/>
          <a:p>
            <a:pPr algn="ctr">
              <a:spcBef>
                <a:spcPct val="0"/>
              </a:spcBef>
              <a:buClrTx/>
              <a:buSzTx/>
              <a:buFontTx/>
              <a:buNone/>
            </a:pPr>
            <a:r>
              <a:rPr lang="en-GB" sz="2000">
                <a:solidFill>
                  <a:srgbClr val="000000"/>
                </a:solidFill>
              </a:rPr>
              <a:t>We want to estimate now the correlation along the range.</a:t>
            </a:r>
          </a:p>
        </p:txBody>
      </p:sp>
      <p:sp>
        <p:nvSpPr>
          <p:cNvPr id="18" name="Segnaposto numero diapositiva 17"/>
          <p:cNvSpPr>
            <a:spLocks noGrp="1"/>
          </p:cNvSpPr>
          <p:nvPr>
            <p:ph type="sldNum" sz="quarter" idx="12"/>
          </p:nvPr>
        </p:nvSpPr>
        <p:spPr/>
        <p:txBody>
          <a:bodyPr/>
          <a:lstStyle/>
          <a:p>
            <a:fld id="{6294C92D-0306-4E69-9CD3-20855E849650}" type="slidenum">
              <a:rPr kumimoji="0" lang="en-US" smtClean="0"/>
              <a:pPr/>
              <a:t>77</a:t>
            </a:fld>
            <a:endParaRPr kumimoji="0"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3" name="Rectangle 3"/>
          <p:cNvSpPr>
            <a:spLocks noChangeArrowheads="1"/>
          </p:cNvSpPr>
          <p:nvPr/>
        </p:nvSpPr>
        <p:spPr bwMode="auto">
          <a:xfrm>
            <a:off x="2961761" y="209532"/>
            <a:ext cx="6348957" cy="647700"/>
          </a:xfrm>
          <a:prstGeom prst="rect">
            <a:avLst/>
          </a:prstGeom>
          <a:noFill/>
          <a:ln w="9525">
            <a:noFill/>
            <a:miter lim="800000"/>
            <a:headEnd/>
            <a:tailEnd/>
          </a:ln>
          <a:effectLst/>
        </p:spPr>
        <p:txBody>
          <a:bodyPr anchor="ctr"/>
          <a:lstStyle/>
          <a:p>
            <a:pPr>
              <a:spcBef>
                <a:spcPct val="0"/>
              </a:spcBef>
            </a:pPr>
            <a:r>
              <a:rPr lang="en-GB" sz="2800" b="1" dirty="0" smtClean="0">
                <a:solidFill>
                  <a:schemeClr val="accent1">
                    <a:lumMod val="50000"/>
                  </a:schemeClr>
                </a:solidFill>
                <a:effectLst>
                  <a:outerShdw blurRad="38100" dist="38100" dir="2700000" algn="tl">
                    <a:srgbClr val="C0C0C0"/>
                  </a:outerShdw>
                </a:effectLst>
                <a:cs typeface="Times New Roman" pitchFamily="18" charset="0"/>
              </a:rPr>
              <a:t>Mean Range Texture </a:t>
            </a:r>
            <a:r>
              <a:rPr lang="en-GB" sz="2800" b="1" dirty="0" err="1" smtClean="0">
                <a:solidFill>
                  <a:schemeClr val="accent1">
                    <a:lumMod val="50000"/>
                  </a:schemeClr>
                </a:solidFill>
                <a:effectLst>
                  <a:outerShdw blurRad="38100" dist="38100" dir="2700000" algn="tl">
                    <a:srgbClr val="C0C0C0"/>
                  </a:outerShdw>
                </a:effectLst>
                <a:cs typeface="Times New Roman" pitchFamily="18" charset="0"/>
              </a:rPr>
              <a:t>Autocovariance</a:t>
            </a:r>
            <a:endParaRPr lang="en-GB" sz="2800" b="1" dirty="0" smtClean="0">
              <a:solidFill>
                <a:schemeClr val="accent1">
                  <a:lumMod val="50000"/>
                </a:schemeClr>
              </a:solidFill>
              <a:effectLst>
                <a:outerShdw blurRad="38100" dist="38100" dir="2700000" algn="tl">
                  <a:srgbClr val="C0C0C0"/>
                </a:outerShdw>
              </a:effectLst>
              <a:cs typeface="Times New Roman" pitchFamily="18" charset="0"/>
            </a:endParaRPr>
          </a:p>
        </p:txBody>
      </p:sp>
      <p:graphicFrame>
        <p:nvGraphicFramePr>
          <p:cNvPr id="568326" name="Object 6"/>
          <p:cNvGraphicFramePr>
            <a:graphicFrameLocks noChangeAspect="1"/>
          </p:cNvGraphicFramePr>
          <p:nvPr/>
        </p:nvGraphicFramePr>
        <p:xfrm>
          <a:off x="1059264" y="2725738"/>
          <a:ext cx="4679554" cy="3294062"/>
        </p:xfrm>
        <a:graphic>
          <a:graphicData uri="http://schemas.openxmlformats.org/presentationml/2006/ole">
            <p:oleObj spid="_x0000_s279554" name="KGPlot" r:id="rId3" imgW="4735068" imgH="3604260" progId="">
              <p:embed/>
            </p:oleObj>
          </a:graphicData>
        </a:graphic>
      </p:graphicFrame>
      <p:graphicFrame>
        <p:nvGraphicFramePr>
          <p:cNvPr id="568328" name="Object 8"/>
          <p:cNvGraphicFramePr>
            <a:graphicFrameLocks noChangeAspect="1"/>
          </p:cNvGraphicFramePr>
          <p:nvPr/>
        </p:nvGraphicFramePr>
        <p:xfrm>
          <a:off x="5343825" y="2724150"/>
          <a:ext cx="4681273" cy="3295650"/>
        </p:xfrm>
        <a:graphic>
          <a:graphicData uri="http://schemas.openxmlformats.org/presentationml/2006/ole">
            <p:oleObj spid="_x0000_s279555" name="KGPlot" r:id="rId4" imgW="4735068" imgH="3604260" progId="">
              <p:embed/>
            </p:oleObj>
          </a:graphicData>
        </a:graphic>
      </p:graphicFrame>
      <p:sp>
        <p:nvSpPr>
          <p:cNvPr id="568329" name="Rectangle 9"/>
          <p:cNvSpPr>
            <a:spLocks noChangeArrowheads="1"/>
          </p:cNvSpPr>
          <p:nvPr/>
        </p:nvSpPr>
        <p:spPr bwMode="auto">
          <a:xfrm>
            <a:off x="6144541" y="2971801"/>
            <a:ext cx="1023037" cy="369332"/>
          </a:xfrm>
          <a:prstGeom prst="rect">
            <a:avLst/>
          </a:prstGeom>
          <a:noFill/>
          <a:ln w="9525">
            <a:noFill/>
            <a:miter lim="800000"/>
            <a:headEnd/>
            <a:tailEnd/>
          </a:ln>
          <a:effectLst/>
        </p:spPr>
        <p:txBody>
          <a:bodyPr wrap="none">
            <a:spAutoFit/>
          </a:bodyPr>
          <a:lstStyle/>
          <a:p>
            <a:pPr>
              <a:spcBef>
                <a:spcPct val="0"/>
              </a:spcBef>
              <a:buClrTx/>
              <a:buSzTx/>
              <a:buFontTx/>
              <a:buNone/>
            </a:pPr>
            <a:r>
              <a:rPr lang="en-GB" sz="1800">
                <a:solidFill>
                  <a:srgbClr val="000000"/>
                </a:solidFill>
              </a:rPr>
              <a:t>HH data</a:t>
            </a:r>
          </a:p>
        </p:txBody>
      </p:sp>
      <p:sp>
        <p:nvSpPr>
          <p:cNvPr id="568330" name="Rectangle 10"/>
          <p:cNvSpPr>
            <a:spLocks noChangeArrowheads="1"/>
          </p:cNvSpPr>
          <p:nvPr/>
        </p:nvSpPr>
        <p:spPr bwMode="auto">
          <a:xfrm>
            <a:off x="1717945" y="2971801"/>
            <a:ext cx="981359" cy="369332"/>
          </a:xfrm>
          <a:prstGeom prst="rect">
            <a:avLst/>
          </a:prstGeom>
          <a:noFill/>
          <a:ln w="9525">
            <a:noFill/>
            <a:miter lim="800000"/>
            <a:headEnd/>
            <a:tailEnd/>
          </a:ln>
          <a:effectLst/>
        </p:spPr>
        <p:txBody>
          <a:bodyPr wrap="none">
            <a:spAutoFit/>
          </a:bodyPr>
          <a:lstStyle/>
          <a:p>
            <a:pPr>
              <a:spcBef>
                <a:spcPct val="0"/>
              </a:spcBef>
              <a:buClrTx/>
              <a:buSzTx/>
              <a:buFontTx/>
              <a:buNone/>
            </a:pPr>
            <a:r>
              <a:rPr lang="en-GB" sz="1800">
                <a:solidFill>
                  <a:srgbClr val="000000"/>
                </a:solidFill>
              </a:rPr>
              <a:t>VV data</a:t>
            </a:r>
          </a:p>
        </p:txBody>
      </p:sp>
      <p:sp>
        <p:nvSpPr>
          <p:cNvPr id="568331" name="Rectangle 11"/>
          <p:cNvSpPr>
            <a:spLocks noChangeArrowheads="1"/>
          </p:cNvSpPr>
          <p:nvPr/>
        </p:nvSpPr>
        <p:spPr bwMode="auto">
          <a:xfrm>
            <a:off x="1762265" y="1350963"/>
            <a:ext cx="7405577" cy="711200"/>
          </a:xfrm>
          <a:prstGeom prst="rect">
            <a:avLst/>
          </a:prstGeom>
          <a:noFill/>
          <a:ln w="9525">
            <a:solidFill>
              <a:srgbClr val="759E00"/>
            </a:solidFill>
            <a:miter lim="800000"/>
            <a:headEnd/>
            <a:tailEnd/>
          </a:ln>
          <a:effectLst/>
        </p:spPr>
        <p:txBody>
          <a:bodyPr wrap="square">
            <a:spAutoFit/>
          </a:bodyPr>
          <a:lstStyle/>
          <a:p>
            <a:pPr>
              <a:spcBef>
                <a:spcPct val="0"/>
              </a:spcBef>
              <a:buClrTx/>
              <a:buSzTx/>
              <a:buFontTx/>
              <a:buNone/>
            </a:pPr>
            <a:r>
              <a:rPr lang="en-GB" sz="2000" dirty="0">
                <a:solidFill>
                  <a:srgbClr val="000000"/>
                </a:solidFill>
              </a:rPr>
              <a:t>With a resolution of 3 m it is possible to resolve shorter range periodicities that are not visible in the other resolutions.</a:t>
            </a:r>
          </a:p>
        </p:txBody>
      </p:sp>
      <p:sp>
        <p:nvSpPr>
          <p:cNvPr id="8" name="Segnaposto numero diapositiva 7"/>
          <p:cNvSpPr>
            <a:spLocks noGrp="1"/>
          </p:cNvSpPr>
          <p:nvPr>
            <p:ph type="sldNum" sz="quarter" idx="12"/>
          </p:nvPr>
        </p:nvSpPr>
        <p:spPr/>
        <p:txBody>
          <a:bodyPr/>
          <a:lstStyle/>
          <a:p>
            <a:fld id="{6294C92D-0306-4E69-9CD3-20855E849650}" type="slidenum">
              <a:rPr kumimoji="0" lang="en-US" smtClean="0"/>
              <a:pPr/>
              <a:t>78</a:t>
            </a:fld>
            <a:endParaRPr kumimoji="0"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9350" name="Picture 6" descr="mm_19980227_183257_antstep.png"/>
          <p:cNvPicPr>
            <a:picLocks noChangeAspect="1" noChangeArrowheads="1"/>
          </p:cNvPicPr>
          <p:nvPr/>
        </p:nvPicPr>
        <p:blipFill>
          <a:blip r:embed="rId3" r:link="rId4"/>
          <a:srcRect/>
          <a:stretch>
            <a:fillRect/>
          </a:stretch>
        </p:blipFill>
        <p:spPr bwMode="auto">
          <a:xfrm>
            <a:off x="2649316" y="1219201"/>
            <a:ext cx="732631" cy="676275"/>
          </a:xfrm>
          <a:prstGeom prst="rect">
            <a:avLst/>
          </a:prstGeom>
          <a:noFill/>
        </p:spPr>
      </p:pic>
      <p:pic>
        <p:nvPicPr>
          <p:cNvPr id="569351" name="Picture 7" descr="mm_19980227_183452_antstep.png"/>
          <p:cNvPicPr>
            <a:picLocks noChangeAspect="1" noChangeArrowheads="1"/>
          </p:cNvPicPr>
          <p:nvPr/>
        </p:nvPicPr>
        <p:blipFill>
          <a:blip r:embed="rId5" r:link="rId6"/>
          <a:srcRect/>
          <a:stretch>
            <a:fillRect/>
          </a:stretch>
        </p:blipFill>
        <p:spPr bwMode="auto">
          <a:xfrm>
            <a:off x="3428381" y="1219201"/>
            <a:ext cx="732631" cy="676275"/>
          </a:xfrm>
          <a:prstGeom prst="rect">
            <a:avLst/>
          </a:prstGeom>
          <a:noFill/>
        </p:spPr>
      </p:pic>
      <p:pic>
        <p:nvPicPr>
          <p:cNvPr id="569352" name="Picture 8" descr="mm_19980227_183652_antstep.png"/>
          <p:cNvPicPr>
            <a:picLocks noChangeAspect="1" noChangeArrowheads="1"/>
          </p:cNvPicPr>
          <p:nvPr/>
        </p:nvPicPr>
        <p:blipFill>
          <a:blip r:embed="rId7" r:link="rId8"/>
          <a:srcRect/>
          <a:stretch>
            <a:fillRect/>
          </a:stretch>
        </p:blipFill>
        <p:spPr bwMode="auto">
          <a:xfrm>
            <a:off x="4286558" y="1219201"/>
            <a:ext cx="732631" cy="676275"/>
          </a:xfrm>
          <a:prstGeom prst="rect">
            <a:avLst/>
          </a:prstGeom>
          <a:noFill/>
        </p:spPr>
      </p:pic>
      <p:pic>
        <p:nvPicPr>
          <p:cNvPr id="569353" name="Picture 9" descr="mm_19980227_183909_antstep.png"/>
          <p:cNvPicPr>
            <a:picLocks noChangeAspect="1" noChangeArrowheads="1"/>
          </p:cNvPicPr>
          <p:nvPr/>
        </p:nvPicPr>
        <p:blipFill>
          <a:blip r:embed="rId9" r:link="rId10"/>
          <a:srcRect/>
          <a:stretch>
            <a:fillRect/>
          </a:stretch>
        </p:blipFill>
        <p:spPr bwMode="auto">
          <a:xfrm>
            <a:off x="5144733" y="1219201"/>
            <a:ext cx="732631" cy="676275"/>
          </a:xfrm>
          <a:prstGeom prst="rect">
            <a:avLst/>
          </a:prstGeom>
          <a:noFill/>
        </p:spPr>
      </p:pic>
      <p:pic>
        <p:nvPicPr>
          <p:cNvPr id="569354" name="Picture 10" descr="mm_19980227_184121_antstep.png"/>
          <p:cNvPicPr>
            <a:picLocks noChangeAspect="1" noChangeArrowheads="1"/>
          </p:cNvPicPr>
          <p:nvPr/>
        </p:nvPicPr>
        <p:blipFill>
          <a:blip r:embed="rId11" r:link="rId12"/>
          <a:srcRect/>
          <a:stretch>
            <a:fillRect/>
          </a:stretch>
        </p:blipFill>
        <p:spPr bwMode="auto">
          <a:xfrm>
            <a:off x="6002910" y="1219201"/>
            <a:ext cx="732631" cy="676275"/>
          </a:xfrm>
          <a:prstGeom prst="rect">
            <a:avLst/>
          </a:prstGeom>
          <a:noFill/>
        </p:spPr>
      </p:pic>
      <p:pic>
        <p:nvPicPr>
          <p:cNvPr id="569355" name="Picture 11" descr="mm_19980227_184327_antstep.png"/>
          <p:cNvPicPr>
            <a:picLocks noChangeAspect="1" noChangeArrowheads="1"/>
          </p:cNvPicPr>
          <p:nvPr/>
        </p:nvPicPr>
        <p:blipFill>
          <a:blip r:embed="rId13" r:link="rId14"/>
          <a:srcRect/>
          <a:stretch>
            <a:fillRect/>
          </a:stretch>
        </p:blipFill>
        <p:spPr bwMode="auto">
          <a:xfrm>
            <a:off x="6783695" y="1219201"/>
            <a:ext cx="732631" cy="676275"/>
          </a:xfrm>
          <a:prstGeom prst="rect">
            <a:avLst/>
          </a:prstGeom>
          <a:noFill/>
        </p:spPr>
      </p:pic>
      <p:pic>
        <p:nvPicPr>
          <p:cNvPr id="569356" name="Picture 12" descr="mm_19980227_184532_antstep.png"/>
          <p:cNvPicPr>
            <a:picLocks noChangeAspect="1" noChangeArrowheads="1"/>
          </p:cNvPicPr>
          <p:nvPr/>
        </p:nvPicPr>
        <p:blipFill>
          <a:blip r:embed="rId15" r:link="rId16"/>
          <a:srcRect/>
          <a:stretch>
            <a:fillRect/>
          </a:stretch>
        </p:blipFill>
        <p:spPr bwMode="auto">
          <a:xfrm>
            <a:off x="7641871" y="1219201"/>
            <a:ext cx="732631" cy="676275"/>
          </a:xfrm>
          <a:prstGeom prst="rect">
            <a:avLst/>
          </a:prstGeom>
          <a:noFill/>
        </p:spPr>
      </p:pic>
      <p:sp>
        <p:nvSpPr>
          <p:cNvPr id="569357" name="Rectangle 13"/>
          <p:cNvSpPr>
            <a:spLocks noChangeArrowheads="1"/>
          </p:cNvSpPr>
          <p:nvPr/>
        </p:nvSpPr>
        <p:spPr bwMode="auto">
          <a:xfrm>
            <a:off x="2524108" y="1928802"/>
            <a:ext cx="5929354" cy="461665"/>
          </a:xfrm>
          <a:prstGeom prst="rect">
            <a:avLst/>
          </a:prstGeom>
          <a:noFill/>
          <a:ln w="9525">
            <a:noFill/>
            <a:miter lim="800000"/>
            <a:headEnd/>
            <a:tailEnd/>
          </a:ln>
          <a:effectLst/>
        </p:spPr>
        <p:txBody>
          <a:bodyPr wrap="square" anchor="ctr">
            <a:spAutoFit/>
          </a:bodyPr>
          <a:lstStyle/>
          <a:p>
            <a:pPr algn="ctr">
              <a:spcBef>
                <a:spcPct val="0"/>
              </a:spcBef>
              <a:buClrTx/>
              <a:buSzTx/>
              <a:buFontTx/>
              <a:buNone/>
              <a:tabLst>
                <a:tab pos="2636838" algn="ctr"/>
                <a:tab pos="5273675" algn="r"/>
              </a:tabLst>
            </a:pPr>
            <a:r>
              <a:rPr lang="en-GB" sz="1200" dirty="0">
                <a:cs typeface="Times New Roman" pitchFamily="18" charset="0"/>
              </a:rPr>
              <a:t>-30˚         </a:t>
            </a:r>
            <a:r>
              <a:rPr lang="en-GB" sz="1200" dirty="0" smtClean="0">
                <a:cs typeface="Times New Roman" pitchFamily="18" charset="0"/>
              </a:rPr>
              <a:t>    </a:t>
            </a:r>
            <a:r>
              <a:rPr lang="en-GB" sz="1200" dirty="0">
                <a:cs typeface="Times New Roman" pitchFamily="18" charset="0"/>
              </a:rPr>
              <a:t>-15˚            </a:t>
            </a:r>
            <a:r>
              <a:rPr lang="en-GB" sz="1200" dirty="0" smtClean="0">
                <a:cs typeface="Times New Roman" pitchFamily="18" charset="0"/>
              </a:rPr>
              <a:t>   </a:t>
            </a:r>
            <a:r>
              <a:rPr lang="en-GB" sz="1200" dirty="0">
                <a:cs typeface="Times New Roman" pitchFamily="18" charset="0"/>
              </a:rPr>
              <a:t>0˚          </a:t>
            </a:r>
            <a:r>
              <a:rPr lang="en-GB" sz="1200" dirty="0" smtClean="0">
                <a:cs typeface="Times New Roman" pitchFamily="18" charset="0"/>
              </a:rPr>
              <a:t>      </a:t>
            </a:r>
            <a:r>
              <a:rPr lang="en-GB" sz="1200" dirty="0">
                <a:cs typeface="Times New Roman" pitchFamily="18" charset="0"/>
              </a:rPr>
              <a:t>15˚            </a:t>
            </a:r>
            <a:r>
              <a:rPr lang="en-GB" sz="1200" dirty="0" smtClean="0">
                <a:cs typeface="Times New Roman" pitchFamily="18" charset="0"/>
              </a:rPr>
              <a:t>    </a:t>
            </a:r>
            <a:r>
              <a:rPr lang="en-GB" sz="1200" dirty="0">
                <a:cs typeface="Times New Roman" pitchFamily="18" charset="0"/>
              </a:rPr>
              <a:t>30˚            </a:t>
            </a:r>
            <a:r>
              <a:rPr lang="en-GB" sz="1200" dirty="0" smtClean="0">
                <a:cs typeface="Times New Roman" pitchFamily="18" charset="0"/>
              </a:rPr>
              <a:t>   </a:t>
            </a:r>
            <a:r>
              <a:rPr lang="en-GB" sz="1200" dirty="0">
                <a:cs typeface="Times New Roman" pitchFamily="18" charset="0"/>
              </a:rPr>
              <a:t>45˚          </a:t>
            </a:r>
            <a:r>
              <a:rPr lang="en-GB" sz="1200" dirty="0" smtClean="0">
                <a:cs typeface="Times New Roman" pitchFamily="18" charset="0"/>
              </a:rPr>
              <a:t>     60</a:t>
            </a:r>
            <a:r>
              <a:rPr lang="en-GB" sz="1200" dirty="0">
                <a:cs typeface="Times New Roman" pitchFamily="18" charset="0"/>
              </a:rPr>
              <a:t>˚</a:t>
            </a:r>
            <a:endParaRPr lang="en-GB" sz="900" dirty="0"/>
          </a:p>
          <a:p>
            <a:pPr algn="ctr" eaLnBrk="0" hangingPunct="0">
              <a:spcBef>
                <a:spcPct val="0"/>
              </a:spcBef>
              <a:buClrTx/>
              <a:buSzTx/>
              <a:buFontTx/>
              <a:buNone/>
              <a:tabLst>
                <a:tab pos="2636838" algn="ctr"/>
                <a:tab pos="5273675" algn="r"/>
              </a:tabLst>
            </a:pPr>
            <a:r>
              <a:rPr lang="en-GB" sz="1200" b="1" dirty="0">
                <a:cs typeface="Times New Roman" pitchFamily="18" charset="0"/>
              </a:rPr>
              <a:t>Angle (degrees)</a:t>
            </a:r>
            <a:endParaRPr lang="en-GB" sz="1800" dirty="0"/>
          </a:p>
        </p:txBody>
      </p:sp>
      <p:sp>
        <p:nvSpPr>
          <p:cNvPr id="569358" name="Rectangle 14"/>
          <p:cNvSpPr>
            <a:spLocks noChangeArrowheads="1"/>
          </p:cNvSpPr>
          <p:nvPr/>
        </p:nvSpPr>
        <p:spPr bwMode="auto">
          <a:xfrm>
            <a:off x="4773242" y="209532"/>
            <a:ext cx="4823228" cy="647700"/>
          </a:xfrm>
          <a:prstGeom prst="rect">
            <a:avLst/>
          </a:prstGeom>
          <a:noFill/>
          <a:ln w="9525">
            <a:noFill/>
            <a:miter lim="800000"/>
            <a:headEnd/>
            <a:tailEnd/>
          </a:ln>
          <a:effectLst/>
        </p:spPr>
        <p:txBody>
          <a:bodyPr anchor="ctr"/>
          <a:lstStyle/>
          <a:p>
            <a:pPr>
              <a:spcBef>
                <a:spcPct val="0"/>
              </a:spcBef>
              <a:buClrTx/>
              <a:buSzTx/>
              <a:buFontTx/>
              <a:buNone/>
            </a:pPr>
            <a:r>
              <a:rPr lang="en-GB" sz="2800" b="1" dirty="0" smtClean="0">
                <a:solidFill>
                  <a:schemeClr val="accent1">
                    <a:lumMod val="50000"/>
                  </a:schemeClr>
                </a:solidFill>
                <a:effectLst>
                  <a:outerShdw blurRad="38100" dist="38100" dir="2700000" algn="tl">
                    <a:srgbClr val="C0C0C0"/>
                  </a:outerShdw>
                </a:effectLst>
                <a:cs typeface="Times New Roman" pitchFamily="18" charset="0"/>
              </a:rPr>
              <a:t>Wind direction dependence</a:t>
            </a:r>
          </a:p>
        </p:txBody>
      </p:sp>
      <p:graphicFrame>
        <p:nvGraphicFramePr>
          <p:cNvPr id="569360" name="Object 16"/>
          <p:cNvGraphicFramePr>
            <a:graphicFrameLocks noChangeAspect="1"/>
          </p:cNvGraphicFramePr>
          <p:nvPr/>
        </p:nvGraphicFramePr>
        <p:xfrm>
          <a:off x="1631581" y="2697164"/>
          <a:ext cx="4062148" cy="3017837"/>
        </p:xfrm>
        <a:graphic>
          <a:graphicData uri="http://schemas.openxmlformats.org/presentationml/2006/ole">
            <p:oleObj spid="_x0000_s280578" name="KGPlot" r:id="rId17" imgW="4686300" imgH="3777996" progId="">
              <p:embed/>
            </p:oleObj>
          </a:graphicData>
        </a:graphic>
      </p:graphicFrame>
      <p:sp>
        <p:nvSpPr>
          <p:cNvPr id="569361" name="Rectangle 17"/>
          <p:cNvSpPr>
            <a:spLocks noChangeArrowheads="1"/>
          </p:cNvSpPr>
          <p:nvPr/>
        </p:nvSpPr>
        <p:spPr bwMode="auto">
          <a:xfrm>
            <a:off x="6295656" y="3403600"/>
            <a:ext cx="2729310" cy="1320800"/>
          </a:xfrm>
          <a:prstGeom prst="rect">
            <a:avLst/>
          </a:prstGeom>
          <a:noFill/>
          <a:ln w="9525">
            <a:solidFill>
              <a:schemeClr val="accent2"/>
            </a:solidFill>
            <a:miter lim="800000"/>
            <a:headEnd/>
            <a:tailEnd/>
          </a:ln>
          <a:effectLst/>
        </p:spPr>
        <p:txBody>
          <a:bodyPr>
            <a:spAutoFit/>
          </a:bodyPr>
          <a:lstStyle/>
          <a:p>
            <a:pPr>
              <a:spcBef>
                <a:spcPct val="0"/>
              </a:spcBef>
              <a:buClrTx/>
              <a:buSzTx/>
              <a:buFontTx/>
              <a:buNone/>
            </a:pPr>
            <a:r>
              <a:rPr lang="en-GB" sz="2000">
                <a:solidFill>
                  <a:srgbClr val="000000"/>
                </a:solidFill>
              </a:rPr>
              <a:t>Resolution of 30 m.</a:t>
            </a:r>
          </a:p>
          <a:p>
            <a:pPr>
              <a:spcBef>
                <a:spcPct val="0"/>
              </a:spcBef>
              <a:buClrTx/>
              <a:buSzTx/>
              <a:buFontTx/>
              <a:buNone/>
            </a:pPr>
            <a:r>
              <a:rPr lang="en-GB" sz="2000">
                <a:solidFill>
                  <a:srgbClr val="000000"/>
                </a:solidFill>
              </a:rPr>
              <a:t>Mean value of the estimated Weibull shape parameter C.</a:t>
            </a:r>
          </a:p>
        </p:txBody>
      </p:sp>
      <p:sp>
        <p:nvSpPr>
          <p:cNvPr id="569362" name="Rectangle 18"/>
          <p:cNvSpPr>
            <a:spLocks noChangeArrowheads="1"/>
          </p:cNvSpPr>
          <p:nvPr/>
        </p:nvSpPr>
        <p:spPr bwMode="auto">
          <a:xfrm>
            <a:off x="495300" y="6003926"/>
            <a:ext cx="8997950" cy="396875"/>
          </a:xfrm>
          <a:prstGeom prst="rect">
            <a:avLst/>
          </a:prstGeom>
          <a:noFill/>
          <a:ln w="9525">
            <a:noFill/>
            <a:miter lim="800000"/>
            <a:headEnd/>
            <a:tailEnd/>
          </a:ln>
          <a:effectLst/>
        </p:spPr>
        <p:txBody>
          <a:bodyPr>
            <a:spAutoFit/>
          </a:bodyPr>
          <a:lstStyle/>
          <a:p>
            <a:pPr algn="ctr">
              <a:spcBef>
                <a:spcPct val="0"/>
              </a:spcBef>
              <a:buClrTx/>
              <a:buSzTx/>
              <a:buFontTx/>
              <a:buNone/>
            </a:pPr>
            <a:r>
              <a:rPr lang="en-GB" sz="2000">
                <a:solidFill>
                  <a:srgbClr val="000000"/>
                </a:solidFill>
              </a:rPr>
              <a:t>There is not a noticeable behaviour as a function of angle.</a:t>
            </a:r>
          </a:p>
        </p:txBody>
      </p:sp>
      <p:sp>
        <p:nvSpPr>
          <p:cNvPr id="14" name="Segnaposto numero diapositiva 13"/>
          <p:cNvSpPr>
            <a:spLocks noGrp="1"/>
          </p:cNvSpPr>
          <p:nvPr>
            <p:ph type="sldNum" sz="quarter" idx="12"/>
          </p:nvPr>
        </p:nvSpPr>
        <p:spPr/>
        <p:txBody>
          <a:bodyPr/>
          <a:lstStyle/>
          <a:p>
            <a:fld id="{6294C92D-0306-4E69-9CD3-20855E849650}" type="slidenum">
              <a:rPr kumimoji="0" lang="en-US" smtClean="0"/>
              <a:pPr/>
              <a:t>79</a:t>
            </a:fld>
            <a:endParaRPr kumimoji="0"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5"/>
          <p:cNvSpPr>
            <a:spLocks noGrp="1"/>
          </p:cNvSpPr>
          <p:nvPr>
            <p:ph type="sldNum" sz="quarter" idx="12"/>
          </p:nvPr>
        </p:nvSpPr>
        <p:spPr/>
        <p:txBody>
          <a:bodyPr/>
          <a:lstStyle/>
          <a:p>
            <a:fld id="{FDFDD97E-BE9D-46AD-8E4B-F68174E40F09}" type="slidenum">
              <a:rPr lang="it-IT"/>
              <a:pPr/>
              <a:t>8</a:t>
            </a:fld>
            <a:r>
              <a:rPr lang="it-IT"/>
              <a:t>/57</a:t>
            </a:r>
          </a:p>
        </p:txBody>
      </p:sp>
      <p:sp>
        <p:nvSpPr>
          <p:cNvPr id="439300" name="Text Box 4"/>
          <p:cNvSpPr txBox="1">
            <a:spLocks noChangeArrowheads="1"/>
          </p:cNvSpPr>
          <p:nvPr/>
        </p:nvSpPr>
        <p:spPr bwMode="auto">
          <a:xfrm>
            <a:off x="5897598" y="228600"/>
            <a:ext cx="3555996" cy="523220"/>
          </a:xfrm>
          <a:prstGeom prst="rect">
            <a:avLst/>
          </a:prstGeom>
          <a:noFill/>
          <a:ln w="9525">
            <a:noFill/>
            <a:miter lim="800000"/>
            <a:headEnd/>
            <a:tailEnd/>
          </a:ln>
          <a:effectLst/>
        </p:spPr>
        <p:txBody>
          <a:bodyPr wrap="square">
            <a:spAutoFit/>
          </a:bodyPr>
          <a:lstStyle/>
          <a:p>
            <a:pPr>
              <a:spcBef>
                <a:spcPct val="50000"/>
              </a:spcBef>
              <a:buClrTx/>
              <a:buSzTx/>
              <a:buFontTx/>
              <a:buNone/>
            </a:pPr>
            <a:r>
              <a:rPr lang="en-US" sz="28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Radar Data “Cube”</a:t>
            </a:r>
            <a:endParaRPr lang="it-IT" sz="28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endParaRPr>
          </a:p>
        </p:txBody>
      </p:sp>
      <p:graphicFrame>
        <p:nvGraphicFramePr>
          <p:cNvPr id="439301" name="Object 5"/>
          <p:cNvGraphicFramePr>
            <a:graphicFrameLocks noChangeAspect="1"/>
          </p:cNvGraphicFramePr>
          <p:nvPr/>
        </p:nvGraphicFramePr>
        <p:xfrm>
          <a:off x="0" y="1066800"/>
          <a:ext cx="9906000" cy="5029200"/>
        </p:xfrm>
        <a:graphic>
          <a:graphicData uri="http://schemas.openxmlformats.org/presentationml/2006/ole">
            <p:oleObj spid="_x0000_s408578" name="Fotografia di Photo Editor" r:id="rId3" imgW="15238095" imgH="8380952" progId="MSPhotoEd.3">
              <p:embed/>
            </p:oleObj>
          </a:graphicData>
        </a:graphic>
      </p:graphicFrame>
      <p:sp>
        <p:nvSpPr>
          <p:cNvPr id="439302" name="Rectangle 6"/>
          <p:cNvSpPr>
            <a:spLocks noChangeArrowheads="1"/>
          </p:cNvSpPr>
          <p:nvPr/>
        </p:nvSpPr>
        <p:spPr bwMode="auto">
          <a:xfrm>
            <a:off x="742950" y="4953000"/>
            <a:ext cx="2641600" cy="914400"/>
          </a:xfrm>
          <a:prstGeom prst="rect">
            <a:avLst/>
          </a:prstGeom>
          <a:noFill/>
          <a:ln w="57150" algn="ctr">
            <a:solidFill>
              <a:schemeClr val="accent1"/>
            </a:solidFill>
            <a:prstDash val="sysDot"/>
            <a:miter lim="800000"/>
            <a:headEnd/>
            <a:tailEnd/>
          </a:ln>
          <a:effectLst/>
        </p:spPr>
        <p:txBody>
          <a:bodyPr wrap="none" anchor="ctr"/>
          <a:lstStyle/>
          <a:p>
            <a:pPr marL="342900" indent="-342900" algn="ctr">
              <a:lnSpc>
                <a:spcPct val="120000"/>
              </a:lnSpc>
            </a:pPr>
            <a:endParaRPr lang="it-IT"/>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1" name="Rectangle 3"/>
          <p:cNvSpPr>
            <a:spLocks noChangeArrowheads="1"/>
          </p:cNvSpPr>
          <p:nvPr/>
        </p:nvSpPr>
        <p:spPr bwMode="auto">
          <a:xfrm>
            <a:off x="2415788" y="423846"/>
            <a:ext cx="6894930" cy="647700"/>
          </a:xfrm>
          <a:prstGeom prst="rect">
            <a:avLst/>
          </a:prstGeom>
          <a:noFill/>
          <a:ln w="9525">
            <a:noFill/>
            <a:miter lim="800000"/>
            <a:headEnd/>
            <a:tailEnd/>
          </a:ln>
          <a:effectLst/>
        </p:spPr>
        <p:txBody>
          <a:bodyPr anchor="ctr"/>
          <a:lstStyle/>
          <a:p>
            <a:pPr>
              <a:spcBef>
                <a:spcPct val="0"/>
              </a:spcBef>
            </a:pPr>
            <a:r>
              <a:rPr lang="en-GB" sz="2800" b="1" dirty="0" smtClean="0">
                <a:solidFill>
                  <a:schemeClr val="accent1">
                    <a:lumMod val="50000"/>
                  </a:schemeClr>
                </a:solidFill>
                <a:effectLst>
                  <a:outerShdw blurRad="38100" dist="38100" dir="2700000" algn="tl">
                    <a:srgbClr val="C0C0C0"/>
                  </a:outerShdw>
                </a:effectLst>
                <a:cs typeface="Times New Roman" pitchFamily="18" charset="0"/>
              </a:rPr>
              <a:t>Conclusions on the amplitude statistics</a:t>
            </a:r>
          </a:p>
        </p:txBody>
      </p:sp>
      <p:sp>
        <p:nvSpPr>
          <p:cNvPr id="570372" name="Rectangle 4"/>
          <p:cNvSpPr>
            <a:spLocks noChangeArrowheads="1"/>
          </p:cNvSpPr>
          <p:nvPr/>
        </p:nvSpPr>
        <p:spPr bwMode="auto">
          <a:xfrm>
            <a:off x="1341337" y="1719266"/>
            <a:ext cx="8112257" cy="3924312"/>
          </a:xfrm>
          <a:prstGeom prst="rect">
            <a:avLst/>
          </a:prstGeom>
          <a:noFill/>
          <a:ln w="9525">
            <a:noFill/>
            <a:miter lim="800000"/>
            <a:headEnd/>
            <a:tailEnd/>
          </a:ln>
          <a:effectLst/>
        </p:spPr>
        <p:txBody>
          <a:bodyPr/>
          <a:lstStyle/>
          <a:p>
            <a:pPr marL="342900" indent="-342900" algn="just">
              <a:lnSpc>
                <a:spcPct val="120000"/>
              </a:lnSpc>
              <a:buClr>
                <a:srgbClr val="FFFF00"/>
              </a:buClr>
              <a:buFont typeface="Wingdings" pitchFamily="2" charset="2"/>
              <a:buBlip>
                <a:blip r:embed="rId2"/>
              </a:buBlip>
            </a:pPr>
            <a:r>
              <a:rPr lang="en-GB" sz="2000" dirty="0"/>
              <a:t>With range resolutions up to 15 m, good fitting with GK-PDF in all polarizations.</a:t>
            </a:r>
          </a:p>
          <a:p>
            <a:pPr marL="342900" indent="-342900" algn="just">
              <a:lnSpc>
                <a:spcPct val="120000"/>
              </a:lnSpc>
              <a:buClr>
                <a:srgbClr val="FFFF00"/>
              </a:buClr>
              <a:buFont typeface="Wingdings" pitchFamily="2" charset="2"/>
              <a:buBlip>
                <a:blip r:embed="rId2"/>
              </a:buBlip>
            </a:pPr>
            <a:r>
              <a:rPr lang="en-GB" sz="2000" dirty="0"/>
              <a:t>At 9 m and 3 m the Gaussian-compound models fails in many cells.</a:t>
            </a:r>
          </a:p>
          <a:p>
            <a:pPr marL="342900" indent="-342900" algn="just">
              <a:lnSpc>
                <a:spcPct val="120000"/>
              </a:lnSpc>
              <a:buClr>
                <a:srgbClr val="FFFF00"/>
              </a:buClr>
              <a:buFont typeface="Wingdings" pitchFamily="2" charset="2"/>
              <a:buBlip>
                <a:blip r:embed="rId2"/>
              </a:buBlip>
            </a:pPr>
            <a:r>
              <a:rPr lang="en-GB" sz="2000" dirty="0"/>
              <a:t>HH data are almost always spikier than VV and VH-HV data.</a:t>
            </a:r>
          </a:p>
          <a:p>
            <a:pPr marL="342900" indent="-342900" algn="just">
              <a:lnSpc>
                <a:spcPct val="120000"/>
              </a:lnSpc>
              <a:buClr>
                <a:srgbClr val="FFFF00"/>
              </a:buClr>
              <a:buFont typeface="Wingdings" pitchFamily="2" charset="2"/>
              <a:buBlip>
                <a:blip r:embed="rId2"/>
              </a:buBlip>
            </a:pPr>
            <a:r>
              <a:rPr lang="en-GB" sz="2000" dirty="0"/>
              <a:t>The average speckle correlation time is 10 msec.</a:t>
            </a:r>
          </a:p>
          <a:p>
            <a:pPr marL="342900" indent="-342900" algn="just">
              <a:lnSpc>
                <a:spcPct val="120000"/>
              </a:lnSpc>
              <a:buClr>
                <a:srgbClr val="FFFF00"/>
              </a:buClr>
              <a:buFont typeface="Wingdings" pitchFamily="2" charset="2"/>
              <a:buBlip>
                <a:blip r:embed="rId2"/>
              </a:buBlip>
            </a:pPr>
            <a:r>
              <a:rPr lang="en-GB" sz="2000" dirty="0"/>
              <a:t>The average texture correlation time is some seconds long.</a:t>
            </a:r>
          </a:p>
          <a:p>
            <a:pPr marL="342900" indent="-342900" algn="just">
              <a:lnSpc>
                <a:spcPct val="120000"/>
              </a:lnSpc>
              <a:buClr>
                <a:srgbClr val="FFFF00"/>
              </a:buClr>
              <a:buFont typeface="Wingdings" pitchFamily="2" charset="2"/>
              <a:buBlip>
                <a:blip r:embed="rId2"/>
              </a:buBlip>
            </a:pPr>
            <a:r>
              <a:rPr lang="en-GB" sz="2000" dirty="0"/>
              <a:t>Texture covariance presents (time) periodicities with a period of 8 sec at 60 m and 3 sec at 30 m. Increasing the resolution the periodicities disappear due to the strong contribution of thermal noise.</a:t>
            </a:r>
          </a:p>
        </p:txBody>
      </p:sp>
      <p:sp>
        <p:nvSpPr>
          <p:cNvPr id="4" name="Segnaposto numero diapositiva 3"/>
          <p:cNvSpPr>
            <a:spLocks noGrp="1"/>
          </p:cNvSpPr>
          <p:nvPr>
            <p:ph type="sldNum" sz="quarter" idx="12"/>
          </p:nvPr>
        </p:nvSpPr>
        <p:spPr/>
        <p:txBody>
          <a:bodyPr/>
          <a:lstStyle/>
          <a:p>
            <a:fld id="{6294C92D-0306-4E69-9CD3-20855E849650}" type="slidenum">
              <a:rPr kumimoji="0" lang="en-US" smtClean="0"/>
              <a:pPr/>
              <a:t>80</a:t>
            </a:fld>
            <a:endParaRPr kumimoji="0"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AutoShape 2"/>
          <p:cNvSpPr>
            <a:spLocks noChangeArrowheads="1"/>
          </p:cNvSpPr>
          <p:nvPr/>
        </p:nvSpPr>
        <p:spPr bwMode="auto">
          <a:xfrm>
            <a:off x="1509743" y="2349500"/>
            <a:ext cx="7800975" cy="1511300"/>
          </a:xfrm>
          <a:prstGeom prst="roundRect">
            <a:avLst>
              <a:gd name="adj" fmla="val 16667"/>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endParaRPr lang="it-IT"/>
          </a:p>
        </p:txBody>
      </p:sp>
      <p:sp>
        <p:nvSpPr>
          <p:cNvPr id="571395" name="Rectangle 3"/>
          <p:cNvSpPr>
            <a:spLocks noChangeArrowheads="1"/>
          </p:cNvSpPr>
          <p:nvPr/>
        </p:nvSpPr>
        <p:spPr bwMode="auto">
          <a:xfrm>
            <a:off x="2056637" y="2781301"/>
            <a:ext cx="6673045" cy="770084"/>
          </a:xfrm>
          <a:prstGeom prst="rect">
            <a:avLst/>
          </a:prstGeom>
          <a:noFill/>
          <a:ln w="9525">
            <a:noFill/>
            <a:miter lim="800000"/>
            <a:headEnd/>
            <a:tailEnd/>
          </a:ln>
          <a:effectLst/>
        </p:spPr>
        <p:txBody>
          <a:bodyPr wrap="none" lIns="92075" tIns="46038" rIns="92075" bIns="46038">
            <a:spAutoFit/>
          </a:bodyPr>
          <a:lstStyle/>
          <a:p>
            <a:pPr defTabSz="762000" eaLnBrk="0" hangingPunct="0">
              <a:spcBef>
                <a:spcPct val="0"/>
              </a:spcBef>
            </a:pPr>
            <a:r>
              <a:rPr lang="en-GB" sz="4400" b="1" dirty="0">
                <a:solidFill>
                  <a:schemeClr val="accent1">
                    <a:lumMod val="50000"/>
                  </a:schemeClr>
                </a:solidFill>
                <a:effectLst>
                  <a:outerShdw blurRad="38100" dist="38100" dir="2700000" algn="tl">
                    <a:srgbClr val="C0C0C0"/>
                  </a:outerShdw>
                </a:effectLst>
              </a:rPr>
              <a:t>Average spectral models</a:t>
            </a:r>
          </a:p>
        </p:txBody>
      </p:sp>
      <p:sp>
        <p:nvSpPr>
          <p:cNvPr id="4" name="Rectangle 28"/>
          <p:cNvSpPr>
            <a:spLocks noChangeArrowheads="1"/>
          </p:cNvSpPr>
          <p:nvPr/>
        </p:nvSpPr>
        <p:spPr bwMode="auto">
          <a:xfrm>
            <a:off x="3952868" y="6429397"/>
            <a:ext cx="4875644" cy="276999"/>
          </a:xfrm>
          <a:prstGeom prst="rect">
            <a:avLst/>
          </a:prstGeom>
          <a:noFill/>
          <a:ln w="9525" algn="ctr">
            <a:noFill/>
            <a:miter lim="800000"/>
            <a:headEnd/>
            <a:tailEnd/>
          </a:ln>
        </p:spPr>
        <p:txBody>
          <a:bodyPr wrap="square" lIns="18000" tIns="0" rIns="18000" bIns="0" anchor="ctr">
            <a:spAutoFit/>
          </a:bodyPr>
          <a:lstStyle/>
          <a:p>
            <a:pPr algn="ctr">
              <a:spcBef>
                <a:spcPct val="0"/>
              </a:spcBef>
            </a:pPr>
            <a:r>
              <a:rPr lang="it-IT" b="1" dirty="0" smtClean="0">
                <a:latin typeface="Segoe UI" pitchFamily="34" charset="0"/>
                <a:ea typeface="Segoe UI" pitchFamily="34" charset="0"/>
                <a:cs typeface="Segoe UI" pitchFamily="34" charset="0"/>
              </a:rPr>
              <a:t>EGO Workshop 2012</a:t>
            </a:r>
            <a:r>
              <a:rPr lang="en-US" dirty="0" smtClean="0">
                <a:latin typeface="Segoe UI" pitchFamily="34" charset="0"/>
                <a:ea typeface="Segoe UI" pitchFamily="34" charset="0"/>
                <a:cs typeface="Segoe UI" pitchFamily="34" charset="0"/>
              </a:rPr>
              <a:t> - </a:t>
            </a:r>
            <a:r>
              <a:rPr lang="en-US" sz="1400" dirty="0" smtClean="0">
                <a:latin typeface="Segoe UI" pitchFamily="34" charset="0"/>
                <a:ea typeface="Segoe UI" pitchFamily="34" charset="0"/>
                <a:cs typeface="Segoe UI" pitchFamily="34" charset="0"/>
              </a:rPr>
              <a:t>October 15-17, 2012 – </a:t>
            </a:r>
            <a:r>
              <a:rPr lang="en-US" sz="1400" dirty="0" err="1" smtClean="0">
                <a:latin typeface="Segoe UI" pitchFamily="34" charset="0"/>
                <a:ea typeface="Segoe UI" pitchFamily="34" charset="0"/>
                <a:cs typeface="Segoe UI" pitchFamily="34" charset="0"/>
              </a:rPr>
              <a:t>Cascina</a:t>
            </a:r>
            <a:endParaRPr lang="it-IT" sz="1400" dirty="0">
              <a:latin typeface="Segoe UI" pitchFamily="34" charset="0"/>
              <a:ea typeface="Segoe UI" pitchFamily="34" charset="0"/>
              <a:cs typeface="Segoe UI" pitchFamily="34"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AutoShape 2"/>
          <p:cNvSpPr>
            <a:spLocks noChangeArrowheads="1"/>
          </p:cNvSpPr>
          <p:nvPr/>
        </p:nvSpPr>
        <p:spPr bwMode="auto">
          <a:xfrm>
            <a:off x="428229" y="1484314"/>
            <a:ext cx="9206044" cy="4105275"/>
          </a:xfrm>
          <a:prstGeom prst="foldedCorner">
            <a:avLst>
              <a:gd name="adj" fmla="val 12500"/>
            </a:avLst>
          </a:prstGeom>
          <a:solidFill>
            <a:schemeClr val="accent5">
              <a:lumMod val="20000"/>
              <a:lumOff val="80000"/>
            </a:schemeClr>
          </a:solidFill>
          <a:ln w="12700">
            <a:solidFill>
              <a:srgbClr val="000099"/>
            </a:solidFill>
            <a:round/>
            <a:headEnd/>
            <a:tailEnd/>
          </a:ln>
          <a:effectLst/>
        </p:spPr>
        <p:txBody>
          <a:bodyPr wrap="none" anchor="ctr"/>
          <a:lstStyle/>
          <a:p>
            <a:pPr algn="ctr" eaLnBrk="0" hangingPunct="0">
              <a:spcBef>
                <a:spcPct val="0"/>
              </a:spcBef>
              <a:buClrTx/>
              <a:buSzTx/>
              <a:buFontTx/>
              <a:buNone/>
            </a:pPr>
            <a:endParaRPr lang="en-GB" sz="2400">
              <a:solidFill>
                <a:srgbClr val="B3409D"/>
              </a:solidFill>
            </a:endParaRPr>
          </a:p>
        </p:txBody>
      </p:sp>
      <p:sp>
        <p:nvSpPr>
          <p:cNvPr id="572419" name="Text Box 3"/>
          <p:cNvSpPr txBox="1">
            <a:spLocks noChangeArrowheads="1"/>
          </p:cNvSpPr>
          <p:nvPr/>
        </p:nvSpPr>
        <p:spPr bwMode="auto">
          <a:xfrm>
            <a:off x="818621" y="1841500"/>
            <a:ext cx="8268758" cy="2684966"/>
          </a:xfrm>
          <a:prstGeom prst="rect">
            <a:avLst/>
          </a:prstGeom>
          <a:noFill/>
          <a:ln w="9525">
            <a:noFill/>
            <a:miter lim="800000"/>
            <a:headEnd/>
            <a:tailEnd/>
          </a:ln>
          <a:effectLst/>
        </p:spPr>
        <p:txBody>
          <a:bodyPr>
            <a:spAutoFit/>
          </a:bodyPr>
          <a:lstStyle/>
          <a:p>
            <a:pPr algn="just">
              <a:lnSpc>
                <a:spcPct val="130000"/>
              </a:lnSpc>
              <a:spcBef>
                <a:spcPct val="50000"/>
              </a:spcBef>
              <a:buClrTx/>
              <a:buSzTx/>
              <a:buFont typeface="Wingdings" pitchFamily="2" charset="2"/>
              <a:buChar char="ü"/>
            </a:pPr>
            <a:r>
              <a:rPr lang="en-GB" sz="2400" dirty="0"/>
              <a:t> </a:t>
            </a:r>
            <a:r>
              <a:rPr lang="en-GB" sz="2000" dirty="0">
                <a:solidFill>
                  <a:schemeClr val="accent1">
                    <a:lumMod val="75000"/>
                  </a:schemeClr>
                </a:solidFill>
                <a:cs typeface="Times New Roman" pitchFamily="18" charset="0"/>
              </a:rPr>
              <a:t>Capillary waves </a:t>
            </a:r>
            <a:r>
              <a:rPr lang="en-GB" sz="2000" dirty="0">
                <a:cs typeface="Times New Roman" pitchFamily="18" charset="0"/>
              </a:rPr>
              <a:t>with wavelengths on the order of centimetres or less. Generated by turbulent gusts of near surface wind; their restoring force is the surface tension.</a:t>
            </a:r>
            <a:endParaRPr lang="en-GB" sz="2000" dirty="0"/>
          </a:p>
          <a:p>
            <a:pPr algn="just">
              <a:lnSpc>
                <a:spcPct val="130000"/>
              </a:lnSpc>
              <a:spcBef>
                <a:spcPct val="50000"/>
              </a:spcBef>
              <a:buClrTx/>
              <a:buSzTx/>
              <a:buFont typeface="Wingdings" pitchFamily="2" charset="2"/>
              <a:buChar char="ü"/>
            </a:pPr>
            <a:r>
              <a:rPr lang="en-GB" sz="2000" dirty="0"/>
              <a:t> </a:t>
            </a:r>
            <a:r>
              <a:rPr lang="en-GB" sz="2000" dirty="0">
                <a:solidFill>
                  <a:schemeClr val="accent1">
                    <a:lumMod val="75000"/>
                  </a:schemeClr>
                </a:solidFill>
                <a:cs typeface="Times New Roman" pitchFamily="18" charset="0"/>
              </a:rPr>
              <a:t>Longer gravity waves </a:t>
            </a:r>
            <a:r>
              <a:rPr lang="en-GB" sz="2000" dirty="0">
                <a:cs typeface="Times New Roman" pitchFamily="18" charset="0"/>
              </a:rPr>
              <a:t>(sea or swell) with wavelengths ranging from a few hundred meters to less than a meter. Swells are produced by stable winds and their restoring force is the force of gravity.</a:t>
            </a:r>
          </a:p>
        </p:txBody>
      </p:sp>
      <p:sp>
        <p:nvSpPr>
          <p:cNvPr id="572420" name="Text Box 4"/>
          <p:cNvSpPr txBox="1">
            <a:spLocks noChangeArrowheads="1"/>
          </p:cNvSpPr>
          <p:nvPr/>
        </p:nvSpPr>
        <p:spPr bwMode="auto">
          <a:xfrm>
            <a:off x="4467912" y="334012"/>
            <a:ext cx="4914244" cy="523220"/>
          </a:xfrm>
          <a:prstGeom prst="rect">
            <a:avLst/>
          </a:prstGeom>
          <a:noFill/>
          <a:ln w="9525">
            <a:noFill/>
            <a:miter lim="800000"/>
            <a:headEnd/>
            <a:tailEnd/>
          </a:ln>
          <a:effectLst/>
        </p:spPr>
        <p:txBody>
          <a:bodyPr wrap="square">
            <a:spAutoFit/>
          </a:bodyPr>
          <a:lstStyle/>
          <a:p>
            <a:pPr>
              <a:spcBef>
                <a:spcPct val="0"/>
              </a:spcBef>
              <a:buClrTx/>
              <a:buSzTx/>
              <a:buFontTx/>
              <a:buNone/>
            </a:pPr>
            <a:r>
              <a:rPr lang="en-GB" sz="2800" b="1" dirty="0" smtClean="0">
                <a:solidFill>
                  <a:schemeClr val="accent1">
                    <a:lumMod val="50000"/>
                  </a:schemeClr>
                </a:solidFill>
                <a:effectLst>
                  <a:outerShdw blurRad="38100" dist="38100" dir="2700000" algn="tl">
                    <a:srgbClr val="C0C0C0"/>
                  </a:outerShdw>
                </a:effectLst>
                <a:cs typeface="Times New Roman" pitchFamily="18" charset="0"/>
              </a:rPr>
              <a:t>Sea clutter average spectra</a:t>
            </a:r>
          </a:p>
        </p:txBody>
      </p:sp>
      <p:sp>
        <p:nvSpPr>
          <p:cNvPr id="5" name="Segnaposto numero diapositiva 4"/>
          <p:cNvSpPr>
            <a:spLocks noGrp="1"/>
          </p:cNvSpPr>
          <p:nvPr>
            <p:ph type="sldNum" sz="quarter" idx="12"/>
          </p:nvPr>
        </p:nvSpPr>
        <p:spPr/>
        <p:txBody>
          <a:bodyPr/>
          <a:lstStyle/>
          <a:p>
            <a:fld id="{6294C92D-0306-4E69-9CD3-20855E849650}" type="slidenum">
              <a:rPr kumimoji="0" lang="en-US" smtClean="0"/>
              <a:pPr/>
              <a:t>82</a:t>
            </a:fld>
            <a:endParaRPr kumimoji="0"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ChangeArrowheads="1"/>
          </p:cNvSpPr>
          <p:nvPr/>
        </p:nvSpPr>
        <p:spPr bwMode="auto">
          <a:xfrm>
            <a:off x="944991" y="1625604"/>
            <a:ext cx="8580041" cy="3875098"/>
          </a:xfrm>
          <a:prstGeom prst="rect">
            <a:avLst/>
          </a:prstGeom>
          <a:solidFill>
            <a:schemeClr val="accent5">
              <a:lumMod val="20000"/>
              <a:lumOff val="80000"/>
            </a:schemeClr>
          </a:solidFill>
          <a:ln w="9525">
            <a:solidFill>
              <a:schemeClr val="tx1"/>
            </a:solidFill>
            <a:miter lim="800000"/>
            <a:headEnd/>
            <a:tailEnd/>
          </a:ln>
          <a:effectLst/>
        </p:spPr>
        <p:txBody>
          <a:bodyPr wrap="none" anchor="ctr"/>
          <a:lstStyle/>
          <a:p>
            <a:endParaRPr lang="it-IT"/>
          </a:p>
        </p:txBody>
      </p:sp>
      <p:sp>
        <p:nvSpPr>
          <p:cNvPr id="574470" name="Rectangle 6"/>
          <p:cNvSpPr>
            <a:spLocks noChangeArrowheads="1"/>
          </p:cNvSpPr>
          <p:nvPr/>
        </p:nvSpPr>
        <p:spPr bwMode="auto">
          <a:xfrm>
            <a:off x="1381100" y="1984379"/>
            <a:ext cx="7833652" cy="3167534"/>
          </a:xfrm>
          <a:prstGeom prst="rect">
            <a:avLst/>
          </a:prstGeom>
          <a:noFill/>
          <a:ln w="50800">
            <a:noFill/>
            <a:miter lim="800000"/>
            <a:headEnd/>
            <a:tailEnd/>
          </a:ln>
          <a:effectLst/>
        </p:spPr>
        <p:txBody>
          <a:bodyPr lIns="90488" tIns="44450" rIns="90488" bIns="44450">
            <a:spAutoFit/>
          </a:bodyPr>
          <a:lstStyle/>
          <a:p>
            <a:pPr marL="342900" indent="-342900" algn="just" defTabSz="762000" eaLnBrk="0" hangingPunct="0">
              <a:spcBef>
                <a:spcPct val="0"/>
              </a:spcBef>
              <a:buClrTx/>
              <a:buSzPct val="100000"/>
              <a:buFont typeface="Wingdings" pitchFamily="2" charset="2"/>
              <a:buChar char="Ø"/>
            </a:pPr>
            <a:r>
              <a:rPr lang="en-GB" sz="2000" dirty="0" smtClean="0"/>
              <a:t>In </a:t>
            </a:r>
            <a:r>
              <a:rPr lang="en-GB" sz="2000" dirty="0"/>
              <a:t>the literature, it has been often assumed that the sea </a:t>
            </a:r>
            <a:r>
              <a:rPr lang="en-GB" sz="2000" dirty="0" smtClean="0"/>
              <a:t>clutter has </a:t>
            </a:r>
            <a:r>
              <a:rPr lang="en-GB" sz="2000" b="1" dirty="0" err="1">
                <a:solidFill>
                  <a:schemeClr val="accent1">
                    <a:lumMod val="50000"/>
                  </a:schemeClr>
                </a:solidFill>
                <a:effectLst>
                  <a:outerShdw blurRad="38100" dist="38100" dir="2700000" algn="tl">
                    <a:srgbClr val="C0C0C0"/>
                  </a:outerShdw>
                </a:effectLst>
              </a:rPr>
              <a:t>Lorentzian</a:t>
            </a:r>
            <a:r>
              <a:rPr lang="en-GB" sz="2000" b="1" dirty="0">
                <a:solidFill>
                  <a:schemeClr val="accent1">
                    <a:lumMod val="50000"/>
                  </a:schemeClr>
                </a:solidFill>
              </a:rPr>
              <a:t> </a:t>
            </a:r>
            <a:r>
              <a:rPr lang="en-GB" sz="2000" dirty="0"/>
              <a:t>spectrum (i.e., autoregressive of order 1</a:t>
            </a:r>
            <a:r>
              <a:rPr lang="en-GB" sz="2000" dirty="0" smtClean="0"/>
              <a:t>).</a:t>
            </a:r>
          </a:p>
          <a:p>
            <a:pPr marL="342900" indent="-342900" algn="just" defTabSz="762000" eaLnBrk="0" hangingPunct="0">
              <a:spcBef>
                <a:spcPct val="0"/>
              </a:spcBef>
              <a:buClrTx/>
              <a:buSzPct val="100000"/>
              <a:buFont typeface="Wingdings" pitchFamily="2" charset="2"/>
              <a:buChar char="Ø"/>
            </a:pPr>
            <a:endParaRPr lang="en-GB" sz="2000" b="1" dirty="0" smtClean="0">
              <a:solidFill>
                <a:schemeClr val="accent1">
                  <a:lumMod val="50000"/>
                </a:schemeClr>
              </a:solidFill>
              <a:effectLst>
                <a:outerShdw blurRad="38100" dist="38100" dir="2700000" algn="tl">
                  <a:srgbClr val="C0C0C0"/>
                </a:outerShdw>
              </a:effectLst>
            </a:endParaRPr>
          </a:p>
          <a:p>
            <a:pPr marL="342900" indent="-342900" algn="just" defTabSz="762000" eaLnBrk="0" hangingPunct="0">
              <a:spcBef>
                <a:spcPct val="0"/>
              </a:spcBef>
              <a:buClrTx/>
              <a:buSzPct val="100000"/>
              <a:buFont typeface="Wingdings" pitchFamily="2" charset="2"/>
              <a:buChar char="Ø"/>
            </a:pPr>
            <a:r>
              <a:rPr lang="en-GB" sz="2000" b="1" dirty="0" smtClean="0">
                <a:solidFill>
                  <a:schemeClr val="accent1">
                    <a:lumMod val="50000"/>
                  </a:schemeClr>
                </a:solidFill>
                <a:effectLst>
                  <a:outerShdw blurRad="38100" dist="38100" dir="2700000" algn="tl">
                    <a:srgbClr val="C0C0C0"/>
                  </a:outerShdw>
                </a:effectLst>
              </a:rPr>
              <a:t>Autoregressive </a:t>
            </a:r>
            <a:r>
              <a:rPr lang="en-GB" sz="2000" b="1" dirty="0">
                <a:solidFill>
                  <a:schemeClr val="accent1">
                    <a:lumMod val="50000"/>
                  </a:schemeClr>
                </a:solidFill>
                <a:effectLst>
                  <a:outerShdw blurRad="38100" dist="38100" dir="2700000" algn="tl">
                    <a:srgbClr val="C0C0C0"/>
                  </a:outerShdw>
                </a:effectLst>
              </a:rPr>
              <a:t>(AR)</a:t>
            </a:r>
            <a:r>
              <a:rPr lang="en-GB" sz="2000" b="1" dirty="0">
                <a:solidFill>
                  <a:schemeClr val="accent1">
                    <a:lumMod val="50000"/>
                  </a:schemeClr>
                </a:solidFill>
              </a:rPr>
              <a:t> </a:t>
            </a:r>
            <a:r>
              <a:rPr lang="en-GB" sz="2000" dirty="0"/>
              <a:t>models with the order </a:t>
            </a:r>
            <a:r>
              <a:rPr lang="en-GB" sz="2000" i="1" dirty="0"/>
              <a:t>P</a:t>
            </a:r>
            <a:r>
              <a:rPr lang="en-GB" sz="2000" dirty="0"/>
              <a:t> ranging from 2 to </a:t>
            </a:r>
            <a:r>
              <a:rPr lang="en-GB" sz="2000" dirty="0" smtClean="0"/>
              <a:t>5 have </a:t>
            </a:r>
            <a:r>
              <a:rPr lang="en-GB" sz="2000" dirty="0"/>
              <a:t>also been proposed for modelling radar </a:t>
            </a:r>
            <a:r>
              <a:rPr lang="en-GB" sz="2000" dirty="0" smtClean="0"/>
              <a:t>clutter.</a:t>
            </a:r>
          </a:p>
          <a:p>
            <a:pPr marL="342900" indent="-342900" algn="just" defTabSz="762000" eaLnBrk="0" hangingPunct="0">
              <a:spcBef>
                <a:spcPct val="0"/>
              </a:spcBef>
              <a:buClrTx/>
              <a:buSzPct val="100000"/>
              <a:buFont typeface="Wingdings" pitchFamily="2" charset="2"/>
              <a:buChar char="Ø"/>
            </a:pPr>
            <a:endParaRPr lang="en-GB" sz="2000" dirty="0" smtClean="0"/>
          </a:p>
          <a:p>
            <a:pPr marL="342900" indent="-342900" algn="just" defTabSz="762000" eaLnBrk="0" hangingPunct="0">
              <a:spcBef>
                <a:spcPct val="0"/>
              </a:spcBef>
              <a:buClrTx/>
              <a:buSzPct val="100000"/>
              <a:buFont typeface="Wingdings" pitchFamily="2" charset="2"/>
              <a:buChar char="Ø"/>
            </a:pPr>
            <a:r>
              <a:rPr lang="en-GB" sz="2000" dirty="0" smtClean="0"/>
              <a:t>For </a:t>
            </a:r>
            <a:r>
              <a:rPr lang="en-GB" sz="2000" dirty="0"/>
              <a:t>the sea surfaces some experimental analysis at small </a:t>
            </a:r>
            <a:r>
              <a:rPr lang="en-GB" sz="2000" dirty="0" smtClean="0"/>
              <a:t>grazing angle</a:t>
            </a:r>
            <a:r>
              <a:rPr lang="en-GB" sz="2000" dirty="0"/>
              <a:t>, C and X-bands, indicate that the sea Doppler spectrum cannot be expressed by the Bragg mechanism only, but also by wave bunching (</a:t>
            </a:r>
            <a:r>
              <a:rPr lang="en-GB" sz="2000" b="1" dirty="0">
                <a:solidFill>
                  <a:schemeClr val="accent1">
                    <a:lumMod val="50000"/>
                  </a:schemeClr>
                </a:solidFill>
              </a:rPr>
              <a:t>super-events</a:t>
            </a:r>
            <a:r>
              <a:rPr lang="en-GB" sz="2000" dirty="0"/>
              <a:t>).</a:t>
            </a:r>
          </a:p>
        </p:txBody>
      </p:sp>
      <p:sp>
        <p:nvSpPr>
          <p:cNvPr id="8" name="Text Box 4"/>
          <p:cNvSpPr txBox="1">
            <a:spLocks noChangeArrowheads="1"/>
          </p:cNvSpPr>
          <p:nvPr/>
        </p:nvSpPr>
        <p:spPr bwMode="auto">
          <a:xfrm>
            <a:off x="4467912" y="334012"/>
            <a:ext cx="4914244" cy="523220"/>
          </a:xfrm>
          <a:prstGeom prst="rect">
            <a:avLst/>
          </a:prstGeom>
          <a:noFill/>
          <a:ln w="9525">
            <a:noFill/>
            <a:miter lim="800000"/>
            <a:headEnd/>
            <a:tailEnd/>
          </a:ln>
          <a:effectLst/>
        </p:spPr>
        <p:txBody>
          <a:bodyPr wrap="square">
            <a:spAutoFit/>
          </a:bodyPr>
          <a:lstStyle/>
          <a:p>
            <a:pPr>
              <a:spcBef>
                <a:spcPct val="0"/>
              </a:spcBef>
              <a:buClrTx/>
              <a:buSzTx/>
              <a:buFontTx/>
              <a:buNone/>
            </a:pPr>
            <a:r>
              <a:rPr lang="en-GB" sz="2800" b="1" dirty="0" smtClean="0">
                <a:solidFill>
                  <a:schemeClr val="accent1">
                    <a:lumMod val="50000"/>
                  </a:schemeClr>
                </a:solidFill>
                <a:effectLst>
                  <a:outerShdw blurRad="38100" dist="38100" dir="2700000" algn="tl">
                    <a:srgbClr val="C0C0C0"/>
                  </a:outerShdw>
                </a:effectLst>
                <a:cs typeface="Times New Roman" pitchFamily="18" charset="0"/>
              </a:rPr>
              <a:t>Sea clutter average spectra</a:t>
            </a:r>
          </a:p>
        </p:txBody>
      </p:sp>
      <p:sp>
        <p:nvSpPr>
          <p:cNvPr id="9" name="Segnaposto numero diapositiva 8"/>
          <p:cNvSpPr>
            <a:spLocks noGrp="1"/>
          </p:cNvSpPr>
          <p:nvPr>
            <p:ph type="sldNum" sz="quarter" idx="12"/>
          </p:nvPr>
        </p:nvSpPr>
        <p:spPr/>
        <p:txBody>
          <a:bodyPr/>
          <a:lstStyle/>
          <a:p>
            <a:fld id="{6294C92D-0306-4E69-9CD3-20855E849650}" type="slidenum">
              <a:rPr kumimoji="0" lang="en-US" smtClean="0"/>
              <a:pPr/>
              <a:t>83</a:t>
            </a:fld>
            <a:endParaRPr kumimoji="0"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1" name="Rectangle 3"/>
          <p:cNvSpPr>
            <a:spLocks noChangeArrowheads="1"/>
          </p:cNvSpPr>
          <p:nvPr/>
        </p:nvSpPr>
        <p:spPr bwMode="auto">
          <a:xfrm>
            <a:off x="507340" y="981075"/>
            <a:ext cx="9047823" cy="5616575"/>
          </a:xfrm>
          <a:prstGeom prst="rect">
            <a:avLst/>
          </a:prstGeom>
          <a:solidFill>
            <a:schemeClr val="bg1"/>
          </a:solidFill>
          <a:ln w="9525">
            <a:solidFill>
              <a:schemeClr val="tx1"/>
            </a:solidFill>
            <a:miter lim="800000"/>
            <a:headEnd/>
            <a:tailEnd/>
          </a:ln>
          <a:effectLst/>
        </p:spPr>
        <p:txBody>
          <a:bodyPr wrap="none" anchor="ctr"/>
          <a:lstStyle/>
          <a:p>
            <a:endParaRPr lang="it-IT"/>
          </a:p>
        </p:txBody>
      </p:sp>
      <p:sp>
        <p:nvSpPr>
          <p:cNvPr id="575492" name="AutoShape 4"/>
          <p:cNvSpPr>
            <a:spLocks noChangeArrowheads="1"/>
          </p:cNvSpPr>
          <p:nvPr/>
        </p:nvSpPr>
        <p:spPr bwMode="auto">
          <a:xfrm>
            <a:off x="4796500" y="3638550"/>
            <a:ext cx="4509294" cy="1606550"/>
          </a:xfrm>
          <a:prstGeom prst="roundRect">
            <a:avLst>
              <a:gd name="adj" fmla="val 12495"/>
            </a:avLst>
          </a:prstGeom>
          <a:solidFill>
            <a:schemeClr val="accent5">
              <a:lumMod val="20000"/>
              <a:lumOff val="80000"/>
            </a:schemeClr>
          </a:solidFill>
          <a:ln w="57150" cmpd="thinThick">
            <a:noFill/>
            <a:round/>
            <a:headEnd/>
            <a:tailEnd/>
          </a:ln>
          <a:effectLst/>
        </p:spPr>
        <p:txBody>
          <a:bodyPr wrap="none" anchor="ctr"/>
          <a:lstStyle/>
          <a:p>
            <a:endParaRPr lang="it-IT"/>
          </a:p>
        </p:txBody>
      </p:sp>
      <p:sp>
        <p:nvSpPr>
          <p:cNvPr id="575493" name="AutoShape 5"/>
          <p:cNvSpPr>
            <a:spLocks noChangeArrowheads="1"/>
          </p:cNvSpPr>
          <p:nvPr/>
        </p:nvSpPr>
        <p:spPr bwMode="auto">
          <a:xfrm>
            <a:off x="1155701" y="3124201"/>
            <a:ext cx="3381110" cy="1109663"/>
          </a:xfrm>
          <a:prstGeom prst="roundRect">
            <a:avLst>
              <a:gd name="adj" fmla="val 12495"/>
            </a:avLst>
          </a:prstGeom>
          <a:solidFill>
            <a:schemeClr val="accent5">
              <a:lumMod val="20000"/>
              <a:lumOff val="80000"/>
            </a:schemeClr>
          </a:solidFill>
          <a:ln w="57150" cmpd="thinThick">
            <a:noFill/>
            <a:round/>
            <a:headEnd/>
            <a:tailEnd/>
          </a:ln>
          <a:effectLst/>
        </p:spPr>
        <p:txBody>
          <a:bodyPr wrap="none" anchor="ctr"/>
          <a:lstStyle/>
          <a:p>
            <a:endParaRPr lang="it-IT"/>
          </a:p>
        </p:txBody>
      </p:sp>
      <p:pic>
        <p:nvPicPr>
          <p:cNvPr id="575496" name="Picture 8"/>
          <p:cNvPicPr>
            <a:picLocks noChangeArrowheads="1"/>
          </p:cNvPicPr>
          <p:nvPr/>
        </p:nvPicPr>
        <p:blipFill>
          <a:blip r:embed="rId3"/>
          <a:srcRect/>
          <a:stretch>
            <a:fillRect/>
          </a:stretch>
        </p:blipFill>
        <p:spPr bwMode="auto">
          <a:xfrm>
            <a:off x="6373548" y="5638800"/>
            <a:ext cx="1231371" cy="266700"/>
          </a:xfrm>
          <a:prstGeom prst="rect">
            <a:avLst/>
          </a:prstGeom>
          <a:noFill/>
          <a:ln w="50800">
            <a:noFill/>
            <a:miter lim="800000"/>
            <a:headEnd/>
            <a:tailEnd/>
          </a:ln>
          <a:effectLst/>
        </p:spPr>
      </p:pic>
      <p:pic>
        <p:nvPicPr>
          <p:cNvPr id="575497" name="Picture 9"/>
          <p:cNvPicPr>
            <a:picLocks noChangeArrowheads="1"/>
          </p:cNvPicPr>
          <p:nvPr/>
        </p:nvPicPr>
        <p:blipFill>
          <a:blip r:embed="rId4"/>
          <a:srcRect/>
          <a:stretch>
            <a:fillRect/>
          </a:stretch>
        </p:blipFill>
        <p:spPr bwMode="auto">
          <a:xfrm>
            <a:off x="787665" y="5092700"/>
            <a:ext cx="342239" cy="228600"/>
          </a:xfrm>
          <a:prstGeom prst="rect">
            <a:avLst/>
          </a:prstGeom>
          <a:noFill/>
          <a:ln w="50800">
            <a:noFill/>
            <a:miter lim="800000"/>
            <a:headEnd/>
            <a:tailEnd/>
          </a:ln>
          <a:effectLst/>
        </p:spPr>
      </p:pic>
      <p:sp>
        <p:nvSpPr>
          <p:cNvPr id="575498" name="Rectangle 10"/>
          <p:cNvSpPr>
            <a:spLocks noChangeArrowheads="1"/>
          </p:cNvSpPr>
          <p:nvPr/>
        </p:nvSpPr>
        <p:spPr bwMode="auto">
          <a:xfrm>
            <a:off x="1090349" y="5054601"/>
            <a:ext cx="3494356" cy="394467"/>
          </a:xfrm>
          <a:prstGeom prst="rect">
            <a:avLst/>
          </a:prstGeom>
          <a:noFill/>
          <a:ln w="50800">
            <a:noFill/>
            <a:miter lim="800000"/>
            <a:headEnd/>
            <a:tailEnd/>
          </a:ln>
          <a:effectLst/>
        </p:spPr>
        <p:txBody>
          <a:bodyPr wrap="none" lIns="90488" tIns="44450" rIns="90488" bIns="44450">
            <a:spAutoFit/>
          </a:bodyPr>
          <a:lstStyle/>
          <a:p>
            <a:pPr defTabSz="762000" eaLnBrk="0" hangingPunct="0">
              <a:lnSpc>
                <a:spcPct val="110000"/>
              </a:lnSpc>
              <a:spcBef>
                <a:spcPct val="0"/>
              </a:spcBef>
              <a:buClrTx/>
              <a:buSzTx/>
              <a:buFontTx/>
              <a:buNone/>
            </a:pPr>
            <a:r>
              <a:rPr lang="en-GB" sz="1800"/>
              <a:t>= characteristic scatterer lifetime</a:t>
            </a:r>
          </a:p>
        </p:txBody>
      </p:sp>
      <p:sp>
        <p:nvSpPr>
          <p:cNvPr id="575499" name="Line 11"/>
          <p:cNvSpPr>
            <a:spLocks noChangeShapeType="1"/>
          </p:cNvSpPr>
          <p:nvPr/>
        </p:nvSpPr>
        <p:spPr bwMode="auto">
          <a:xfrm>
            <a:off x="2311400" y="2209800"/>
            <a:ext cx="311283" cy="863600"/>
          </a:xfrm>
          <a:prstGeom prst="line">
            <a:avLst/>
          </a:prstGeom>
          <a:noFill/>
          <a:ln w="25400">
            <a:solidFill>
              <a:schemeClr val="hlink"/>
            </a:solidFill>
            <a:prstDash val="sysDot"/>
            <a:round/>
            <a:headEnd/>
            <a:tailEnd type="triangle" w="med" len="med"/>
          </a:ln>
          <a:effectLst/>
        </p:spPr>
        <p:txBody>
          <a:bodyPr/>
          <a:lstStyle/>
          <a:p>
            <a:endParaRPr lang="it-IT"/>
          </a:p>
        </p:txBody>
      </p:sp>
      <p:sp>
        <p:nvSpPr>
          <p:cNvPr id="575500" name="Line 12"/>
          <p:cNvSpPr>
            <a:spLocks noChangeShapeType="1"/>
          </p:cNvSpPr>
          <p:nvPr/>
        </p:nvSpPr>
        <p:spPr bwMode="auto">
          <a:xfrm>
            <a:off x="5410465" y="2286001"/>
            <a:ext cx="390393" cy="1698625"/>
          </a:xfrm>
          <a:prstGeom prst="line">
            <a:avLst/>
          </a:prstGeom>
          <a:noFill/>
          <a:ln w="25400">
            <a:solidFill>
              <a:schemeClr val="hlink"/>
            </a:solidFill>
            <a:prstDash val="sysDot"/>
            <a:round/>
            <a:headEnd/>
            <a:tailEnd type="triangle" w="med" len="med"/>
          </a:ln>
          <a:effectLst/>
        </p:spPr>
        <p:txBody>
          <a:bodyPr/>
          <a:lstStyle/>
          <a:p>
            <a:endParaRPr lang="it-IT"/>
          </a:p>
        </p:txBody>
      </p:sp>
      <p:sp>
        <p:nvSpPr>
          <p:cNvPr id="575501" name="Rectangle 13"/>
          <p:cNvSpPr>
            <a:spLocks noChangeArrowheads="1"/>
          </p:cNvSpPr>
          <p:nvPr/>
        </p:nvSpPr>
        <p:spPr bwMode="auto">
          <a:xfrm>
            <a:off x="748110" y="4597401"/>
            <a:ext cx="3347905" cy="394467"/>
          </a:xfrm>
          <a:prstGeom prst="rect">
            <a:avLst/>
          </a:prstGeom>
          <a:noFill/>
          <a:ln w="50800">
            <a:noFill/>
            <a:miter lim="800000"/>
            <a:headEnd/>
            <a:tailEnd/>
          </a:ln>
          <a:effectLst/>
        </p:spPr>
        <p:txBody>
          <a:bodyPr wrap="none" lIns="90488" tIns="44450" rIns="90488" bIns="44450">
            <a:spAutoFit/>
          </a:bodyPr>
          <a:lstStyle/>
          <a:p>
            <a:pPr defTabSz="762000" eaLnBrk="0" hangingPunct="0">
              <a:lnSpc>
                <a:spcPct val="110000"/>
              </a:lnSpc>
              <a:spcBef>
                <a:spcPct val="0"/>
              </a:spcBef>
              <a:buClrTx/>
              <a:buSzTx/>
              <a:buFontTx/>
              <a:buNone/>
            </a:pPr>
            <a:r>
              <a:rPr lang="en-GB" sz="1800"/>
              <a:t>peak of the Lorentzian function</a:t>
            </a:r>
          </a:p>
        </p:txBody>
      </p:sp>
      <p:sp>
        <p:nvSpPr>
          <p:cNvPr id="575502" name="Line 14"/>
          <p:cNvSpPr>
            <a:spLocks noChangeShapeType="1"/>
          </p:cNvSpPr>
          <p:nvPr/>
        </p:nvSpPr>
        <p:spPr bwMode="auto">
          <a:xfrm flipV="1">
            <a:off x="1411950" y="4038600"/>
            <a:ext cx="703394" cy="647700"/>
          </a:xfrm>
          <a:prstGeom prst="line">
            <a:avLst/>
          </a:prstGeom>
          <a:noFill/>
          <a:ln w="25400">
            <a:solidFill>
              <a:schemeClr val="hlink"/>
            </a:solidFill>
            <a:prstDash val="sysDot"/>
            <a:round/>
            <a:headEnd/>
            <a:tailEnd type="triangle" w="med" len="med"/>
          </a:ln>
          <a:effectLst/>
        </p:spPr>
        <p:txBody>
          <a:bodyPr/>
          <a:lstStyle/>
          <a:p>
            <a:endParaRPr lang="it-IT"/>
          </a:p>
        </p:txBody>
      </p:sp>
      <p:sp>
        <p:nvSpPr>
          <p:cNvPr id="575503" name="Rectangle 15"/>
          <p:cNvSpPr>
            <a:spLocks noChangeArrowheads="1"/>
          </p:cNvSpPr>
          <p:nvPr/>
        </p:nvSpPr>
        <p:spPr bwMode="auto">
          <a:xfrm>
            <a:off x="6108701" y="5934076"/>
            <a:ext cx="3416706" cy="394467"/>
          </a:xfrm>
          <a:prstGeom prst="rect">
            <a:avLst/>
          </a:prstGeom>
          <a:noFill/>
          <a:ln w="50800">
            <a:noFill/>
            <a:miter lim="800000"/>
            <a:headEnd/>
            <a:tailEnd/>
          </a:ln>
          <a:effectLst/>
        </p:spPr>
        <p:txBody>
          <a:bodyPr wrap="none" lIns="90488" tIns="44450" rIns="90488" bIns="44450">
            <a:spAutoFit/>
          </a:bodyPr>
          <a:lstStyle/>
          <a:p>
            <a:pPr defTabSz="762000" eaLnBrk="0" hangingPunct="0">
              <a:lnSpc>
                <a:spcPct val="110000"/>
              </a:lnSpc>
              <a:spcBef>
                <a:spcPct val="0"/>
              </a:spcBef>
              <a:buClrTx/>
              <a:buSzTx/>
              <a:buFontTx/>
              <a:buNone/>
            </a:pPr>
            <a:r>
              <a:rPr lang="en-GB" sz="1800" i="1"/>
              <a:t>f</a:t>
            </a:r>
            <a:r>
              <a:rPr lang="en-GB" sz="1800" i="1" baseline="-25000"/>
              <a:t>V</a:t>
            </a:r>
            <a:r>
              <a:rPr lang="en-GB" sz="1800"/>
              <a:t> = centre of the Voigt function</a:t>
            </a:r>
          </a:p>
        </p:txBody>
      </p:sp>
      <p:sp>
        <p:nvSpPr>
          <p:cNvPr id="575504" name="Line 16"/>
          <p:cNvSpPr>
            <a:spLocks noChangeShapeType="1"/>
          </p:cNvSpPr>
          <p:nvPr/>
        </p:nvSpPr>
        <p:spPr bwMode="auto">
          <a:xfrm flipH="1" flipV="1">
            <a:off x="7346950" y="4953000"/>
            <a:ext cx="454025" cy="692150"/>
          </a:xfrm>
          <a:prstGeom prst="line">
            <a:avLst/>
          </a:prstGeom>
          <a:noFill/>
          <a:ln w="25400">
            <a:solidFill>
              <a:schemeClr val="hlink"/>
            </a:solidFill>
            <a:prstDash val="sysDot"/>
            <a:round/>
            <a:headEnd/>
            <a:tailEnd type="triangle" w="med" len="med"/>
          </a:ln>
          <a:effectLst/>
        </p:spPr>
        <p:txBody>
          <a:bodyPr/>
          <a:lstStyle/>
          <a:p>
            <a:endParaRPr lang="it-IT"/>
          </a:p>
        </p:txBody>
      </p:sp>
      <p:sp>
        <p:nvSpPr>
          <p:cNvPr id="575505" name="Rectangle 17"/>
          <p:cNvSpPr>
            <a:spLocks noChangeArrowheads="1"/>
          </p:cNvSpPr>
          <p:nvPr/>
        </p:nvSpPr>
        <p:spPr bwMode="auto">
          <a:xfrm>
            <a:off x="7639315" y="5565776"/>
            <a:ext cx="1889942" cy="394467"/>
          </a:xfrm>
          <a:prstGeom prst="rect">
            <a:avLst/>
          </a:prstGeom>
          <a:noFill/>
          <a:ln w="50800">
            <a:noFill/>
            <a:miter lim="800000"/>
            <a:headEnd/>
            <a:tailEnd/>
          </a:ln>
          <a:effectLst/>
        </p:spPr>
        <p:txBody>
          <a:bodyPr wrap="none" lIns="90488" tIns="44450" rIns="90488" bIns="44450">
            <a:spAutoFit/>
          </a:bodyPr>
          <a:lstStyle/>
          <a:p>
            <a:pPr defTabSz="762000" eaLnBrk="0" hangingPunct="0">
              <a:lnSpc>
                <a:spcPct val="110000"/>
              </a:lnSpc>
              <a:spcBef>
                <a:spcPct val="0"/>
              </a:spcBef>
              <a:buClrTx/>
              <a:buSzTx/>
              <a:buFontTx/>
              <a:buNone/>
            </a:pPr>
            <a:r>
              <a:rPr lang="en-GB" sz="1800"/>
              <a:t>shape parameter</a:t>
            </a:r>
          </a:p>
        </p:txBody>
      </p:sp>
      <p:sp>
        <p:nvSpPr>
          <p:cNvPr id="575506" name="Rectangle 18"/>
          <p:cNvSpPr>
            <a:spLocks noChangeArrowheads="1"/>
          </p:cNvSpPr>
          <p:nvPr/>
        </p:nvSpPr>
        <p:spPr bwMode="auto">
          <a:xfrm>
            <a:off x="1129904" y="1257300"/>
            <a:ext cx="7567083" cy="1308100"/>
          </a:xfrm>
          <a:prstGeom prst="rect">
            <a:avLst/>
          </a:prstGeom>
          <a:noFill/>
          <a:ln w="50800">
            <a:noFill/>
            <a:miter lim="800000"/>
            <a:headEnd/>
            <a:tailEnd/>
          </a:ln>
          <a:effectLst/>
        </p:spPr>
        <p:txBody>
          <a:bodyPr lIns="90488" tIns="44450" rIns="90488" bIns="44450">
            <a:spAutoFit/>
          </a:bodyPr>
          <a:lstStyle/>
          <a:p>
            <a:pPr algn="just" defTabSz="762000" eaLnBrk="0" hangingPunct="0">
              <a:spcBef>
                <a:spcPct val="0"/>
              </a:spcBef>
              <a:buClrTx/>
              <a:buSzPct val="100000"/>
              <a:buFontTx/>
              <a:buBlip>
                <a:blip r:embed="rId5"/>
              </a:buBlip>
            </a:pPr>
            <a:r>
              <a:rPr lang="en-GB" sz="2000"/>
              <a:t> Lee </a:t>
            </a:r>
            <a:r>
              <a:rPr lang="en-GB" sz="2000" i="1"/>
              <a:t>et al.</a:t>
            </a:r>
            <a:r>
              <a:rPr lang="en-GB" sz="2000"/>
              <a:t> showed that the spectral lineshapes can be decomposed into three </a:t>
            </a:r>
            <a:r>
              <a:rPr lang="en-GB" sz="2000" b="1"/>
              <a:t>basis functions</a:t>
            </a:r>
            <a:r>
              <a:rPr lang="en-GB" sz="2000"/>
              <a:t> which are </a:t>
            </a:r>
            <a:r>
              <a:rPr lang="en-GB" sz="2000" b="1"/>
              <a:t>Lorentzian, Gaussian</a:t>
            </a:r>
            <a:r>
              <a:rPr lang="en-GB" sz="2000"/>
              <a:t>, and </a:t>
            </a:r>
            <a:r>
              <a:rPr lang="en-GB" sz="2000" b="1"/>
              <a:t>Voigtian </a:t>
            </a:r>
            <a:r>
              <a:rPr lang="en-GB" sz="2000"/>
              <a:t>(convolution of the Gaussian and Lorentzian): </a:t>
            </a:r>
          </a:p>
        </p:txBody>
      </p:sp>
      <p:graphicFrame>
        <p:nvGraphicFramePr>
          <p:cNvPr id="575507" name="Object 19"/>
          <p:cNvGraphicFramePr>
            <a:graphicFrameLocks noChangeAspect="1"/>
          </p:cNvGraphicFramePr>
          <p:nvPr/>
        </p:nvGraphicFramePr>
        <p:xfrm>
          <a:off x="1248569" y="3267076"/>
          <a:ext cx="3126581" cy="771525"/>
        </p:xfrm>
        <a:graphic>
          <a:graphicData uri="http://schemas.openxmlformats.org/presentationml/2006/ole">
            <p:oleObj spid="_x0000_s281602" name="Equation" r:id="rId6" imgW="2882880" imgH="774360" progId="Equation.DSMT4">
              <p:embed/>
            </p:oleObj>
          </a:graphicData>
        </a:graphic>
      </p:graphicFrame>
      <p:graphicFrame>
        <p:nvGraphicFramePr>
          <p:cNvPr id="575508" name="Object 20"/>
          <p:cNvGraphicFramePr>
            <a:graphicFrameLocks noChangeAspect="1"/>
          </p:cNvGraphicFramePr>
          <p:nvPr/>
        </p:nvGraphicFramePr>
        <p:xfrm>
          <a:off x="5252244" y="3875088"/>
          <a:ext cx="3590925" cy="1193800"/>
        </p:xfrm>
        <a:graphic>
          <a:graphicData uri="http://schemas.openxmlformats.org/presentationml/2006/ole">
            <p:oleObj spid="_x0000_s281603" name="Equation" r:id="rId7" imgW="3314520" imgH="1193760" progId="Equation.DSMT4">
              <p:embed/>
            </p:oleObj>
          </a:graphicData>
        </a:graphic>
      </p:graphicFrame>
      <p:sp>
        <p:nvSpPr>
          <p:cNvPr id="19" name="Text Box 4"/>
          <p:cNvSpPr txBox="1">
            <a:spLocks noChangeArrowheads="1"/>
          </p:cNvSpPr>
          <p:nvPr/>
        </p:nvSpPr>
        <p:spPr bwMode="auto">
          <a:xfrm>
            <a:off x="4467912" y="334012"/>
            <a:ext cx="4914244" cy="523220"/>
          </a:xfrm>
          <a:prstGeom prst="rect">
            <a:avLst/>
          </a:prstGeom>
          <a:noFill/>
          <a:ln w="9525">
            <a:noFill/>
            <a:miter lim="800000"/>
            <a:headEnd/>
            <a:tailEnd/>
          </a:ln>
          <a:effectLst/>
        </p:spPr>
        <p:txBody>
          <a:bodyPr wrap="square">
            <a:spAutoFit/>
          </a:bodyPr>
          <a:lstStyle/>
          <a:p>
            <a:pPr>
              <a:spcBef>
                <a:spcPct val="0"/>
              </a:spcBef>
              <a:buClrTx/>
              <a:buSzTx/>
              <a:buFontTx/>
              <a:buNone/>
            </a:pPr>
            <a:r>
              <a:rPr lang="en-GB" sz="2800" b="1" dirty="0" smtClean="0">
                <a:solidFill>
                  <a:schemeClr val="accent1">
                    <a:lumMod val="50000"/>
                  </a:schemeClr>
                </a:solidFill>
                <a:effectLst>
                  <a:outerShdw blurRad="38100" dist="38100" dir="2700000" algn="tl">
                    <a:srgbClr val="C0C0C0"/>
                  </a:outerShdw>
                </a:effectLst>
                <a:cs typeface="Times New Roman" pitchFamily="18" charset="0"/>
              </a:rPr>
              <a:t>Sea clutter average spectra</a:t>
            </a:r>
          </a:p>
        </p:txBody>
      </p:sp>
      <p:sp>
        <p:nvSpPr>
          <p:cNvPr id="20" name="Segnaposto numero diapositiva 19"/>
          <p:cNvSpPr>
            <a:spLocks noGrp="1"/>
          </p:cNvSpPr>
          <p:nvPr>
            <p:ph type="sldNum" sz="quarter" idx="12"/>
          </p:nvPr>
        </p:nvSpPr>
        <p:spPr/>
        <p:txBody>
          <a:bodyPr/>
          <a:lstStyle/>
          <a:p>
            <a:fld id="{6294C92D-0306-4E69-9CD3-20855E849650}" type="slidenum">
              <a:rPr kumimoji="0" lang="en-US" smtClean="0"/>
              <a:pPr/>
              <a:t>84</a:t>
            </a:fld>
            <a:endParaRPr kumimoji="0"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80" name="Text Box 4"/>
          <p:cNvSpPr txBox="1">
            <a:spLocks noChangeArrowheads="1"/>
          </p:cNvSpPr>
          <p:nvPr/>
        </p:nvSpPr>
        <p:spPr bwMode="auto">
          <a:xfrm>
            <a:off x="3540144" y="152401"/>
            <a:ext cx="5699136" cy="519113"/>
          </a:xfrm>
          <a:prstGeom prst="rect">
            <a:avLst/>
          </a:prstGeom>
          <a:noFill/>
          <a:ln w="9525">
            <a:noFill/>
            <a:miter lim="800000"/>
            <a:headEnd/>
            <a:tailEnd/>
          </a:ln>
          <a:effectLst/>
        </p:spPr>
        <p:txBody>
          <a:bodyPr wrap="square">
            <a:spAutoFit/>
          </a:bodyPr>
          <a:lstStyle/>
          <a:p>
            <a:pPr>
              <a:spcBef>
                <a:spcPct val="0"/>
              </a:spcBef>
            </a:pPr>
            <a:r>
              <a:rPr lang="en-GB" sz="2800" b="1" dirty="0" smtClean="0">
                <a:solidFill>
                  <a:schemeClr val="accent1">
                    <a:lumMod val="50000"/>
                  </a:schemeClr>
                </a:solidFill>
                <a:effectLst>
                  <a:outerShdw blurRad="38100" dist="38100" dir="2700000" algn="tl">
                    <a:srgbClr val="C0C0C0"/>
                  </a:outerShdw>
                </a:effectLst>
                <a:cs typeface="Times New Roman" pitchFamily="18" charset="0"/>
              </a:rPr>
              <a:t>How to estimate the clutter PSD</a:t>
            </a:r>
          </a:p>
        </p:txBody>
      </p:sp>
      <p:sp>
        <p:nvSpPr>
          <p:cNvPr id="690182" name="Rectangle 6"/>
          <p:cNvSpPr>
            <a:spLocks noChangeArrowheads="1"/>
          </p:cNvSpPr>
          <p:nvPr/>
        </p:nvSpPr>
        <p:spPr bwMode="auto">
          <a:xfrm>
            <a:off x="1412882" y="1066801"/>
            <a:ext cx="7897836" cy="701675"/>
          </a:xfrm>
          <a:prstGeom prst="rect">
            <a:avLst/>
          </a:prstGeom>
          <a:noFill/>
          <a:ln w="9525" algn="ctr">
            <a:noFill/>
            <a:miter lim="800000"/>
            <a:headEnd/>
            <a:tailEnd/>
          </a:ln>
          <a:effectLst/>
        </p:spPr>
        <p:txBody>
          <a:bodyPr wrap="square">
            <a:spAutoFit/>
          </a:bodyPr>
          <a:lstStyle/>
          <a:p>
            <a:pPr marL="342900" indent="-342900"/>
            <a:r>
              <a:rPr lang="en-GB" sz="2000" dirty="0"/>
              <a:t>The PSD can be estimated parametrically (or model-based) or non-parametrically, without any hypothesis on the model.</a:t>
            </a:r>
            <a:endParaRPr lang="it-IT" sz="2000" dirty="0"/>
          </a:p>
        </p:txBody>
      </p:sp>
      <p:sp>
        <p:nvSpPr>
          <p:cNvPr id="690183" name="Rectangle 7"/>
          <p:cNvSpPr>
            <a:spLocks noChangeArrowheads="1"/>
          </p:cNvSpPr>
          <p:nvPr/>
        </p:nvSpPr>
        <p:spPr bwMode="auto">
          <a:xfrm>
            <a:off x="1495432" y="2574926"/>
            <a:ext cx="6958030" cy="396875"/>
          </a:xfrm>
          <a:prstGeom prst="rect">
            <a:avLst/>
          </a:prstGeom>
          <a:noFill/>
          <a:ln w="9525" algn="ctr">
            <a:noFill/>
            <a:miter lim="800000"/>
            <a:headEnd/>
            <a:tailEnd/>
          </a:ln>
          <a:effectLst/>
        </p:spPr>
        <p:txBody>
          <a:bodyPr wrap="square">
            <a:spAutoFit/>
          </a:bodyPr>
          <a:lstStyle/>
          <a:p>
            <a:pPr marL="342900" indent="-342900"/>
            <a:r>
              <a:rPr lang="en-GB" sz="2000" dirty="0"/>
              <a:t>Non parametrically, we used the </a:t>
            </a:r>
            <a:r>
              <a:rPr lang="en-GB" sz="2000" b="1" dirty="0" err="1">
                <a:solidFill>
                  <a:schemeClr val="accent1">
                    <a:lumMod val="50000"/>
                  </a:schemeClr>
                </a:solidFill>
              </a:rPr>
              <a:t>periodogram</a:t>
            </a:r>
            <a:r>
              <a:rPr lang="en-GB" sz="2000" dirty="0">
                <a:solidFill>
                  <a:srgbClr val="4747FF"/>
                </a:solidFill>
              </a:rPr>
              <a:t> </a:t>
            </a:r>
            <a:r>
              <a:rPr lang="en-GB" sz="2000" dirty="0"/>
              <a:t>defined as:</a:t>
            </a:r>
            <a:endParaRPr lang="it-IT" sz="2000" dirty="0">
              <a:solidFill>
                <a:srgbClr val="4747FF"/>
              </a:solidFill>
            </a:endParaRPr>
          </a:p>
        </p:txBody>
      </p:sp>
      <p:graphicFrame>
        <p:nvGraphicFramePr>
          <p:cNvPr id="690185" name="Object 9"/>
          <p:cNvGraphicFramePr>
            <a:graphicFrameLocks noChangeAspect="1"/>
          </p:cNvGraphicFramePr>
          <p:nvPr/>
        </p:nvGraphicFramePr>
        <p:xfrm>
          <a:off x="4233340" y="3124201"/>
          <a:ext cx="1719792" cy="708025"/>
        </p:xfrm>
        <a:graphic>
          <a:graphicData uri="http://schemas.openxmlformats.org/presentationml/2006/ole">
            <p:oleObj spid="_x0000_s282626" name="Equation" r:id="rId3" imgW="1587240" imgH="711000" progId="Equation.DSMT4">
              <p:embed/>
            </p:oleObj>
          </a:graphicData>
        </a:graphic>
      </p:graphicFrame>
      <p:sp>
        <p:nvSpPr>
          <p:cNvPr id="690186" name="Rectangle 10"/>
          <p:cNvSpPr>
            <a:spLocks noChangeArrowheads="1"/>
          </p:cNvSpPr>
          <p:nvPr/>
        </p:nvSpPr>
        <p:spPr bwMode="auto">
          <a:xfrm>
            <a:off x="1006478" y="4071942"/>
            <a:ext cx="8375678" cy="707886"/>
          </a:xfrm>
          <a:prstGeom prst="rect">
            <a:avLst/>
          </a:prstGeom>
          <a:noFill/>
          <a:ln w="9525" algn="ctr">
            <a:noFill/>
            <a:miter lim="800000"/>
            <a:headEnd/>
            <a:tailEnd/>
          </a:ln>
          <a:effectLst/>
        </p:spPr>
        <p:txBody>
          <a:bodyPr wrap="square">
            <a:spAutoFit/>
          </a:bodyPr>
          <a:lstStyle/>
          <a:p>
            <a:pPr marL="342900" indent="-342900"/>
            <a:r>
              <a:rPr lang="en-GB" sz="2000" dirty="0" smtClean="0"/>
              <a:t>     where           is </a:t>
            </a:r>
            <a:r>
              <a:rPr lang="en-GB" sz="2000" dirty="0"/>
              <a:t>the Fourier Transform of the data and </a:t>
            </a:r>
            <a:r>
              <a:rPr lang="en-GB" sz="2000" i="1" dirty="0"/>
              <a:t>M</a:t>
            </a:r>
            <a:r>
              <a:rPr lang="en-GB" sz="2000" dirty="0"/>
              <a:t> the number of samples.  </a:t>
            </a:r>
            <a:endParaRPr lang="it-IT" sz="2000" dirty="0">
              <a:solidFill>
                <a:srgbClr val="4747FF"/>
              </a:solidFill>
            </a:endParaRPr>
          </a:p>
        </p:txBody>
      </p:sp>
      <p:graphicFrame>
        <p:nvGraphicFramePr>
          <p:cNvPr id="690188" name="Object 12"/>
          <p:cNvGraphicFramePr>
            <a:graphicFrameLocks noChangeAspect="1"/>
          </p:cNvGraphicFramePr>
          <p:nvPr/>
        </p:nvGraphicFramePr>
        <p:xfrm>
          <a:off x="2190735" y="4166300"/>
          <a:ext cx="619125" cy="304800"/>
        </p:xfrm>
        <a:graphic>
          <a:graphicData uri="http://schemas.openxmlformats.org/presentationml/2006/ole">
            <p:oleObj spid="_x0000_s282627" name="Equation" r:id="rId4" imgW="571320" imgH="304560" progId="Equation.DSMT4">
              <p:embed/>
            </p:oleObj>
          </a:graphicData>
        </a:graphic>
      </p:graphicFrame>
      <p:sp>
        <p:nvSpPr>
          <p:cNvPr id="690189" name="Rectangle 13"/>
          <p:cNvSpPr>
            <a:spLocks noChangeArrowheads="1"/>
          </p:cNvSpPr>
          <p:nvPr/>
        </p:nvSpPr>
        <p:spPr bwMode="auto">
          <a:xfrm>
            <a:off x="1077916" y="5165726"/>
            <a:ext cx="8161364" cy="1006475"/>
          </a:xfrm>
          <a:prstGeom prst="rect">
            <a:avLst/>
          </a:prstGeom>
          <a:noFill/>
          <a:ln w="9525" algn="ctr">
            <a:noFill/>
            <a:miter lim="800000"/>
            <a:headEnd/>
            <a:tailEnd/>
          </a:ln>
          <a:effectLst/>
        </p:spPr>
        <p:txBody>
          <a:bodyPr wrap="square">
            <a:spAutoFit/>
          </a:bodyPr>
          <a:lstStyle/>
          <a:p>
            <a:pPr marL="342900" indent="-342900"/>
            <a:r>
              <a:rPr lang="en-GB" sz="2000" dirty="0" smtClean="0"/>
              <a:t>     There </a:t>
            </a:r>
            <a:r>
              <a:rPr lang="en-GB" sz="2000" dirty="0"/>
              <a:t>are many variants of the </a:t>
            </a:r>
            <a:r>
              <a:rPr lang="en-GB" sz="2000" dirty="0" err="1"/>
              <a:t>periodogram</a:t>
            </a:r>
            <a:r>
              <a:rPr lang="en-GB" sz="2000" dirty="0"/>
              <a:t> (for instance, method of Welch, Blackman and </a:t>
            </a:r>
            <a:r>
              <a:rPr lang="en-GB" sz="2000" dirty="0" err="1"/>
              <a:t>Tukey</a:t>
            </a:r>
            <a:r>
              <a:rPr lang="en-GB" sz="2000" dirty="0"/>
              <a:t>) [see e.g. </a:t>
            </a:r>
            <a:r>
              <a:rPr lang="en-GB" sz="2000" dirty="0" err="1"/>
              <a:t>Stoica</a:t>
            </a:r>
            <a:r>
              <a:rPr lang="en-GB" sz="2000" dirty="0"/>
              <a:t> and Moses book on Power Spectral Analysis].</a:t>
            </a:r>
            <a:endParaRPr lang="it-IT" sz="2000" dirty="0">
              <a:solidFill>
                <a:srgbClr val="4747FF"/>
              </a:solidFill>
            </a:endParaRPr>
          </a:p>
        </p:txBody>
      </p:sp>
      <p:sp>
        <p:nvSpPr>
          <p:cNvPr id="9" name="Segnaposto numero diapositiva 8"/>
          <p:cNvSpPr>
            <a:spLocks noGrp="1"/>
          </p:cNvSpPr>
          <p:nvPr>
            <p:ph type="sldNum" sz="quarter" idx="12"/>
          </p:nvPr>
        </p:nvSpPr>
        <p:spPr/>
        <p:txBody>
          <a:bodyPr/>
          <a:lstStyle/>
          <a:p>
            <a:fld id="{6294C92D-0306-4E69-9CD3-20855E849650}" type="slidenum">
              <a:rPr kumimoji="0" lang="en-US" smtClean="0"/>
              <a:pPr/>
              <a:t>85</a:t>
            </a:fld>
            <a:endParaRPr kumimoji="0"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4" name="Text Box 4"/>
          <p:cNvSpPr txBox="1">
            <a:spLocks noChangeArrowheads="1"/>
          </p:cNvSpPr>
          <p:nvPr/>
        </p:nvSpPr>
        <p:spPr bwMode="auto">
          <a:xfrm>
            <a:off x="3325830" y="152401"/>
            <a:ext cx="6199202" cy="519113"/>
          </a:xfrm>
          <a:prstGeom prst="rect">
            <a:avLst/>
          </a:prstGeom>
          <a:noFill/>
          <a:ln w="9525">
            <a:noFill/>
            <a:miter lim="800000"/>
            <a:headEnd/>
            <a:tailEnd/>
          </a:ln>
          <a:effectLst/>
        </p:spPr>
        <p:txBody>
          <a:bodyPr wrap="square">
            <a:spAutoFit/>
          </a:bodyPr>
          <a:lstStyle/>
          <a:p>
            <a:pPr>
              <a:spcBef>
                <a:spcPct val="0"/>
              </a:spcBef>
              <a:buClrTx/>
              <a:buSzTx/>
              <a:buFontTx/>
              <a:buNone/>
            </a:pPr>
            <a:r>
              <a:rPr lang="en-GB" sz="2800" b="1" dirty="0" smtClean="0">
                <a:solidFill>
                  <a:schemeClr val="accent1">
                    <a:lumMod val="50000"/>
                  </a:schemeClr>
                </a:solidFill>
                <a:effectLst>
                  <a:outerShdw blurRad="38100" dist="38100" dir="2700000" algn="tl">
                    <a:srgbClr val="C0C0C0"/>
                  </a:outerShdw>
                </a:effectLst>
                <a:cs typeface="Times New Roman" pitchFamily="18" charset="0"/>
              </a:rPr>
              <a:t>How to estimate the clutter PSD</a:t>
            </a:r>
          </a:p>
        </p:txBody>
      </p:sp>
      <p:sp>
        <p:nvSpPr>
          <p:cNvPr id="696326" name="Rectangle 6"/>
          <p:cNvSpPr>
            <a:spLocks noChangeArrowheads="1"/>
          </p:cNvSpPr>
          <p:nvPr/>
        </p:nvSpPr>
        <p:spPr bwMode="auto">
          <a:xfrm>
            <a:off x="1309662" y="1066801"/>
            <a:ext cx="8418572" cy="1311275"/>
          </a:xfrm>
          <a:prstGeom prst="rect">
            <a:avLst/>
          </a:prstGeom>
          <a:noFill/>
          <a:ln w="9525">
            <a:noFill/>
            <a:miter lim="800000"/>
            <a:headEnd/>
            <a:tailEnd/>
          </a:ln>
          <a:effectLst/>
        </p:spPr>
        <p:txBody>
          <a:bodyPr wrap="square">
            <a:spAutoFit/>
          </a:bodyPr>
          <a:lstStyle/>
          <a:p>
            <a:pPr>
              <a:spcBef>
                <a:spcPct val="0"/>
              </a:spcBef>
              <a:buClrTx/>
              <a:buSzTx/>
            </a:pPr>
            <a:r>
              <a:rPr lang="en-GB" sz="2000" dirty="0" smtClean="0"/>
              <a:t>The </a:t>
            </a:r>
            <a:r>
              <a:rPr lang="en-GB" sz="2000" dirty="0"/>
              <a:t>parametric methods can depend on the adopted models, but generally their aim is to estimate</a:t>
            </a:r>
            <a:r>
              <a:rPr lang="en-GB" sz="2000" dirty="0">
                <a:solidFill>
                  <a:srgbClr val="000000"/>
                </a:solidFill>
              </a:rPr>
              <a:t> the characteristic parameters of the model itself. This leads to a need of a lower number of data for the estimation and to better performance of the PSD estimators.</a:t>
            </a:r>
          </a:p>
        </p:txBody>
      </p:sp>
      <p:sp>
        <p:nvSpPr>
          <p:cNvPr id="696327" name="Rectangle 7"/>
          <p:cNvSpPr>
            <a:spLocks noChangeArrowheads="1"/>
          </p:cNvSpPr>
          <p:nvPr/>
        </p:nvSpPr>
        <p:spPr bwMode="auto">
          <a:xfrm>
            <a:off x="1381100" y="2625726"/>
            <a:ext cx="7858180" cy="701675"/>
          </a:xfrm>
          <a:prstGeom prst="rect">
            <a:avLst/>
          </a:prstGeom>
          <a:noFill/>
          <a:ln w="9525">
            <a:noFill/>
            <a:miter lim="800000"/>
            <a:headEnd/>
            <a:tailEnd/>
          </a:ln>
          <a:effectLst/>
        </p:spPr>
        <p:txBody>
          <a:bodyPr wrap="square">
            <a:spAutoFit/>
          </a:bodyPr>
          <a:lstStyle/>
          <a:p>
            <a:pPr>
              <a:spcBef>
                <a:spcPct val="0"/>
              </a:spcBef>
              <a:buClrTx/>
              <a:buSzTx/>
            </a:pPr>
            <a:r>
              <a:rPr lang="en-GB" sz="2000" dirty="0" smtClean="0"/>
              <a:t>For </a:t>
            </a:r>
            <a:r>
              <a:rPr lang="en-GB" sz="2000" dirty="0"/>
              <a:t>the case at hand of </a:t>
            </a:r>
            <a:r>
              <a:rPr lang="en-GB" sz="2000" dirty="0" err="1"/>
              <a:t>Lorentzian</a:t>
            </a:r>
            <a:r>
              <a:rPr lang="en-GB" sz="2000" dirty="0"/>
              <a:t>, Gaussian and </a:t>
            </a:r>
            <a:r>
              <a:rPr lang="en-GB" sz="2000" dirty="0" err="1"/>
              <a:t>Voigtian</a:t>
            </a:r>
            <a:r>
              <a:rPr lang="en-GB" sz="2000" dirty="0"/>
              <a:t> models</a:t>
            </a:r>
            <a:r>
              <a:rPr lang="en-GB" sz="2000" dirty="0">
                <a:solidFill>
                  <a:srgbClr val="000000"/>
                </a:solidFill>
              </a:rPr>
              <a:t>, we used a Non-Linear Least-Square (NLLS) Method as follows</a:t>
            </a:r>
          </a:p>
        </p:txBody>
      </p:sp>
      <p:graphicFrame>
        <p:nvGraphicFramePr>
          <p:cNvPr id="696331" name="Object 11"/>
          <p:cNvGraphicFramePr>
            <a:graphicFrameLocks noChangeAspect="1"/>
          </p:cNvGraphicFramePr>
          <p:nvPr/>
        </p:nvGraphicFramePr>
        <p:xfrm>
          <a:off x="1801270" y="4754564"/>
          <a:ext cx="901021" cy="382587"/>
        </p:xfrm>
        <a:graphic>
          <a:graphicData uri="http://schemas.openxmlformats.org/presentationml/2006/ole">
            <p:oleObj spid="_x0000_s283650" name="Equation" r:id="rId3" imgW="939600" imgH="380880" progId="Equation.DSMT4">
              <p:embed/>
            </p:oleObj>
          </a:graphicData>
        </a:graphic>
      </p:graphicFrame>
      <p:graphicFrame>
        <p:nvGraphicFramePr>
          <p:cNvPr id="696330" name="Object 10"/>
          <p:cNvGraphicFramePr>
            <a:graphicFrameLocks noChangeAspect="1"/>
          </p:cNvGraphicFramePr>
          <p:nvPr/>
        </p:nvGraphicFramePr>
        <p:xfrm>
          <a:off x="2794034" y="3629025"/>
          <a:ext cx="4631400" cy="655638"/>
        </p:xfrm>
        <a:graphic>
          <a:graphicData uri="http://schemas.openxmlformats.org/presentationml/2006/ole">
            <p:oleObj spid="_x0000_s283651" name="Equation" r:id="rId4" imgW="4343400" imgH="660240" progId="Equation.DSMT4">
              <p:embed/>
            </p:oleObj>
          </a:graphicData>
        </a:graphic>
      </p:graphicFrame>
      <p:graphicFrame>
        <p:nvGraphicFramePr>
          <p:cNvPr id="696328" name="Object 8"/>
          <p:cNvGraphicFramePr>
            <a:graphicFrameLocks noChangeAspect="1"/>
          </p:cNvGraphicFramePr>
          <p:nvPr/>
        </p:nvGraphicFramePr>
        <p:xfrm>
          <a:off x="2214606" y="4459422"/>
          <a:ext cx="174956" cy="279400"/>
        </p:xfrm>
        <a:graphic>
          <a:graphicData uri="http://schemas.openxmlformats.org/presentationml/2006/ole">
            <p:oleObj spid="_x0000_s283652" name="Equation" r:id="rId5" imgW="190440" imgH="279360" progId="Equation.DSMT4">
              <p:embed/>
            </p:oleObj>
          </a:graphicData>
        </a:graphic>
      </p:graphicFrame>
      <p:sp>
        <p:nvSpPr>
          <p:cNvPr id="696339" name="Rectangle 19"/>
          <p:cNvSpPr>
            <a:spLocks noChangeArrowheads="1"/>
          </p:cNvSpPr>
          <p:nvPr/>
        </p:nvSpPr>
        <p:spPr bwMode="auto">
          <a:xfrm>
            <a:off x="1395450" y="4419601"/>
            <a:ext cx="7772392" cy="707886"/>
          </a:xfrm>
          <a:prstGeom prst="rect">
            <a:avLst/>
          </a:prstGeom>
          <a:noFill/>
          <a:ln w="9525">
            <a:noFill/>
            <a:miter lim="800000"/>
            <a:headEnd/>
            <a:tailEnd/>
          </a:ln>
          <a:effectLst/>
        </p:spPr>
        <p:txBody>
          <a:bodyPr wrap="square">
            <a:spAutoFit/>
          </a:bodyPr>
          <a:lstStyle/>
          <a:p>
            <a:pPr>
              <a:spcBef>
                <a:spcPct val="0"/>
              </a:spcBef>
              <a:buClrTx/>
              <a:buSzTx/>
            </a:pPr>
            <a:r>
              <a:rPr lang="en-GB" sz="2000" dirty="0" smtClean="0"/>
              <a:t>where    </a:t>
            </a:r>
            <a:r>
              <a:rPr lang="en-GB" sz="2000" dirty="0"/>
              <a:t>is the vector of parameters that must be estimated, </a:t>
            </a:r>
          </a:p>
          <a:p>
            <a:pPr>
              <a:spcBef>
                <a:spcPct val="0"/>
              </a:spcBef>
              <a:buClrTx/>
              <a:buSzTx/>
            </a:pPr>
            <a:r>
              <a:rPr lang="en-GB" sz="2000" dirty="0" smtClean="0">
                <a:solidFill>
                  <a:srgbClr val="000000"/>
                </a:solidFill>
              </a:rPr>
              <a:t>                   </a:t>
            </a:r>
            <a:r>
              <a:rPr lang="en-GB" sz="2000" dirty="0">
                <a:solidFill>
                  <a:srgbClr val="000000"/>
                </a:solidFill>
              </a:rPr>
              <a:t>is the theoretical model and          </a:t>
            </a:r>
            <a:r>
              <a:rPr lang="en-GB" sz="2000" dirty="0" smtClean="0">
                <a:solidFill>
                  <a:srgbClr val="000000"/>
                </a:solidFill>
              </a:rPr>
              <a:t> is </a:t>
            </a:r>
            <a:r>
              <a:rPr lang="en-GB" sz="2000" dirty="0">
                <a:solidFill>
                  <a:srgbClr val="000000"/>
                </a:solidFill>
              </a:rPr>
              <a:t>the </a:t>
            </a:r>
            <a:r>
              <a:rPr lang="en-GB" sz="2000" dirty="0" err="1">
                <a:solidFill>
                  <a:srgbClr val="000000"/>
                </a:solidFill>
              </a:rPr>
              <a:t>periodogram</a:t>
            </a:r>
            <a:r>
              <a:rPr lang="en-GB" sz="2000" dirty="0">
                <a:solidFill>
                  <a:srgbClr val="000000"/>
                </a:solidFill>
              </a:rPr>
              <a:t>.</a:t>
            </a:r>
          </a:p>
        </p:txBody>
      </p:sp>
      <p:graphicFrame>
        <p:nvGraphicFramePr>
          <p:cNvPr id="696340" name="Object 20"/>
          <p:cNvGraphicFramePr>
            <a:graphicFrameLocks noChangeAspect="1"/>
          </p:cNvGraphicFramePr>
          <p:nvPr/>
        </p:nvGraphicFramePr>
        <p:xfrm>
          <a:off x="5968620" y="4737100"/>
          <a:ext cx="669205" cy="382588"/>
        </p:xfrm>
        <a:graphic>
          <a:graphicData uri="http://schemas.openxmlformats.org/presentationml/2006/ole">
            <p:oleObj spid="_x0000_s283653" name="Equation" r:id="rId6" imgW="698400" imgH="380880" progId="Equation.DSMT4">
              <p:embed/>
            </p:oleObj>
          </a:graphicData>
        </a:graphic>
      </p:graphicFrame>
      <p:sp>
        <p:nvSpPr>
          <p:cNvPr id="696341" name="Rectangle 21"/>
          <p:cNvSpPr>
            <a:spLocks noChangeArrowheads="1"/>
          </p:cNvSpPr>
          <p:nvPr/>
        </p:nvSpPr>
        <p:spPr bwMode="auto">
          <a:xfrm>
            <a:off x="5683284" y="5605463"/>
            <a:ext cx="1795463" cy="461665"/>
          </a:xfrm>
          <a:prstGeom prst="rect">
            <a:avLst/>
          </a:prstGeom>
          <a:noFill/>
          <a:ln w="9525">
            <a:noFill/>
            <a:miter lim="800000"/>
            <a:headEnd/>
            <a:tailEnd/>
          </a:ln>
          <a:effectLst/>
        </p:spPr>
        <p:txBody>
          <a:bodyPr>
            <a:spAutoFit/>
          </a:bodyPr>
          <a:lstStyle/>
          <a:p>
            <a:pPr>
              <a:spcBef>
                <a:spcPct val="0"/>
              </a:spcBef>
              <a:buClrTx/>
              <a:buSzTx/>
            </a:pPr>
            <a:r>
              <a:rPr lang="en-GB" sz="2400" dirty="0" smtClean="0"/>
              <a:t>Results</a:t>
            </a:r>
            <a:r>
              <a:rPr lang="en-GB" sz="2400" dirty="0" smtClean="0">
                <a:solidFill>
                  <a:srgbClr val="000000"/>
                </a:solidFill>
              </a:rPr>
              <a:t> </a:t>
            </a:r>
            <a:endParaRPr lang="en-GB" sz="2400" dirty="0">
              <a:solidFill>
                <a:srgbClr val="000000"/>
              </a:solidFill>
            </a:endParaRPr>
          </a:p>
        </p:txBody>
      </p:sp>
      <p:sp>
        <p:nvSpPr>
          <p:cNvPr id="696342" name="AutoShape 22"/>
          <p:cNvSpPr>
            <a:spLocks noChangeArrowheads="1"/>
          </p:cNvSpPr>
          <p:nvPr/>
        </p:nvSpPr>
        <p:spPr bwMode="auto">
          <a:xfrm>
            <a:off x="7747034" y="5534025"/>
            <a:ext cx="1073150" cy="668338"/>
          </a:xfrm>
          <a:prstGeom prst="rightArrow">
            <a:avLst>
              <a:gd name="adj1" fmla="val 50000"/>
              <a:gd name="adj2" fmla="val 37055"/>
            </a:avLst>
          </a:prstGeom>
          <a:solidFill>
            <a:schemeClr val="accent1">
              <a:lumMod val="75000"/>
            </a:schemeClr>
          </a:solidFill>
          <a:ln w="9525">
            <a:solidFill>
              <a:schemeClr val="accent2"/>
            </a:solidFill>
            <a:miter lim="800000"/>
            <a:headEnd/>
            <a:tailEnd/>
          </a:ln>
          <a:effectLst/>
        </p:spPr>
        <p:txBody>
          <a:bodyPr wrap="none" anchor="ctr"/>
          <a:lstStyle/>
          <a:p>
            <a:pPr algn="ctr">
              <a:spcBef>
                <a:spcPct val="0"/>
              </a:spcBef>
              <a:buClrTx/>
              <a:buSzTx/>
              <a:buFontTx/>
              <a:buBlip>
                <a:blip r:embed="rId7"/>
              </a:buBlip>
            </a:pPr>
            <a:endParaRPr lang="en-GB" sz="1800">
              <a:solidFill>
                <a:srgbClr val="759E00"/>
              </a:solidFill>
            </a:endParaRPr>
          </a:p>
        </p:txBody>
      </p:sp>
      <p:sp>
        <p:nvSpPr>
          <p:cNvPr id="12" name="Segnaposto numero diapositiva 11"/>
          <p:cNvSpPr>
            <a:spLocks noGrp="1"/>
          </p:cNvSpPr>
          <p:nvPr>
            <p:ph type="sldNum" sz="quarter" idx="12"/>
          </p:nvPr>
        </p:nvSpPr>
        <p:spPr/>
        <p:txBody>
          <a:bodyPr/>
          <a:lstStyle/>
          <a:p>
            <a:fld id="{6294C92D-0306-4E69-9CD3-20855E849650}" type="slidenum">
              <a:rPr kumimoji="0" lang="en-US" smtClean="0"/>
              <a:pPr/>
              <a:t>86</a:t>
            </a:fld>
            <a:endParaRPr kumimoji="0"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ChangeArrowheads="1"/>
          </p:cNvSpPr>
          <p:nvPr/>
        </p:nvSpPr>
        <p:spPr bwMode="auto">
          <a:xfrm>
            <a:off x="77391" y="765176"/>
            <a:ext cx="9711663" cy="5832475"/>
          </a:xfrm>
          <a:prstGeom prst="rect">
            <a:avLst/>
          </a:prstGeom>
          <a:solidFill>
            <a:schemeClr val="bg1"/>
          </a:solidFill>
          <a:ln w="9525">
            <a:solidFill>
              <a:schemeClr val="tx1"/>
            </a:solidFill>
            <a:miter lim="800000"/>
            <a:headEnd/>
            <a:tailEnd/>
          </a:ln>
          <a:effectLst/>
        </p:spPr>
        <p:txBody>
          <a:bodyPr wrap="none" anchor="ctr"/>
          <a:lstStyle/>
          <a:p>
            <a:endParaRPr lang="it-IT"/>
          </a:p>
        </p:txBody>
      </p:sp>
      <p:sp>
        <p:nvSpPr>
          <p:cNvPr id="576516" name="Rectangle 4"/>
          <p:cNvSpPr>
            <a:spLocks noChangeArrowheads="1"/>
          </p:cNvSpPr>
          <p:nvPr/>
        </p:nvSpPr>
        <p:spPr bwMode="auto">
          <a:xfrm>
            <a:off x="4796500" y="2638425"/>
            <a:ext cx="4801658" cy="3816350"/>
          </a:xfrm>
          <a:prstGeom prst="rect">
            <a:avLst/>
          </a:prstGeom>
          <a:solidFill>
            <a:schemeClr val="bg1"/>
          </a:solidFill>
          <a:ln w="57150" cmpd="thinThick">
            <a:solidFill>
              <a:schemeClr val="tx1"/>
            </a:solidFill>
            <a:miter lim="800000"/>
            <a:headEnd/>
            <a:tailEnd/>
          </a:ln>
          <a:effectLst>
            <a:prstShdw prst="shdw17" dist="17961" dir="2700000">
              <a:schemeClr val="tx1">
                <a:gamma/>
                <a:shade val="60000"/>
                <a:invGamma/>
              </a:schemeClr>
            </a:prstShdw>
          </a:effectLst>
        </p:spPr>
        <p:txBody>
          <a:bodyPr wrap="none" anchor="ctr"/>
          <a:lstStyle/>
          <a:p>
            <a:endParaRPr lang="it-IT"/>
          </a:p>
        </p:txBody>
      </p:sp>
      <p:sp>
        <p:nvSpPr>
          <p:cNvPr id="576517" name="Rectangle 5"/>
          <p:cNvSpPr>
            <a:spLocks noChangeArrowheads="1"/>
          </p:cNvSpPr>
          <p:nvPr/>
        </p:nvSpPr>
        <p:spPr bwMode="auto">
          <a:xfrm>
            <a:off x="5183453" y="914401"/>
            <a:ext cx="4605602" cy="1045287"/>
          </a:xfrm>
          <a:prstGeom prst="rect">
            <a:avLst/>
          </a:prstGeom>
          <a:noFill/>
          <a:ln w="12700">
            <a:noFill/>
            <a:miter lim="800000"/>
            <a:headEnd/>
            <a:tailEnd/>
          </a:ln>
          <a:effectLst/>
        </p:spPr>
        <p:txBody>
          <a:bodyPr lIns="58738" tIns="23813" rIns="58738" bIns="23813">
            <a:spAutoFit/>
          </a:bodyPr>
          <a:lstStyle/>
          <a:p>
            <a:pPr defTabSz="708025" eaLnBrk="0" hangingPunct="0">
              <a:lnSpc>
                <a:spcPct val="90000"/>
              </a:lnSpc>
              <a:spcBef>
                <a:spcPct val="0"/>
              </a:spcBef>
              <a:buClrTx/>
              <a:buSzTx/>
              <a:buFontTx/>
              <a:buNone/>
            </a:pPr>
            <a:r>
              <a:rPr lang="en-GB" dirty="0"/>
              <a:t>The spectrum is the sum of two basis functions among: the Gaussian, the </a:t>
            </a:r>
            <a:r>
              <a:rPr lang="en-GB" dirty="0" err="1"/>
              <a:t>Lorentzian</a:t>
            </a:r>
            <a:r>
              <a:rPr lang="en-GB" dirty="0"/>
              <a:t>, and the </a:t>
            </a:r>
            <a:r>
              <a:rPr lang="en-GB" dirty="0" err="1"/>
              <a:t>Voigtian</a:t>
            </a:r>
            <a:r>
              <a:rPr lang="en-GB" dirty="0"/>
              <a:t>, with different Doppler peaks.</a:t>
            </a:r>
          </a:p>
        </p:txBody>
      </p:sp>
      <p:sp>
        <p:nvSpPr>
          <p:cNvPr id="576518" name="Rectangle 6"/>
          <p:cNvSpPr>
            <a:spLocks noChangeArrowheads="1"/>
          </p:cNvSpPr>
          <p:nvPr/>
        </p:nvSpPr>
        <p:spPr bwMode="auto">
          <a:xfrm>
            <a:off x="1618325" y="5943600"/>
            <a:ext cx="2416496" cy="444482"/>
          </a:xfrm>
          <a:prstGeom prst="rect">
            <a:avLst/>
          </a:prstGeom>
          <a:noFill/>
          <a:ln w="12700">
            <a:noFill/>
            <a:miter lim="800000"/>
            <a:headEnd/>
            <a:tailEnd/>
          </a:ln>
          <a:effectLst/>
        </p:spPr>
        <p:txBody>
          <a:bodyPr wrap="none" lIns="58738" tIns="23813" rIns="58738" bIns="23813">
            <a:spAutoFit/>
          </a:bodyPr>
          <a:lstStyle/>
          <a:p>
            <a:pPr defTabSz="708025" eaLnBrk="0" hangingPunct="0">
              <a:lnSpc>
                <a:spcPct val="92000"/>
              </a:lnSpc>
              <a:spcBef>
                <a:spcPct val="0"/>
              </a:spcBef>
              <a:buClrTx/>
              <a:buSzTx/>
              <a:buFontTx/>
              <a:buNone/>
            </a:pPr>
            <a:r>
              <a:rPr lang="en-GB" sz="1400"/>
              <a:t>High peak (Voigtian): 410 Hz</a:t>
            </a:r>
          </a:p>
          <a:p>
            <a:pPr defTabSz="708025" eaLnBrk="0" hangingPunct="0">
              <a:lnSpc>
                <a:spcPct val="92000"/>
              </a:lnSpc>
              <a:spcBef>
                <a:spcPct val="0"/>
              </a:spcBef>
              <a:buClrTx/>
              <a:buSzTx/>
              <a:buFontTx/>
              <a:buNone/>
            </a:pPr>
            <a:r>
              <a:rPr lang="en-GB" sz="1400"/>
              <a:t>Low peak: (Gaussian): 250 Hz</a:t>
            </a:r>
          </a:p>
        </p:txBody>
      </p:sp>
      <p:sp>
        <p:nvSpPr>
          <p:cNvPr id="576519" name="Rectangle 7"/>
          <p:cNvSpPr>
            <a:spLocks noChangeArrowheads="1"/>
          </p:cNvSpPr>
          <p:nvPr/>
        </p:nvSpPr>
        <p:spPr bwMode="auto">
          <a:xfrm>
            <a:off x="116946" y="5222875"/>
            <a:ext cx="2420535" cy="444482"/>
          </a:xfrm>
          <a:prstGeom prst="rect">
            <a:avLst/>
          </a:prstGeom>
          <a:noFill/>
          <a:ln w="12700">
            <a:noFill/>
            <a:miter lim="800000"/>
            <a:headEnd/>
            <a:tailEnd/>
          </a:ln>
          <a:effectLst/>
        </p:spPr>
        <p:txBody>
          <a:bodyPr wrap="none" lIns="58738" tIns="23813" rIns="58738" bIns="23813">
            <a:spAutoFit/>
          </a:bodyPr>
          <a:lstStyle/>
          <a:p>
            <a:pPr defTabSz="708025" eaLnBrk="0" hangingPunct="0">
              <a:lnSpc>
                <a:spcPct val="92000"/>
              </a:lnSpc>
              <a:spcBef>
                <a:spcPct val="0"/>
              </a:spcBef>
              <a:buClrTx/>
              <a:buSzTx/>
              <a:buFontTx/>
              <a:buNone/>
            </a:pPr>
            <a:r>
              <a:rPr lang="en-GB" sz="1400"/>
              <a:t>High peak (Voigtian): 450 Hz</a:t>
            </a:r>
          </a:p>
          <a:p>
            <a:pPr defTabSz="708025" eaLnBrk="0" hangingPunct="0">
              <a:lnSpc>
                <a:spcPct val="92000"/>
              </a:lnSpc>
              <a:spcBef>
                <a:spcPct val="0"/>
              </a:spcBef>
              <a:buClrTx/>
              <a:buSzTx/>
              <a:buFontTx/>
              <a:buNone/>
            </a:pPr>
            <a:r>
              <a:rPr lang="en-GB" sz="1400"/>
              <a:t> Low peak (Gaussian): 320 Hz</a:t>
            </a:r>
          </a:p>
        </p:txBody>
      </p:sp>
      <p:sp>
        <p:nvSpPr>
          <p:cNvPr id="576520" name="Line 8"/>
          <p:cNvSpPr>
            <a:spLocks noChangeShapeType="1"/>
          </p:cNvSpPr>
          <p:nvPr/>
        </p:nvSpPr>
        <p:spPr bwMode="auto">
          <a:xfrm flipV="1">
            <a:off x="4191133" y="5486400"/>
            <a:ext cx="1219332" cy="609600"/>
          </a:xfrm>
          <a:prstGeom prst="line">
            <a:avLst/>
          </a:prstGeom>
          <a:noFill/>
          <a:ln w="38100">
            <a:solidFill>
              <a:schemeClr val="tx1"/>
            </a:solidFill>
            <a:round/>
            <a:headEnd/>
            <a:tailEnd type="triangle" w="med" len="med"/>
          </a:ln>
          <a:effectLst/>
        </p:spPr>
        <p:txBody>
          <a:bodyPr/>
          <a:lstStyle/>
          <a:p>
            <a:endParaRPr lang="it-IT"/>
          </a:p>
        </p:txBody>
      </p:sp>
      <p:sp>
        <p:nvSpPr>
          <p:cNvPr id="576521" name="Rectangle 9"/>
          <p:cNvSpPr>
            <a:spLocks noChangeArrowheads="1"/>
          </p:cNvSpPr>
          <p:nvPr/>
        </p:nvSpPr>
        <p:spPr bwMode="auto">
          <a:xfrm>
            <a:off x="5733786" y="1905000"/>
            <a:ext cx="3451267" cy="551433"/>
          </a:xfrm>
          <a:prstGeom prst="rect">
            <a:avLst/>
          </a:prstGeom>
          <a:solidFill>
            <a:schemeClr val="bg1"/>
          </a:solidFill>
          <a:ln w="12700">
            <a:solidFill>
              <a:srgbClr val="3365FB"/>
            </a:solidFill>
            <a:miter lim="800000"/>
            <a:headEnd/>
            <a:tailEnd/>
          </a:ln>
          <a:effectLst/>
        </p:spPr>
        <p:txBody>
          <a:bodyPr wrap="none" lIns="90488" tIns="44450" rIns="90488" bIns="44450">
            <a:spAutoFit/>
          </a:bodyPr>
          <a:lstStyle/>
          <a:p>
            <a:pPr defTabSz="762000" eaLnBrk="0" hangingPunct="0">
              <a:spcBef>
                <a:spcPct val="0"/>
              </a:spcBef>
              <a:buClrTx/>
              <a:buSzTx/>
              <a:buFontTx/>
              <a:buNone/>
            </a:pPr>
            <a:r>
              <a:rPr lang="en-GB" sz="1500" b="1"/>
              <a:t>non-par: periodogram</a:t>
            </a:r>
          </a:p>
          <a:p>
            <a:pPr defTabSz="762000" eaLnBrk="0" hangingPunct="0">
              <a:spcBef>
                <a:spcPct val="0"/>
              </a:spcBef>
              <a:buClrTx/>
              <a:buSzTx/>
              <a:buFontTx/>
              <a:buNone/>
            </a:pPr>
            <a:r>
              <a:rPr lang="en-GB" sz="1500" b="1"/>
              <a:t>Gauss and Voigtian basis functions </a:t>
            </a:r>
          </a:p>
        </p:txBody>
      </p:sp>
      <p:pic>
        <p:nvPicPr>
          <p:cNvPr id="576522" name="Picture 10" descr="f1"/>
          <p:cNvPicPr>
            <a:picLocks noChangeAspect="1" noChangeArrowheads="1"/>
          </p:cNvPicPr>
          <p:nvPr/>
        </p:nvPicPr>
        <p:blipFill>
          <a:blip r:embed="rId2"/>
          <a:srcRect/>
          <a:stretch>
            <a:fillRect/>
          </a:stretch>
        </p:blipFill>
        <p:spPr bwMode="auto">
          <a:xfrm>
            <a:off x="4973638" y="2925764"/>
            <a:ext cx="4736306" cy="3671887"/>
          </a:xfrm>
          <a:prstGeom prst="rect">
            <a:avLst/>
          </a:prstGeom>
          <a:noFill/>
        </p:spPr>
      </p:pic>
      <p:sp>
        <p:nvSpPr>
          <p:cNvPr id="576523" name="Rectangle 11"/>
          <p:cNvSpPr>
            <a:spLocks noChangeArrowheads="1"/>
          </p:cNvSpPr>
          <p:nvPr/>
        </p:nvSpPr>
        <p:spPr bwMode="auto">
          <a:xfrm>
            <a:off x="273447" y="1198564"/>
            <a:ext cx="4744905" cy="3844925"/>
          </a:xfrm>
          <a:prstGeom prst="rect">
            <a:avLst/>
          </a:prstGeom>
          <a:solidFill>
            <a:schemeClr val="bg1"/>
          </a:solidFill>
          <a:ln w="57150" cmpd="thinThick">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defTabSz="762000" eaLnBrk="0" hangingPunct="0">
              <a:lnSpc>
                <a:spcPct val="90000"/>
              </a:lnSpc>
              <a:spcBef>
                <a:spcPct val="0"/>
              </a:spcBef>
              <a:buClrTx/>
              <a:buSzTx/>
              <a:buFontTx/>
              <a:buNone/>
            </a:pPr>
            <a:endParaRPr lang="en-GB" sz="1400">
              <a:solidFill>
                <a:schemeClr val="accent2"/>
              </a:solidFill>
            </a:endParaRPr>
          </a:p>
        </p:txBody>
      </p:sp>
      <p:pic>
        <p:nvPicPr>
          <p:cNvPr id="576524" name="Picture 12" descr="f2"/>
          <p:cNvPicPr>
            <a:picLocks noChangeAspect="1" noChangeArrowheads="1"/>
          </p:cNvPicPr>
          <p:nvPr/>
        </p:nvPicPr>
        <p:blipFill>
          <a:blip r:embed="rId3"/>
          <a:srcRect/>
          <a:stretch>
            <a:fillRect/>
          </a:stretch>
        </p:blipFill>
        <p:spPr bwMode="auto">
          <a:xfrm>
            <a:off x="330201" y="1371600"/>
            <a:ext cx="4736306" cy="3771900"/>
          </a:xfrm>
          <a:prstGeom prst="rect">
            <a:avLst/>
          </a:prstGeom>
          <a:noFill/>
          <a:ln w="9525">
            <a:noFill/>
            <a:miter lim="800000"/>
            <a:headEnd/>
            <a:tailEnd/>
          </a:ln>
        </p:spPr>
      </p:pic>
      <p:sp>
        <p:nvSpPr>
          <p:cNvPr id="576525" name="Line 13"/>
          <p:cNvSpPr>
            <a:spLocks noChangeShapeType="1"/>
          </p:cNvSpPr>
          <p:nvPr/>
        </p:nvSpPr>
        <p:spPr bwMode="auto">
          <a:xfrm flipV="1">
            <a:off x="995761" y="4683125"/>
            <a:ext cx="533135" cy="609600"/>
          </a:xfrm>
          <a:prstGeom prst="line">
            <a:avLst/>
          </a:prstGeom>
          <a:noFill/>
          <a:ln w="28575">
            <a:solidFill>
              <a:schemeClr val="tx1"/>
            </a:solidFill>
            <a:round/>
            <a:headEnd/>
            <a:tailEnd type="triangle" w="med" len="med"/>
          </a:ln>
          <a:effectLst/>
        </p:spPr>
        <p:txBody>
          <a:bodyPr/>
          <a:lstStyle/>
          <a:p>
            <a:endParaRPr lang="it-IT"/>
          </a:p>
        </p:txBody>
      </p:sp>
      <p:sp>
        <p:nvSpPr>
          <p:cNvPr id="576526" name="Text Box 14"/>
          <p:cNvSpPr txBox="1">
            <a:spLocks noChangeArrowheads="1"/>
          </p:cNvSpPr>
          <p:nvPr/>
        </p:nvSpPr>
        <p:spPr bwMode="auto">
          <a:xfrm>
            <a:off x="1802342" y="1236663"/>
            <a:ext cx="1540933" cy="284162"/>
          </a:xfrm>
          <a:prstGeom prst="rect">
            <a:avLst/>
          </a:prstGeom>
          <a:noFill/>
          <a:ln w="50800">
            <a:noFill/>
            <a:miter lim="800000"/>
            <a:headEnd/>
            <a:tailEnd/>
          </a:ln>
          <a:effectLst>
            <a:prstShdw prst="shdw17" dist="17961" dir="2700000">
              <a:schemeClr val="bg1">
                <a:gamma/>
                <a:shade val="60000"/>
                <a:invGamma/>
              </a:schemeClr>
            </a:prstShdw>
          </a:effectLst>
        </p:spPr>
        <p:txBody>
          <a:bodyPr>
            <a:spAutoFit/>
          </a:bodyPr>
          <a:lstStyle/>
          <a:p>
            <a:pPr defTabSz="762000" eaLnBrk="0" hangingPunct="0">
              <a:lnSpc>
                <a:spcPct val="90000"/>
              </a:lnSpc>
              <a:spcBef>
                <a:spcPct val="0"/>
              </a:spcBef>
              <a:buClrTx/>
              <a:buSzTx/>
              <a:buFontTx/>
              <a:buNone/>
            </a:pPr>
            <a:r>
              <a:rPr lang="en-GB" sz="1400" b="1"/>
              <a:t>HH polarization</a:t>
            </a:r>
          </a:p>
        </p:txBody>
      </p:sp>
      <p:sp>
        <p:nvSpPr>
          <p:cNvPr id="576527" name="Text Box 15"/>
          <p:cNvSpPr txBox="1">
            <a:spLocks noChangeArrowheads="1"/>
          </p:cNvSpPr>
          <p:nvPr/>
        </p:nvSpPr>
        <p:spPr bwMode="auto">
          <a:xfrm>
            <a:off x="6590242" y="2803526"/>
            <a:ext cx="1488613" cy="286232"/>
          </a:xfrm>
          <a:prstGeom prst="rect">
            <a:avLst/>
          </a:prstGeom>
          <a:noFill/>
          <a:ln w="50800">
            <a:noFill/>
            <a:miter lim="800000"/>
            <a:headEnd/>
            <a:tailEnd/>
          </a:ln>
          <a:effectLst>
            <a:prstShdw prst="shdw17" dist="17961" dir="2700000">
              <a:schemeClr val="bg1">
                <a:gamma/>
                <a:shade val="60000"/>
                <a:invGamma/>
              </a:schemeClr>
            </a:prstShdw>
          </a:effectLst>
        </p:spPr>
        <p:txBody>
          <a:bodyPr wrap="none">
            <a:spAutoFit/>
          </a:bodyPr>
          <a:lstStyle/>
          <a:p>
            <a:pPr defTabSz="762000" eaLnBrk="0" hangingPunct="0">
              <a:lnSpc>
                <a:spcPct val="90000"/>
              </a:lnSpc>
              <a:spcBef>
                <a:spcPct val="0"/>
              </a:spcBef>
              <a:buClrTx/>
              <a:buSzTx/>
              <a:buFontTx/>
              <a:buNone/>
            </a:pPr>
            <a:r>
              <a:rPr lang="en-GB" sz="1400" b="1"/>
              <a:t>VV polarization</a:t>
            </a:r>
          </a:p>
        </p:txBody>
      </p:sp>
      <p:sp>
        <p:nvSpPr>
          <p:cNvPr id="576528" name="Rectangle 16"/>
          <p:cNvSpPr>
            <a:spLocks noChangeArrowheads="1"/>
          </p:cNvSpPr>
          <p:nvPr/>
        </p:nvSpPr>
        <p:spPr bwMode="auto">
          <a:xfrm>
            <a:off x="4953000" y="220664"/>
            <a:ext cx="4671023" cy="444482"/>
          </a:xfrm>
          <a:prstGeom prst="rect">
            <a:avLst/>
          </a:prstGeom>
          <a:noFill/>
          <a:ln w="12700">
            <a:noFill/>
            <a:miter lim="800000"/>
            <a:headEnd/>
            <a:tailEnd/>
          </a:ln>
          <a:effectLst/>
        </p:spPr>
        <p:txBody>
          <a:bodyPr wrap="none" lIns="58738" tIns="23813" rIns="58738" bIns="23813">
            <a:spAutoFit/>
          </a:bodyPr>
          <a:lstStyle/>
          <a:p>
            <a:pPr>
              <a:lnSpc>
                <a:spcPct val="92000"/>
              </a:lnSpc>
              <a:spcBef>
                <a:spcPct val="0"/>
              </a:spcBef>
            </a:pPr>
            <a:r>
              <a:rPr lang="en-GB" sz="2800" b="1" dirty="0" smtClean="0">
                <a:solidFill>
                  <a:schemeClr val="accent1">
                    <a:lumMod val="50000"/>
                  </a:schemeClr>
                </a:solidFill>
                <a:effectLst>
                  <a:outerShdw blurRad="38100" dist="38100" dir="2700000" algn="tl">
                    <a:srgbClr val="C0C0C0"/>
                  </a:outerShdw>
                </a:effectLst>
                <a:cs typeface="Times New Roman" pitchFamily="18" charset="0"/>
              </a:rPr>
              <a:t>Sea clutter average spectra</a:t>
            </a:r>
          </a:p>
        </p:txBody>
      </p:sp>
      <p:sp>
        <p:nvSpPr>
          <p:cNvPr id="17" name="Segnaposto numero diapositiva 16"/>
          <p:cNvSpPr>
            <a:spLocks noGrp="1"/>
          </p:cNvSpPr>
          <p:nvPr>
            <p:ph type="sldNum" sz="quarter" idx="12"/>
          </p:nvPr>
        </p:nvSpPr>
        <p:spPr/>
        <p:txBody>
          <a:bodyPr/>
          <a:lstStyle/>
          <a:p>
            <a:fld id="{6294C92D-0306-4E69-9CD3-20855E849650}" type="slidenum">
              <a:rPr kumimoji="0" lang="en-US" smtClean="0"/>
              <a:pPr/>
              <a:t>87</a:t>
            </a:fld>
            <a:endParaRPr kumimoji="0"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4" name="Text Box 4"/>
          <p:cNvSpPr txBox="1">
            <a:spLocks noChangeArrowheads="1"/>
          </p:cNvSpPr>
          <p:nvPr/>
        </p:nvSpPr>
        <p:spPr bwMode="auto">
          <a:xfrm>
            <a:off x="1280719" y="188913"/>
            <a:ext cx="2529273" cy="519112"/>
          </a:xfrm>
          <a:prstGeom prst="rect">
            <a:avLst/>
          </a:prstGeom>
          <a:noFill/>
          <a:ln w="9525">
            <a:noFill/>
            <a:miter lim="800000"/>
            <a:headEnd/>
            <a:tailEnd/>
          </a:ln>
          <a:effectLst/>
        </p:spPr>
        <p:txBody>
          <a:bodyPr wrap="square">
            <a:spAutoFit/>
          </a:bodyPr>
          <a:lstStyle/>
          <a:p>
            <a:pPr>
              <a:spcBef>
                <a:spcPct val="50000"/>
              </a:spcBef>
              <a:buClrTx/>
              <a:buSzTx/>
              <a:buFontTx/>
              <a:buNone/>
            </a:pPr>
            <a:r>
              <a:rPr lang="en-GB" sz="2800" b="1" dirty="0">
                <a:solidFill>
                  <a:schemeClr val="accent1">
                    <a:lumMod val="50000"/>
                  </a:schemeClr>
                </a:solidFill>
                <a:effectLst>
                  <a:outerShdw blurRad="38100" dist="38100" dir="2700000" algn="tl">
                    <a:srgbClr val="C0C0C0"/>
                  </a:outerShdw>
                </a:effectLst>
                <a:cs typeface="Times New Roman" pitchFamily="18" charset="0"/>
              </a:rPr>
              <a:t>AR modelling</a:t>
            </a:r>
          </a:p>
        </p:txBody>
      </p:sp>
      <p:sp>
        <p:nvSpPr>
          <p:cNvPr id="691205" name="Rectangle 5"/>
          <p:cNvSpPr>
            <a:spLocks noChangeArrowheads="1"/>
          </p:cNvSpPr>
          <p:nvPr/>
        </p:nvSpPr>
        <p:spPr bwMode="auto">
          <a:xfrm>
            <a:off x="1412930" y="857232"/>
            <a:ext cx="8040664" cy="553998"/>
          </a:xfrm>
          <a:prstGeom prst="rect">
            <a:avLst/>
          </a:prstGeom>
          <a:noFill/>
          <a:ln w="9525" algn="ctr">
            <a:noFill/>
            <a:miter lim="800000"/>
            <a:headEnd/>
            <a:tailEnd/>
          </a:ln>
          <a:effectLst/>
        </p:spPr>
        <p:txBody>
          <a:bodyPr wrap="square" lIns="18000" tIns="0" rIns="18000" bIns="0">
            <a:spAutoFit/>
          </a:bodyPr>
          <a:lstStyle/>
          <a:p>
            <a:pPr>
              <a:spcBef>
                <a:spcPct val="50000"/>
              </a:spcBef>
              <a:buClrTx/>
              <a:buSzTx/>
            </a:pPr>
            <a:r>
              <a:rPr lang="en-GB" dirty="0" smtClean="0"/>
              <a:t>An </a:t>
            </a:r>
            <a:r>
              <a:rPr lang="en-GB" dirty="0"/>
              <a:t>Autoregressive process of order P, AR(</a:t>
            </a:r>
            <a:r>
              <a:rPr lang="en-GB" i="1" dirty="0"/>
              <a:t>P</a:t>
            </a:r>
            <a:r>
              <a:rPr lang="en-GB" dirty="0"/>
              <a:t>), is characterized by the difference equation:</a:t>
            </a:r>
            <a:endParaRPr lang="it-IT" dirty="0"/>
          </a:p>
        </p:txBody>
      </p:sp>
      <p:graphicFrame>
        <p:nvGraphicFramePr>
          <p:cNvPr id="691206" name="Object 6"/>
          <p:cNvGraphicFramePr>
            <a:graphicFrameLocks noChangeAspect="1"/>
          </p:cNvGraphicFramePr>
          <p:nvPr/>
        </p:nvGraphicFramePr>
        <p:xfrm>
          <a:off x="4174880" y="1235076"/>
          <a:ext cx="3635640" cy="754063"/>
        </p:xfrm>
        <a:graphic>
          <a:graphicData uri="http://schemas.openxmlformats.org/presentationml/2006/ole">
            <p:oleObj spid="_x0000_s284674" name="Equation" r:id="rId3" imgW="3340080" imgH="749160" progId="Equation.DSMT4">
              <p:embed/>
            </p:oleObj>
          </a:graphicData>
        </a:graphic>
      </p:graphicFrame>
      <p:sp>
        <p:nvSpPr>
          <p:cNvPr id="691207" name="Rectangle 7"/>
          <p:cNvSpPr>
            <a:spLocks noChangeArrowheads="1"/>
          </p:cNvSpPr>
          <p:nvPr/>
        </p:nvSpPr>
        <p:spPr bwMode="auto">
          <a:xfrm>
            <a:off x="1446239" y="2043114"/>
            <a:ext cx="8221669" cy="276999"/>
          </a:xfrm>
          <a:prstGeom prst="rect">
            <a:avLst/>
          </a:prstGeom>
          <a:noFill/>
          <a:ln w="9525" algn="ctr">
            <a:noFill/>
            <a:miter lim="800000"/>
            <a:headEnd/>
            <a:tailEnd/>
          </a:ln>
          <a:effectLst/>
        </p:spPr>
        <p:txBody>
          <a:bodyPr wrap="none" lIns="18000" tIns="0" rIns="18000" bIns="0">
            <a:spAutoFit/>
          </a:bodyPr>
          <a:lstStyle/>
          <a:p>
            <a:pPr algn="ctr">
              <a:spcBef>
                <a:spcPct val="50000"/>
              </a:spcBef>
              <a:buClrTx/>
              <a:buSzTx/>
              <a:buFontTx/>
              <a:buNone/>
            </a:pPr>
            <a:r>
              <a:rPr lang="en-GB"/>
              <a:t>where  the coefficients          are the process parameters, and </a:t>
            </a:r>
            <a:r>
              <a:rPr lang="en-GB" i="1"/>
              <a:t>W</a:t>
            </a:r>
            <a:r>
              <a:rPr lang="en-GB"/>
              <a:t>(</a:t>
            </a:r>
            <a:r>
              <a:rPr lang="en-GB" i="1"/>
              <a:t>n</a:t>
            </a:r>
            <a:r>
              <a:rPr lang="en-GB"/>
              <a:t>) is white noise</a:t>
            </a:r>
            <a:r>
              <a:rPr lang="en-GB" sz="1800"/>
              <a:t> </a:t>
            </a:r>
            <a:endParaRPr lang="it-IT" sz="1800"/>
          </a:p>
        </p:txBody>
      </p:sp>
      <p:graphicFrame>
        <p:nvGraphicFramePr>
          <p:cNvPr id="691208" name="Object 8"/>
          <p:cNvGraphicFramePr>
            <a:graphicFrameLocks noChangeAspect="1"/>
          </p:cNvGraphicFramePr>
          <p:nvPr/>
        </p:nvGraphicFramePr>
        <p:xfrm>
          <a:off x="3840555" y="2003425"/>
          <a:ext cx="469503" cy="369888"/>
        </p:xfrm>
        <a:graphic>
          <a:graphicData uri="http://schemas.openxmlformats.org/presentationml/2006/ole">
            <p:oleObj spid="_x0000_s284675" name="Equation" r:id="rId4" imgW="431640" imgH="368280" progId="Equation.DSMT4">
              <p:embed/>
            </p:oleObj>
          </a:graphicData>
        </a:graphic>
      </p:graphicFrame>
      <p:sp>
        <p:nvSpPr>
          <p:cNvPr id="691209" name="Rectangle 9"/>
          <p:cNvSpPr>
            <a:spLocks noChangeArrowheads="1"/>
          </p:cNvSpPr>
          <p:nvPr/>
        </p:nvSpPr>
        <p:spPr bwMode="auto">
          <a:xfrm>
            <a:off x="1238224" y="2465389"/>
            <a:ext cx="7523850" cy="276999"/>
          </a:xfrm>
          <a:prstGeom prst="rect">
            <a:avLst/>
          </a:prstGeom>
          <a:noFill/>
          <a:ln w="9525" algn="ctr">
            <a:noFill/>
            <a:miter lim="800000"/>
            <a:headEnd/>
            <a:tailEnd/>
          </a:ln>
          <a:effectLst/>
        </p:spPr>
        <p:txBody>
          <a:bodyPr wrap="none" lIns="18000" tIns="0" rIns="18000" bIns="0">
            <a:spAutoFit/>
          </a:bodyPr>
          <a:lstStyle/>
          <a:p>
            <a:pPr algn="ctr">
              <a:spcBef>
                <a:spcPct val="50000"/>
              </a:spcBef>
              <a:buClrTx/>
              <a:buSzTx/>
            </a:pPr>
            <a:r>
              <a:rPr lang="en-GB" dirty="0" smtClean="0"/>
              <a:t> </a:t>
            </a:r>
            <a:r>
              <a:rPr lang="en-GB" dirty="0"/>
              <a:t>For estimating the AR(P) parameters, we use the Yule-Walker equations</a:t>
            </a:r>
            <a:endParaRPr lang="it-IT" dirty="0"/>
          </a:p>
        </p:txBody>
      </p:sp>
      <p:graphicFrame>
        <p:nvGraphicFramePr>
          <p:cNvPr id="691210" name="Object 10"/>
          <p:cNvGraphicFramePr>
            <a:graphicFrameLocks noChangeAspect="1"/>
          </p:cNvGraphicFramePr>
          <p:nvPr/>
        </p:nvGraphicFramePr>
        <p:xfrm>
          <a:off x="1742331" y="3048000"/>
          <a:ext cx="6951398" cy="2058988"/>
        </p:xfrm>
        <a:graphic>
          <a:graphicData uri="http://schemas.openxmlformats.org/presentationml/2006/ole">
            <p:oleObj spid="_x0000_s284676" name="Equation" r:id="rId5" imgW="6387840" imgH="2044440" progId="Equation.DSMT4">
              <p:embed/>
            </p:oleObj>
          </a:graphicData>
        </a:graphic>
      </p:graphicFrame>
      <p:graphicFrame>
        <p:nvGraphicFramePr>
          <p:cNvPr id="691212" name="Object 12"/>
          <p:cNvGraphicFramePr>
            <a:graphicFrameLocks noChangeAspect="1"/>
          </p:cNvGraphicFramePr>
          <p:nvPr/>
        </p:nvGraphicFramePr>
        <p:xfrm>
          <a:off x="3838757" y="5784850"/>
          <a:ext cx="3516973" cy="723900"/>
        </p:xfrm>
        <a:graphic>
          <a:graphicData uri="http://schemas.openxmlformats.org/presentationml/2006/ole">
            <p:oleObj spid="_x0000_s284677" name="Equation" r:id="rId6" imgW="3251160" imgH="723600" progId="Equation.DSMT4">
              <p:embed/>
            </p:oleObj>
          </a:graphicData>
        </a:graphic>
      </p:graphicFrame>
      <p:sp>
        <p:nvSpPr>
          <p:cNvPr id="691213" name="Rectangle 13"/>
          <p:cNvSpPr>
            <a:spLocks noChangeArrowheads="1"/>
          </p:cNvSpPr>
          <p:nvPr/>
        </p:nvSpPr>
        <p:spPr bwMode="auto">
          <a:xfrm>
            <a:off x="1290716" y="5318126"/>
            <a:ext cx="8615284" cy="276999"/>
          </a:xfrm>
          <a:prstGeom prst="rect">
            <a:avLst/>
          </a:prstGeom>
          <a:noFill/>
          <a:ln w="9525" algn="ctr">
            <a:noFill/>
            <a:miter lim="800000"/>
            <a:headEnd/>
            <a:tailEnd/>
          </a:ln>
          <a:effectLst/>
        </p:spPr>
        <p:txBody>
          <a:bodyPr wrap="square" lIns="18000" tIns="0" rIns="18000" bIns="0">
            <a:spAutoFit/>
          </a:bodyPr>
          <a:lstStyle/>
          <a:p>
            <a:pPr algn="ctr">
              <a:spcBef>
                <a:spcPct val="50000"/>
              </a:spcBef>
              <a:buClrTx/>
              <a:buSzTx/>
            </a:pPr>
            <a:r>
              <a:rPr lang="en-GB" dirty="0" smtClean="0"/>
              <a:t>In </a:t>
            </a:r>
            <a:r>
              <a:rPr lang="en-GB" dirty="0"/>
              <a:t>our case, we don’t know the “true” correlation of the clutter, so we estimate it as</a:t>
            </a:r>
            <a:endParaRPr lang="it-IT" dirty="0"/>
          </a:p>
        </p:txBody>
      </p:sp>
      <p:sp>
        <p:nvSpPr>
          <p:cNvPr id="12" name="Segnaposto numero diapositiva 11"/>
          <p:cNvSpPr>
            <a:spLocks noGrp="1"/>
          </p:cNvSpPr>
          <p:nvPr>
            <p:ph type="sldNum" sz="quarter" idx="12"/>
          </p:nvPr>
        </p:nvSpPr>
        <p:spPr/>
        <p:txBody>
          <a:bodyPr/>
          <a:lstStyle/>
          <a:p>
            <a:fld id="{6294C92D-0306-4E69-9CD3-20855E849650}" type="slidenum">
              <a:rPr kumimoji="0" lang="en-US" smtClean="0"/>
              <a:pPr/>
              <a:t>88</a:t>
            </a:fld>
            <a:endParaRPr kumimoji="0"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p:cNvSpPr/>
          <p:nvPr/>
        </p:nvSpPr>
        <p:spPr>
          <a:xfrm>
            <a:off x="166654" y="2285992"/>
            <a:ext cx="5357850" cy="40719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7538" name="Text Box 2"/>
          <p:cNvSpPr txBox="1">
            <a:spLocks noChangeArrowheads="1"/>
          </p:cNvSpPr>
          <p:nvPr/>
        </p:nvSpPr>
        <p:spPr bwMode="auto">
          <a:xfrm>
            <a:off x="1042627" y="188913"/>
            <a:ext cx="5267721" cy="519112"/>
          </a:xfrm>
          <a:prstGeom prst="rect">
            <a:avLst/>
          </a:prstGeom>
          <a:noFill/>
          <a:ln w="9525">
            <a:noFill/>
            <a:miter lim="800000"/>
            <a:headEnd/>
            <a:tailEnd/>
          </a:ln>
          <a:effectLst/>
        </p:spPr>
        <p:txBody>
          <a:bodyPr>
            <a:spAutoFit/>
          </a:bodyPr>
          <a:lstStyle/>
          <a:p>
            <a:pPr>
              <a:spcBef>
                <a:spcPct val="50000"/>
              </a:spcBef>
            </a:pPr>
            <a:r>
              <a:rPr lang="en-GB" sz="2800" b="1" dirty="0">
                <a:solidFill>
                  <a:schemeClr val="accent1">
                    <a:lumMod val="50000"/>
                  </a:schemeClr>
                </a:solidFill>
                <a:effectLst>
                  <a:outerShdw blurRad="38100" dist="38100" dir="2700000" algn="tl">
                    <a:srgbClr val="C0C0C0"/>
                  </a:outerShdw>
                </a:effectLst>
                <a:cs typeface="Times New Roman" pitchFamily="18" charset="0"/>
              </a:rPr>
              <a:t>AR modelling</a:t>
            </a:r>
          </a:p>
        </p:txBody>
      </p:sp>
      <p:sp>
        <p:nvSpPr>
          <p:cNvPr id="577539" name="Rectangle 3"/>
          <p:cNvSpPr>
            <a:spLocks noChangeArrowheads="1"/>
          </p:cNvSpPr>
          <p:nvPr/>
        </p:nvSpPr>
        <p:spPr bwMode="auto">
          <a:xfrm>
            <a:off x="5831186" y="2667001"/>
            <a:ext cx="3979598" cy="2696123"/>
          </a:xfrm>
          <a:prstGeom prst="rect">
            <a:avLst/>
          </a:prstGeom>
          <a:noFill/>
          <a:ln w="9525">
            <a:noFill/>
            <a:miter lim="800000"/>
            <a:headEnd/>
            <a:tailEnd/>
          </a:ln>
          <a:effectLst/>
        </p:spPr>
        <p:txBody>
          <a:bodyPr>
            <a:spAutoFit/>
          </a:bodyPr>
          <a:lstStyle/>
          <a:p>
            <a:pPr>
              <a:spcBef>
                <a:spcPct val="0"/>
              </a:spcBef>
              <a:buClrTx/>
              <a:buSzTx/>
              <a:buFontTx/>
              <a:buNone/>
            </a:pPr>
            <a:r>
              <a:rPr lang="en-GB" sz="1800" dirty="0"/>
              <a:t>We tried AR(P) with P=1 up to 16.</a:t>
            </a:r>
          </a:p>
          <a:p>
            <a:pPr>
              <a:spcBef>
                <a:spcPct val="0"/>
              </a:spcBef>
              <a:buClrTx/>
              <a:buSzTx/>
              <a:buFontTx/>
              <a:buNone/>
            </a:pPr>
            <a:endParaRPr lang="en-GB" sz="1800" dirty="0"/>
          </a:p>
          <a:p>
            <a:pPr algn="just">
              <a:spcBef>
                <a:spcPct val="0"/>
              </a:spcBef>
              <a:buClrTx/>
              <a:buSzTx/>
              <a:buFontTx/>
              <a:buNone/>
            </a:pPr>
            <a:r>
              <a:rPr lang="en-GB" sz="1800" dirty="0"/>
              <a:t>AR(3) model shows good fitting with data and seems to capture physical phenomena.</a:t>
            </a:r>
          </a:p>
          <a:p>
            <a:pPr algn="just">
              <a:spcBef>
                <a:spcPct val="0"/>
              </a:spcBef>
              <a:buClrTx/>
              <a:buSzTx/>
              <a:buFontTx/>
              <a:buNone/>
            </a:pPr>
            <a:endParaRPr lang="en-GB" sz="1800" dirty="0"/>
          </a:p>
          <a:p>
            <a:pPr algn="just">
              <a:spcBef>
                <a:spcPct val="0"/>
              </a:spcBef>
              <a:buClrTx/>
              <a:buSzTx/>
              <a:buFontTx/>
              <a:buNone/>
            </a:pPr>
            <a:endParaRPr lang="en-GB" sz="1800" dirty="0"/>
          </a:p>
          <a:p>
            <a:pPr algn="just">
              <a:lnSpc>
                <a:spcPct val="40000"/>
              </a:lnSpc>
              <a:spcBef>
                <a:spcPct val="0"/>
              </a:spcBef>
              <a:buClrTx/>
              <a:buSzTx/>
              <a:buFontTx/>
              <a:buNone/>
            </a:pPr>
            <a:endParaRPr lang="en-GB" sz="1800" dirty="0"/>
          </a:p>
          <a:p>
            <a:pPr algn="just">
              <a:spcBef>
                <a:spcPct val="0"/>
              </a:spcBef>
              <a:buClrTx/>
              <a:buSzTx/>
              <a:buFontTx/>
              <a:buNone/>
            </a:pPr>
            <a:r>
              <a:rPr lang="en-GB" sz="1800" dirty="0"/>
              <a:t>Good compromise between model complexity and fitting accuracy.</a:t>
            </a:r>
          </a:p>
        </p:txBody>
      </p:sp>
      <p:sp>
        <p:nvSpPr>
          <p:cNvPr id="577540" name="AutoShape 4"/>
          <p:cNvSpPr>
            <a:spLocks noChangeArrowheads="1"/>
          </p:cNvSpPr>
          <p:nvPr/>
        </p:nvSpPr>
        <p:spPr bwMode="auto">
          <a:xfrm rot="5400000">
            <a:off x="7409557" y="3954467"/>
            <a:ext cx="609600" cy="7016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7D2E15"/>
          </a:solidFill>
          <a:ln w="9525">
            <a:solidFill>
              <a:srgbClr val="010199"/>
            </a:solidFill>
            <a:miter lim="800000"/>
            <a:headEnd/>
            <a:tailEnd/>
          </a:ln>
          <a:effectLst/>
        </p:spPr>
        <p:txBody>
          <a:bodyPr wrap="none" anchor="ctr"/>
          <a:lstStyle/>
          <a:p>
            <a:endParaRPr lang="it-IT"/>
          </a:p>
        </p:txBody>
      </p:sp>
      <p:sp>
        <p:nvSpPr>
          <p:cNvPr id="577541" name="Text Box 5"/>
          <p:cNvSpPr txBox="1">
            <a:spLocks noChangeArrowheads="1"/>
          </p:cNvSpPr>
          <p:nvPr/>
        </p:nvSpPr>
        <p:spPr bwMode="auto">
          <a:xfrm>
            <a:off x="626437" y="6419874"/>
            <a:ext cx="8970433" cy="366712"/>
          </a:xfrm>
          <a:prstGeom prst="rect">
            <a:avLst/>
          </a:prstGeom>
          <a:noFill/>
          <a:ln w="9525">
            <a:noFill/>
            <a:miter lim="800000"/>
            <a:headEnd/>
            <a:tailEnd/>
          </a:ln>
          <a:effectLst/>
        </p:spPr>
        <p:txBody>
          <a:bodyPr>
            <a:spAutoFit/>
          </a:bodyPr>
          <a:lstStyle/>
          <a:p>
            <a:pPr algn="ctr">
              <a:spcBef>
                <a:spcPct val="50000"/>
              </a:spcBef>
              <a:buClrTx/>
              <a:buSzTx/>
              <a:buFontTx/>
              <a:buNone/>
            </a:pPr>
            <a:r>
              <a:rPr lang="en-GB" sz="1800" b="1" dirty="0">
                <a:solidFill>
                  <a:srgbClr val="000000"/>
                </a:solidFill>
              </a:rPr>
              <a:t>Example of </a:t>
            </a:r>
            <a:r>
              <a:rPr lang="en-GB" sz="1800" b="1" dirty="0" err="1">
                <a:solidFill>
                  <a:srgbClr val="000000"/>
                </a:solidFill>
              </a:rPr>
              <a:t>periodogram</a:t>
            </a:r>
            <a:r>
              <a:rPr lang="en-GB" sz="1800" b="1" dirty="0">
                <a:solidFill>
                  <a:srgbClr val="000000"/>
                </a:solidFill>
              </a:rPr>
              <a:t> calculated on 60,000 HH polarized data.</a:t>
            </a:r>
          </a:p>
        </p:txBody>
      </p:sp>
      <p:graphicFrame>
        <p:nvGraphicFramePr>
          <p:cNvPr id="577542" name="Object 6"/>
          <p:cNvGraphicFramePr>
            <a:graphicFrameLocks noChangeAspect="1"/>
          </p:cNvGraphicFramePr>
          <p:nvPr/>
        </p:nvGraphicFramePr>
        <p:xfrm>
          <a:off x="268320" y="2393949"/>
          <a:ext cx="5076825" cy="3771900"/>
        </p:xfrm>
        <a:graphic>
          <a:graphicData uri="http://schemas.openxmlformats.org/presentationml/2006/ole">
            <p:oleObj spid="_x0000_s285698" name="KGPlot" r:id="rId3" imgW="4681545" imgH="3773231" progId="">
              <p:embed/>
            </p:oleObj>
          </a:graphicData>
        </a:graphic>
      </p:graphicFrame>
      <p:sp>
        <p:nvSpPr>
          <p:cNvPr id="577543" name="Rectangle 7"/>
          <p:cNvSpPr>
            <a:spLocks noChangeArrowheads="1"/>
          </p:cNvSpPr>
          <p:nvPr/>
        </p:nvSpPr>
        <p:spPr bwMode="auto">
          <a:xfrm>
            <a:off x="1166786" y="928670"/>
            <a:ext cx="8582381" cy="276999"/>
          </a:xfrm>
          <a:prstGeom prst="rect">
            <a:avLst/>
          </a:prstGeom>
          <a:noFill/>
          <a:ln w="9525" algn="ctr">
            <a:noFill/>
            <a:miter lim="800000"/>
            <a:headEnd/>
            <a:tailEnd/>
          </a:ln>
          <a:effectLst/>
        </p:spPr>
        <p:txBody>
          <a:bodyPr wrap="square" lIns="18000" tIns="0" rIns="18000" bIns="0">
            <a:spAutoFit/>
          </a:bodyPr>
          <a:lstStyle/>
          <a:p>
            <a:pPr>
              <a:spcBef>
                <a:spcPct val="50000"/>
              </a:spcBef>
              <a:buClrTx/>
              <a:buSzTx/>
              <a:buFontTx/>
              <a:buNone/>
            </a:pPr>
            <a:r>
              <a:rPr lang="en-GB" sz="1800" dirty="0"/>
              <a:t>We replace the estimated correlation to the true one and we solve the linear system</a:t>
            </a:r>
            <a:endParaRPr lang="it-IT" sz="1800" dirty="0"/>
          </a:p>
        </p:txBody>
      </p:sp>
      <p:graphicFrame>
        <p:nvGraphicFramePr>
          <p:cNvPr id="577547" name="Object 11"/>
          <p:cNvGraphicFramePr>
            <a:graphicFrameLocks noChangeAspect="1"/>
          </p:cNvGraphicFramePr>
          <p:nvPr/>
        </p:nvGraphicFramePr>
        <p:xfrm>
          <a:off x="5126079" y="1371601"/>
          <a:ext cx="1050793" cy="346075"/>
        </p:xfrm>
        <a:graphic>
          <a:graphicData uri="http://schemas.openxmlformats.org/presentationml/2006/ole">
            <p:oleObj spid="_x0000_s285699" name="Equation" r:id="rId4" imgW="965160" imgH="342720" progId="Equation.DSMT4">
              <p:embed/>
            </p:oleObj>
          </a:graphicData>
        </a:graphic>
      </p:graphicFrame>
      <p:sp>
        <p:nvSpPr>
          <p:cNvPr id="577548" name="Rectangle 12"/>
          <p:cNvSpPr>
            <a:spLocks noChangeArrowheads="1"/>
          </p:cNvSpPr>
          <p:nvPr/>
        </p:nvSpPr>
        <p:spPr bwMode="auto">
          <a:xfrm>
            <a:off x="1339097" y="1905000"/>
            <a:ext cx="6968506" cy="276999"/>
          </a:xfrm>
          <a:prstGeom prst="rect">
            <a:avLst/>
          </a:prstGeom>
          <a:noFill/>
          <a:ln w="9525" algn="ctr">
            <a:noFill/>
            <a:miter lim="800000"/>
            <a:headEnd/>
            <a:tailEnd/>
          </a:ln>
          <a:effectLst/>
        </p:spPr>
        <p:txBody>
          <a:bodyPr wrap="none" lIns="18000" tIns="0" rIns="18000" bIns="0">
            <a:spAutoFit/>
          </a:bodyPr>
          <a:lstStyle/>
          <a:p>
            <a:pPr algn="ctr">
              <a:spcBef>
                <a:spcPct val="50000"/>
              </a:spcBef>
              <a:buClrTx/>
              <a:buSzTx/>
              <a:buFontTx/>
              <a:buNone/>
            </a:pPr>
            <a:r>
              <a:rPr lang="en-GB" sz="1800" dirty="0"/>
              <a:t>so obtaining an estimate of the characteristic parameters of the PSD.</a:t>
            </a:r>
            <a:endParaRPr lang="it-IT" sz="1800" dirty="0"/>
          </a:p>
        </p:txBody>
      </p:sp>
      <p:sp>
        <p:nvSpPr>
          <p:cNvPr id="12" name="Segnaposto numero diapositiva 11"/>
          <p:cNvSpPr>
            <a:spLocks noGrp="1"/>
          </p:cNvSpPr>
          <p:nvPr>
            <p:ph type="sldNum" sz="quarter" idx="12"/>
          </p:nvPr>
        </p:nvSpPr>
        <p:spPr/>
        <p:txBody>
          <a:bodyPr/>
          <a:lstStyle/>
          <a:p>
            <a:fld id="{6294C92D-0306-4E69-9CD3-20855E849650}" type="slidenum">
              <a:rPr kumimoji="0" lang="en-US" smtClean="0"/>
              <a:pPr/>
              <a:t>89</a:t>
            </a:fld>
            <a:endParaRPr kumimoji="0"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sldNum" sz="quarter" idx="12"/>
          </p:nvPr>
        </p:nvSpPr>
        <p:spPr>
          <a:ln/>
        </p:spPr>
        <p:txBody>
          <a:bodyPr/>
          <a:lstStyle/>
          <a:p>
            <a:fld id="{02CC2FE7-FEA4-4DE6-A935-2A7149D02C7F}" type="slidenum">
              <a:rPr lang="it-IT" smtClean="0"/>
              <a:pPr/>
              <a:t>9</a:t>
            </a:fld>
            <a:endParaRPr lang="it-IT" dirty="0"/>
          </a:p>
        </p:txBody>
      </p:sp>
      <p:sp>
        <p:nvSpPr>
          <p:cNvPr id="1027" name="AutoShape 9"/>
          <p:cNvSpPr>
            <a:spLocks noChangeArrowheads="1"/>
          </p:cNvSpPr>
          <p:nvPr/>
        </p:nvSpPr>
        <p:spPr bwMode="auto">
          <a:xfrm>
            <a:off x="6850096" y="2590800"/>
            <a:ext cx="2889250" cy="2971800"/>
          </a:xfrm>
          <a:prstGeom prst="foldedCorner">
            <a:avLst>
              <a:gd name="adj" fmla="val 12500"/>
            </a:avLst>
          </a:prstGeom>
          <a:solidFill>
            <a:schemeClr val="accent5">
              <a:lumMod val="20000"/>
              <a:lumOff val="80000"/>
            </a:schemeClr>
          </a:solidFill>
          <a:ln w="12700">
            <a:noFill/>
            <a:round/>
            <a:headEnd/>
            <a:tailEnd/>
          </a:ln>
        </p:spPr>
        <p:txBody>
          <a:bodyPr wrap="none" anchor="ctr"/>
          <a:lstStyle/>
          <a:p>
            <a:pPr algn="ctr" eaLnBrk="0" hangingPunct="0">
              <a:lnSpc>
                <a:spcPct val="110000"/>
              </a:lnSpc>
              <a:spcBef>
                <a:spcPct val="0"/>
              </a:spcBef>
              <a:buClrTx/>
              <a:buSzTx/>
              <a:buFontTx/>
              <a:buNone/>
            </a:pPr>
            <a:endParaRPr lang="it-IT" sz="2400">
              <a:solidFill>
                <a:srgbClr val="B3409D"/>
              </a:solidFill>
            </a:endParaRPr>
          </a:p>
        </p:txBody>
      </p:sp>
      <p:sp>
        <p:nvSpPr>
          <p:cNvPr id="1028" name="Text Box 6"/>
          <p:cNvSpPr txBox="1">
            <a:spLocks noChangeArrowheads="1"/>
          </p:cNvSpPr>
          <p:nvPr/>
        </p:nvSpPr>
        <p:spPr bwMode="auto">
          <a:xfrm>
            <a:off x="4540276" y="228600"/>
            <a:ext cx="4770442" cy="523220"/>
          </a:xfrm>
          <a:prstGeom prst="rect">
            <a:avLst/>
          </a:prstGeom>
          <a:noFill/>
          <a:ln w="9525">
            <a:noFill/>
            <a:miter lim="800000"/>
            <a:headEnd/>
            <a:tailEnd/>
          </a:ln>
        </p:spPr>
        <p:txBody>
          <a:bodyPr wrap="square">
            <a:spAutoFit/>
          </a:bodyPr>
          <a:lstStyle/>
          <a:p>
            <a:pPr>
              <a:spcBef>
                <a:spcPct val="50000"/>
              </a:spcBef>
              <a:buClrTx/>
              <a:buSzTx/>
              <a:buFontTx/>
              <a:buNone/>
            </a:pPr>
            <a:r>
              <a:rPr lang="en-US" sz="28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rPr>
              <a:t>Radar Detection Problem</a:t>
            </a:r>
            <a:endParaRPr lang="it-IT" sz="2800" b="1" dirty="0" smtClean="0">
              <a:solidFill>
                <a:schemeClr val="accent1">
                  <a:lumMod val="50000"/>
                </a:schemeClr>
              </a:solidFill>
              <a:effectLst>
                <a:outerShdw blurRad="50800" dist="38100" dir="10800000" algn="r" rotWithShape="0">
                  <a:prstClr val="black">
                    <a:alpha val="40000"/>
                  </a:prstClr>
                </a:outerShdw>
              </a:effectLst>
              <a:latin typeface="Segoe UI" pitchFamily="34" charset="0"/>
              <a:ea typeface="Segoe UI" pitchFamily="34" charset="0"/>
              <a:cs typeface="Segoe UI" pitchFamily="34" charset="0"/>
            </a:endParaRPr>
          </a:p>
        </p:txBody>
      </p:sp>
      <p:sp>
        <p:nvSpPr>
          <p:cNvPr id="1029" name="Text Box 8"/>
          <p:cNvSpPr txBox="1">
            <a:spLocks noChangeArrowheads="1"/>
          </p:cNvSpPr>
          <p:nvPr/>
        </p:nvSpPr>
        <p:spPr bwMode="auto">
          <a:xfrm>
            <a:off x="1166786" y="785794"/>
            <a:ext cx="8491564" cy="1298575"/>
          </a:xfrm>
          <a:prstGeom prst="rect">
            <a:avLst/>
          </a:prstGeom>
          <a:noFill/>
          <a:ln w="9525">
            <a:noFill/>
            <a:miter lim="800000"/>
            <a:headEnd/>
            <a:tailEnd/>
          </a:ln>
        </p:spPr>
        <p:txBody>
          <a:bodyPr wrap="square">
            <a:spAutoFit/>
          </a:bodyPr>
          <a:lstStyle/>
          <a:p>
            <a:pPr>
              <a:lnSpc>
                <a:spcPct val="110000"/>
              </a:lnSpc>
              <a:spcBef>
                <a:spcPct val="50000"/>
              </a:spcBef>
              <a:buClrTx/>
              <a:buSzTx/>
              <a:buFontTx/>
              <a:buNone/>
            </a:pPr>
            <a:r>
              <a:rPr lang="en-US" dirty="0">
                <a:cs typeface="Arial" pitchFamily="34" charset="0"/>
              </a:rPr>
              <a:t>The </a:t>
            </a:r>
            <a:r>
              <a:rPr lang="en-US" b="1" dirty="0">
                <a:cs typeface="Arial" pitchFamily="34" charset="0"/>
              </a:rPr>
              <a:t>radar scenario</a:t>
            </a:r>
            <a:r>
              <a:rPr lang="en-US" dirty="0">
                <a:cs typeface="Arial" pitchFamily="34" charset="0"/>
              </a:rPr>
              <a:t> involves a transmitter and a receiver, at the same location (</a:t>
            </a:r>
            <a:r>
              <a:rPr lang="en-US" dirty="0" err="1">
                <a:cs typeface="Arial" pitchFamily="34" charset="0"/>
              </a:rPr>
              <a:t>monostatic</a:t>
            </a:r>
            <a:r>
              <a:rPr lang="en-US" dirty="0">
                <a:cs typeface="Arial" pitchFamily="34" charset="0"/>
              </a:rPr>
              <a:t> configuration), equipped with an array of sensors, a target at a certain “distance” from the array (range) in the far zone, and a narrowband signal that travels the round-trip between the radar and the target.</a:t>
            </a:r>
          </a:p>
        </p:txBody>
      </p:sp>
      <p:graphicFrame>
        <p:nvGraphicFramePr>
          <p:cNvPr id="1026" name="Object 58"/>
          <p:cNvGraphicFramePr>
            <a:graphicFrameLocks noChangeAspect="1"/>
          </p:cNvGraphicFramePr>
          <p:nvPr/>
        </p:nvGraphicFramePr>
        <p:xfrm>
          <a:off x="318041" y="2362201"/>
          <a:ext cx="6349471" cy="4346575"/>
        </p:xfrm>
        <a:graphic>
          <a:graphicData uri="http://schemas.openxmlformats.org/presentationml/2006/ole">
            <p:oleObj spid="_x0000_s405506" name="Fotografia di Photo Editor" r:id="rId3" imgW="9450119" imgH="7009524" progId="MSPhotoEd.3">
              <p:embed/>
            </p:oleObj>
          </a:graphicData>
        </a:graphic>
      </p:graphicFrame>
      <p:sp>
        <p:nvSpPr>
          <p:cNvPr id="1030" name="Text Box 59"/>
          <p:cNvSpPr txBox="1">
            <a:spLocks noChangeArrowheads="1"/>
          </p:cNvSpPr>
          <p:nvPr/>
        </p:nvSpPr>
        <p:spPr bwMode="auto">
          <a:xfrm>
            <a:off x="6850096" y="2667000"/>
            <a:ext cx="2889250" cy="2834622"/>
          </a:xfrm>
          <a:prstGeom prst="rect">
            <a:avLst/>
          </a:prstGeom>
          <a:noFill/>
          <a:ln w="9525">
            <a:noFill/>
            <a:miter lim="800000"/>
            <a:headEnd/>
            <a:tailEnd/>
          </a:ln>
          <a:effectLst/>
        </p:spPr>
        <p:txBody>
          <a:bodyPr>
            <a:spAutoFit/>
          </a:bodyPr>
          <a:lstStyle/>
          <a:p>
            <a:pPr algn="ctr">
              <a:lnSpc>
                <a:spcPct val="110000"/>
              </a:lnSpc>
              <a:spcBef>
                <a:spcPct val="50000"/>
              </a:spcBef>
              <a:buClrTx/>
              <a:buSzTx/>
            </a:pPr>
            <a:r>
              <a:rPr lang="en-US" dirty="0">
                <a:solidFill>
                  <a:schemeClr val="bg2"/>
                </a:solidFill>
                <a:cs typeface="Arial" pitchFamily="34" charset="0"/>
              </a:rPr>
              <a:t> </a:t>
            </a:r>
            <a:r>
              <a:rPr lang="en-US" dirty="0">
                <a:cs typeface="Arial" pitchFamily="34" charset="0"/>
              </a:rPr>
              <a:t>The </a:t>
            </a:r>
            <a:r>
              <a:rPr lang="en-US" b="1" dirty="0">
                <a:cs typeface="Arial" pitchFamily="34" charset="0"/>
              </a:rPr>
              <a:t>received signals</a:t>
            </a:r>
            <a:r>
              <a:rPr lang="en-US" dirty="0">
                <a:cs typeface="Arial" pitchFamily="34" charset="0"/>
              </a:rPr>
              <a:t> will always contain a component due to receiver </a:t>
            </a:r>
            <a:r>
              <a:rPr lang="en-US" b="1" dirty="0">
                <a:cs typeface="Arial" pitchFamily="34" charset="0"/>
              </a:rPr>
              <a:t>noise</a:t>
            </a:r>
            <a:r>
              <a:rPr lang="en-US" dirty="0">
                <a:cs typeface="Arial" pitchFamily="34" charset="0"/>
              </a:rPr>
              <a:t> and may contain components due to both </a:t>
            </a:r>
            <a:r>
              <a:rPr lang="en-US" b="1" dirty="0">
                <a:cs typeface="Arial" pitchFamily="34" charset="0"/>
              </a:rPr>
              <a:t>desired targets</a:t>
            </a:r>
            <a:r>
              <a:rPr lang="en-US" dirty="0">
                <a:cs typeface="Arial" pitchFamily="34" charset="0"/>
              </a:rPr>
              <a:t> and </a:t>
            </a:r>
            <a:r>
              <a:rPr lang="en-US" b="1" dirty="0">
                <a:cs typeface="Arial" pitchFamily="34" charset="0"/>
              </a:rPr>
              <a:t>undesired interference (jamming and clutter).</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8564" name="Object 4"/>
          <p:cNvGraphicFramePr>
            <a:graphicFrameLocks noChangeAspect="1"/>
          </p:cNvGraphicFramePr>
          <p:nvPr/>
        </p:nvGraphicFramePr>
        <p:xfrm>
          <a:off x="1390918" y="2708275"/>
          <a:ext cx="4062148" cy="3017838"/>
        </p:xfrm>
        <a:graphic>
          <a:graphicData uri="http://schemas.openxmlformats.org/presentationml/2006/ole">
            <p:oleObj spid="_x0000_s286722" name="KGPlot" r:id="rId3" imgW="4686300" imgH="3777996" progId="">
              <p:embed/>
            </p:oleObj>
          </a:graphicData>
        </a:graphic>
      </p:graphicFrame>
      <p:graphicFrame>
        <p:nvGraphicFramePr>
          <p:cNvPr id="578566" name="Object 6"/>
          <p:cNvGraphicFramePr>
            <a:graphicFrameLocks noChangeAspect="1"/>
          </p:cNvGraphicFramePr>
          <p:nvPr/>
        </p:nvGraphicFramePr>
        <p:xfrm>
          <a:off x="5748636" y="2716214"/>
          <a:ext cx="4062148" cy="3017837"/>
        </p:xfrm>
        <a:graphic>
          <a:graphicData uri="http://schemas.openxmlformats.org/presentationml/2006/ole">
            <p:oleObj spid="_x0000_s286723" name="KGPlot" r:id="rId4" imgW="4686300" imgH="3777996" progId="">
              <p:embed/>
            </p:oleObj>
          </a:graphicData>
        </a:graphic>
      </p:graphicFrame>
      <p:pic>
        <p:nvPicPr>
          <p:cNvPr id="578567" name="Picture 7" descr="mm_19980227_183257_antstep.png"/>
          <p:cNvPicPr>
            <a:picLocks noChangeAspect="1" noChangeArrowheads="1"/>
          </p:cNvPicPr>
          <p:nvPr/>
        </p:nvPicPr>
        <p:blipFill>
          <a:blip r:embed="rId5" r:link="rId6"/>
          <a:srcRect/>
          <a:stretch>
            <a:fillRect/>
          </a:stretch>
        </p:blipFill>
        <p:spPr bwMode="auto">
          <a:xfrm>
            <a:off x="2746933" y="1316039"/>
            <a:ext cx="732631" cy="676275"/>
          </a:xfrm>
          <a:prstGeom prst="rect">
            <a:avLst/>
          </a:prstGeom>
          <a:noFill/>
        </p:spPr>
      </p:pic>
      <p:pic>
        <p:nvPicPr>
          <p:cNvPr id="578568" name="Picture 8" descr="mm_19980227_183452_antstep.png"/>
          <p:cNvPicPr>
            <a:picLocks noChangeAspect="1" noChangeArrowheads="1"/>
          </p:cNvPicPr>
          <p:nvPr/>
        </p:nvPicPr>
        <p:blipFill>
          <a:blip r:embed="rId7" r:link="rId8"/>
          <a:srcRect/>
          <a:stretch>
            <a:fillRect/>
          </a:stretch>
        </p:blipFill>
        <p:spPr bwMode="auto">
          <a:xfrm>
            <a:off x="3525998" y="1316039"/>
            <a:ext cx="732631" cy="676275"/>
          </a:xfrm>
          <a:prstGeom prst="rect">
            <a:avLst/>
          </a:prstGeom>
          <a:noFill/>
        </p:spPr>
      </p:pic>
      <p:pic>
        <p:nvPicPr>
          <p:cNvPr id="578569" name="Picture 9" descr="mm_19980227_183652_antstep.png"/>
          <p:cNvPicPr>
            <a:picLocks noChangeAspect="1" noChangeArrowheads="1"/>
          </p:cNvPicPr>
          <p:nvPr/>
        </p:nvPicPr>
        <p:blipFill>
          <a:blip r:embed="rId9" r:link="rId10"/>
          <a:srcRect/>
          <a:stretch>
            <a:fillRect/>
          </a:stretch>
        </p:blipFill>
        <p:spPr bwMode="auto">
          <a:xfrm>
            <a:off x="4384175" y="1316039"/>
            <a:ext cx="732631" cy="676275"/>
          </a:xfrm>
          <a:prstGeom prst="rect">
            <a:avLst/>
          </a:prstGeom>
          <a:noFill/>
        </p:spPr>
      </p:pic>
      <p:pic>
        <p:nvPicPr>
          <p:cNvPr id="578570" name="Picture 10" descr="mm_19980227_183909_antstep.png"/>
          <p:cNvPicPr>
            <a:picLocks noChangeAspect="1" noChangeArrowheads="1"/>
          </p:cNvPicPr>
          <p:nvPr/>
        </p:nvPicPr>
        <p:blipFill>
          <a:blip r:embed="rId11" r:link="rId12"/>
          <a:srcRect/>
          <a:stretch>
            <a:fillRect/>
          </a:stretch>
        </p:blipFill>
        <p:spPr bwMode="auto">
          <a:xfrm>
            <a:off x="5242350" y="1316039"/>
            <a:ext cx="732631" cy="676275"/>
          </a:xfrm>
          <a:prstGeom prst="rect">
            <a:avLst/>
          </a:prstGeom>
          <a:noFill/>
        </p:spPr>
      </p:pic>
      <p:pic>
        <p:nvPicPr>
          <p:cNvPr id="578571" name="Picture 11" descr="mm_19980227_184121_antstep.png"/>
          <p:cNvPicPr>
            <a:picLocks noChangeAspect="1" noChangeArrowheads="1"/>
          </p:cNvPicPr>
          <p:nvPr/>
        </p:nvPicPr>
        <p:blipFill>
          <a:blip r:embed="rId13" r:link="rId14"/>
          <a:srcRect/>
          <a:stretch>
            <a:fillRect/>
          </a:stretch>
        </p:blipFill>
        <p:spPr bwMode="auto">
          <a:xfrm>
            <a:off x="6100527" y="1316039"/>
            <a:ext cx="732631" cy="676275"/>
          </a:xfrm>
          <a:prstGeom prst="rect">
            <a:avLst/>
          </a:prstGeom>
          <a:noFill/>
        </p:spPr>
      </p:pic>
      <p:pic>
        <p:nvPicPr>
          <p:cNvPr id="578572" name="Picture 12" descr="mm_19980227_184327_antstep.png"/>
          <p:cNvPicPr>
            <a:picLocks noChangeAspect="1" noChangeArrowheads="1"/>
          </p:cNvPicPr>
          <p:nvPr/>
        </p:nvPicPr>
        <p:blipFill>
          <a:blip r:embed="rId15" r:link="rId16"/>
          <a:srcRect/>
          <a:stretch>
            <a:fillRect/>
          </a:stretch>
        </p:blipFill>
        <p:spPr bwMode="auto">
          <a:xfrm>
            <a:off x="6881312" y="1316039"/>
            <a:ext cx="732631" cy="676275"/>
          </a:xfrm>
          <a:prstGeom prst="rect">
            <a:avLst/>
          </a:prstGeom>
          <a:noFill/>
        </p:spPr>
      </p:pic>
      <p:pic>
        <p:nvPicPr>
          <p:cNvPr id="578573" name="Picture 13" descr="mm_19980227_184532_antstep.png"/>
          <p:cNvPicPr>
            <a:picLocks noChangeAspect="1" noChangeArrowheads="1"/>
          </p:cNvPicPr>
          <p:nvPr/>
        </p:nvPicPr>
        <p:blipFill>
          <a:blip r:embed="rId17" r:link="rId18"/>
          <a:srcRect/>
          <a:stretch>
            <a:fillRect/>
          </a:stretch>
        </p:blipFill>
        <p:spPr bwMode="auto">
          <a:xfrm>
            <a:off x="7739488" y="1316039"/>
            <a:ext cx="732631" cy="676275"/>
          </a:xfrm>
          <a:prstGeom prst="rect">
            <a:avLst/>
          </a:prstGeom>
          <a:noFill/>
        </p:spPr>
      </p:pic>
      <p:sp>
        <p:nvSpPr>
          <p:cNvPr id="578574" name="Rectangle 14"/>
          <p:cNvSpPr>
            <a:spLocks noChangeArrowheads="1"/>
          </p:cNvSpPr>
          <p:nvPr/>
        </p:nvSpPr>
        <p:spPr bwMode="auto">
          <a:xfrm>
            <a:off x="2890303" y="2108200"/>
            <a:ext cx="5444119" cy="461665"/>
          </a:xfrm>
          <a:prstGeom prst="rect">
            <a:avLst/>
          </a:prstGeom>
          <a:noFill/>
          <a:ln w="9525">
            <a:noFill/>
            <a:miter lim="800000"/>
            <a:headEnd/>
            <a:tailEnd/>
          </a:ln>
          <a:effectLst/>
        </p:spPr>
        <p:txBody>
          <a:bodyPr wrap="none" anchor="ctr">
            <a:spAutoFit/>
          </a:bodyPr>
          <a:lstStyle/>
          <a:p>
            <a:pPr algn="ctr">
              <a:spcBef>
                <a:spcPct val="0"/>
              </a:spcBef>
              <a:buClrTx/>
              <a:buSzTx/>
              <a:buFontTx/>
              <a:buNone/>
              <a:tabLst>
                <a:tab pos="2636838" algn="ctr"/>
                <a:tab pos="5273675" algn="r"/>
              </a:tabLst>
            </a:pPr>
            <a:r>
              <a:rPr lang="en-GB" sz="1200" dirty="0">
                <a:cs typeface="Times New Roman" pitchFamily="18" charset="0"/>
              </a:rPr>
              <a:t>-30˚        </a:t>
            </a:r>
            <a:r>
              <a:rPr lang="en-GB" sz="1200" dirty="0" smtClean="0">
                <a:cs typeface="Times New Roman" pitchFamily="18" charset="0"/>
              </a:rPr>
              <a:t>     </a:t>
            </a:r>
            <a:r>
              <a:rPr lang="en-GB" sz="1200" dirty="0">
                <a:cs typeface="Times New Roman" pitchFamily="18" charset="0"/>
              </a:rPr>
              <a:t>-15</a:t>
            </a:r>
            <a:r>
              <a:rPr lang="en-GB" sz="1200" dirty="0" smtClean="0">
                <a:cs typeface="Times New Roman" pitchFamily="18" charset="0"/>
              </a:rPr>
              <a:t>˚              </a:t>
            </a:r>
            <a:r>
              <a:rPr lang="en-GB" sz="1200" dirty="0">
                <a:cs typeface="Times New Roman" pitchFamily="18" charset="0"/>
              </a:rPr>
              <a:t>0˚        </a:t>
            </a:r>
            <a:r>
              <a:rPr lang="en-GB" sz="1200" dirty="0" smtClean="0">
                <a:cs typeface="Times New Roman" pitchFamily="18" charset="0"/>
              </a:rPr>
              <a:t>         </a:t>
            </a:r>
            <a:r>
              <a:rPr lang="en-GB" sz="1200" dirty="0">
                <a:cs typeface="Times New Roman" pitchFamily="18" charset="0"/>
              </a:rPr>
              <a:t>15˚         </a:t>
            </a:r>
            <a:r>
              <a:rPr lang="en-GB" sz="1200" dirty="0" smtClean="0">
                <a:cs typeface="Times New Roman" pitchFamily="18" charset="0"/>
              </a:rPr>
              <a:t>        </a:t>
            </a:r>
            <a:r>
              <a:rPr lang="en-GB" sz="1200" dirty="0">
                <a:cs typeface="Times New Roman" pitchFamily="18" charset="0"/>
              </a:rPr>
              <a:t>30˚       </a:t>
            </a:r>
            <a:r>
              <a:rPr lang="en-GB" sz="1200" dirty="0" smtClean="0">
                <a:cs typeface="Times New Roman" pitchFamily="18" charset="0"/>
              </a:rPr>
              <a:t>        </a:t>
            </a:r>
            <a:r>
              <a:rPr lang="en-GB" sz="1200" dirty="0">
                <a:cs typeface="Times New Roman" pitchFamily="18" charset="0"/>
              </a:rPr>
              <a:t>45˚     </a:t>
            </a:r>
            <a:r>
              <a:rPr lang="en-GB" sz="1200" dirty="0" smtClean="0">
                <a:cs typeface="Times New Roman" pitchFamily="18" charset="0"/>
              </a:rPr>
              <a:t>         </a:t>
            </a:r>
            <a:r>
              <a:rPr lang="en-GB" sz="1200" dirty="0">
                <a:cs typeface="Times New Roman" pitchFamily="18" charset="0"/>
              </a:rPr>
              <a:t>60˚</a:t>
            </a:r>
            <a:endParaRPr lang="en-GB" sz="900" dirty="0"/>
          </a:p>
          <a:p>
            <a:pPr algn="ctr" eaLnBrk="0" hangingPunct="0">
              <a:spcBef>
                <a:spcPct val="0"/>
              </a:spcBef>
              <a:buClrTx/>
              <a:buSzTx/>
              <a:buFontTx/>
              <a:buNone/>
              <a:tabLst>
                <a:tab pos="2636838" algn="ctr"/>
                <a:tab pos="5273675" algn="r"/>
              </a:tabLst>
            </a:pPr>
            <a:r>
              <a:rPr lang="en-GB" sz="1200" b="1" dirty="0" smtClean="0">
                <a:cs typeface="Times New Roman" pitchFamily="18" charset="0"/>
              </a:rPr>
              <a:t> Angle </a:t>
            </a:r>
            <a:r>
              <a:rPr lang="en-GB" sz="1200" b="1" dirty="0">
                <a:cs typeface="Times New Roman" pitchFamily="18" charset="0"/>
              </a:rPr>
              <a:t>(degrees)</a:t>
            </a:r>
            <a:endParaRPr lang="en-GB" sz="1800" dirty="0"/>
          </a:p>
        </p:txBody>
      </p:sp>
      <p:sp>
        <p:nvSpPr>
          <p:cNvPr id="578575" name="Rectangle 15"/>
          <p:cNvSpPr>
            <a:spLocks noChangeArrowheads="1"/>
          </p:cNvSpPr>
          <p:nvPr/>
        </p:nvSpPr>
        <p:spPr bwMode="auto">
          <a:xfrm>
            <a:off x="1201342" y="423846"/>
            <a:ext cx="3037278" cy="647700"/>
          </a:xfrm>
          <a:prstGeom prst="rect">
            <a:avLst/>
          </a:prstGeom>
          <a:noFill/>
          <a:ln w="9525">
            <a:noFill/>
            <a:miter lim="800000"/>
            <a:headEnd/>
            <a:tailEnd/>
          </a:ln>
          <a:effectLst/>
        </p:spPr>
        <p:txBody>
          <a:bodyPr anchor="ctr"/>
          <a:lstStyle/>
          <a:p>
            <a:pPr>
              <a:spcBef>
                <a:spcPct val="0"/>
              </a:spcBef>
              <a:buClrTx/>
              <a:buSzTx/>
              <a:buFontTx/>
              <a:buNone/>
            </a:pPr>
            <a:r>
              <a:rPr lang="en-GB" sz="3200" b="1" dirty="0">
                <a:solidFill>
                  <a:schemeClr val="accent1">
                    <a:lumMod val="50000"/>
                  </a:schemeClr>
                </a:solidFill>
                <a:effectLst>
                  <a:outerShdw blurRad="38100" dist="38100" dir="2700000" algn="tl">
                    <a:srgbClr val="C0C0C0"/>
                  </a:outerShdw>
                </a:effectLst>
                <a:cs typeface="Times New Roman" pitchFamily="18" charset="0"/>
              </a:rPr>
              <a:t>Wind direction </a:t>
            </a:r>
            <a:r>
              <a:rPr lang="en-GB" sz="3200" b="1" dirty="0">
                <a:solidFill>
                  <a:schemeClr val="bg1"/>
                </a:solidFill>
              </a:rPr>
              <a:t>dependence</a:t>
            </a:r>
          </a:p>
        </p:txBody>
      </p:sp>
      <p:sp>
        <p:nvSpPr>
          <p:cNvPr id="578576" name="Text Box 16"/>
          <p:cNvSpPr txBox="1">
            <a:spLocks noChangeArrowheads="1"/>
          </p:cNvSpPr>
          <p:nvPr/>
        </p:nvSpPr>
        <p:spPr bwMode="auto">
          <a:xfrm>
            <a:off x="4033331" y="6015039"/>
            <a:ext cx="4134379" cy="396875"/>
          </a:xfrm>
          <a:prstGeom prst="rect">
            <a:avLst/>
          </a:prstGeom>
          <a:noFill/>
          <a:ln w="9525">
            <a:noFill/>
            <a:miter lim="800000"/>
            <a:headEnd/>
            <a:tailEnd/>
          </a:ln>
          <a:effectLst/>
        </p:spPr>
        <p:txBody>
          <a:bodyPr>
            <a:spAutoFit/>
          </a:bodyPr>
          <a:lstStyle/>
          <a:p>
            <a:pPr algn="ctr">
              <a:spcBef>
                <a:spcPct val="50000"/>
              </a:spcBef>
              <a:buClrTx/>
              <a:buSzTx/>
              <a:buFontTx/>
              <a:buNone/>
            </a:pPr>
            <a:r>
              <a:rPr lang="en-GB" sz="2000" b="1">
                <a:solidFill>
                  <a:srgbClr val="000000"/>
                </a:solidFill>
              </a:rPr>
              <a:t>Doppler peak position</a:t>
            </a:r>
          </a:p>
        </p:txBody>
      </p:sp>
      <p:sp>
        <p:nvSpPr>
          <p:cNvPr id="578577" name="Rectangle 17"/>
          <p:cNvSpPr>
            <a:spLocks noChangeArrowheads="1"/>
          </p:cNvSpPr>
          <p:nvPr/>
        </p:nvSpPr>
        <p:spPr bwMode="auto">
          <a:xfrm>
            <a:off x="2076214" y="981075"/>
            <a:ext cx="7020190" cy="1727200"/>
          </a:xfrm>
          <a:prstGeom prst="rect">
            <a:avLst/>
          </a:prstGeom>
          <a:noFill/>
          <a:ln w="9525">
            <a:solidFill>
              <a:schemeClr val="tx1"/>
            </a:solidFill>
            <a:miter lim="800000"/>
            <a:headEnd/>
            <a:tailEnd/>
          </a:ln>
          <a:effectLst>
            <a:outerShdw dist="35921" dir="2700000" algn="ctr" rotWithShape="0">
              <a:schemeClr val="bg2"/>
            </a:outerShdw>
          </a:effectLst>
        </p:spPr>
        <p:txBody>
          <a:bodyPr wrap="none" anchor="ctr"/>
          <a:lstStyle/>
          <a:p>
            <a:endParaRPr lang="it-IT"/>
          </a:p>
        </p:txBody>
      </p:sp>
      <p:sp>
        <p:nvSpPr>
          <p:cNvPr id="578578" name="AutoShape 18"/>
          <p:cNvSpPr>
            <a:spLocks noChangeArrowheads="1"/>
          </p:cNvSpPr>
          <p:nvPr/>
        </p:nvSpPr>
        <p:spPr bwMode="auto">
          <a:xfrm rot="14002223">
            <a:off x="4912475" y="5799469"/>
            <a:ext cx="503238" cy="156501"/>
          </a:xfrm>
          <a:prstGeom prst="rightArrow">
            <a:avLst>
              <a:gd name="adj1" fmla="val 50000"/>
              <a:gd name="adj2" fmla="val 87088"/>
            </a:avLst>
          </a:prstGeom>
          <a:solidFill>
            <a:schemeClr val="accent1">
              <a:lumMod val="75000"/>
            </a:schemeClr>
          </a:solidFill>
          <a:ln w="9525">
            <a:solidFill>
              <a:schemeClr val="tx1"/>
            </a:solidFill>
            <a:miter lim="800000"/>
            <a:headEnd/>
            <a:tailEnd/>
          </a:ln>
          <a:effectLst/>
        </p:spPr>
        <p:txBody>
          <a:bodyPr wrap="none" anchor="ctr"/>
          <a:lstStyle/>
          <a:p>
            <a:endParaRPr lang="it-IT"/>
          </a:p>
        </p:txBody>
      </p:sp>
      <p:sp>
        <p:nvSpPr>
          <p:cNvPr id="578579" name="AutoShape 19"/>
          <p:cNvSpPr>
            <a:spLocks noChangeArrowheads="1"/>
          </p:cNvSpPr>
          <p:nvPr/>
        </p:nvSpPr>
        <p:spPr bwMode="auto">
          <a:xfrm rot="19402222">
            <a:off x="6217467" y="5805488"/>
            <a:ext cx="545173" cy="144462"/>
          </a:xfrm>
          <a:prstGeom prst="rightArrow">
            <a:avLst>
              <a:gd name="adj1" fmla="val 50000"/>
              <a:gd name="adj2" fmla="val 87088"/>
            </a:avLst>
          </a:prstGeom>
          <a:solidFill>
            <a:schemeClr val="accent1">
              <a:lumMod val="75000"/>
            </a:schemeClr>
          </a:solidFill>
          <a:ln w="9525">
            <a:solidFill>
              <a:schemeClr val="tx2"/>
            </a:solidFill>
            <a:miter lim="800000"/>
            <a:headEnd/>
            <a:tailEnd/>
          </a:ln>
          <a:effectLst/>
        </p:spPr>
        <p:txBody>
          <a:bodyPr wrap="none" anchor="ctr"/>
          <a:lstStyle/>
          <a:p>
            <a:endParaRPr lang="it-IT"/>
          </a:p>
        </p:txBody>
      </p:sp>
      <p:sp>
        <p:nvSpPr>
          <p:cNvPr id="20" name="Segnaposto numero diapositiva 19"/>
          <p:cNvSpPr>
            <a:spLocks noGrp="1"/>
          </p:cNvSpPr>
          <p:nvPr>
            <p:ph type="sldNum" sz="quarter" idx="12"/>
          </p:nvPr>
        </p:nvSpPr>
        <p:spPr/>
        <p:txBody>
          <a:bodyPr/>
          <a:lstStyle/>
          <a:p>
            <a:fld id="{6294C92D-0306-4E69-9CD3-20855E849650}" type="slidenum">
              <a:rPr kumimoji="0" lang="en-US" smtClean="0"/>
              <a:pPr/>
              <a:t>90</a:t>
            </a:fld>
            <a:endParaRPr kumimoji="0"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AutoShape 2"/>
          <p:cNvSpPr>
            <a:spLocks noChangeArrowheads="1"/>
          </p:cNvSpPr>
          <p:nvPr/>
        </p:nvSpPr>
        <p:spPr bwMode="auto">
          <a:xfrm>
            <a:off x="1520296" y="2060575"/>
            <a:ext cx="7099300" cy="2305050"/>
          </a:xfrm>
          <a:prstGeom prst="roundRect">
            <a:avLst>
              <a:gd name="adj" fmla="val 16667"/>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endParaRPr lang="it-IT"/>
          </a:p>
        </p:txBody>
      </p:sp>
      <p:sp>
        <p:nvSpPr>
          <p:cNvPr id="579587" name="Rectangle 3"/>
          <p:cNvSpPr>
            <a:spLocks noChangeArrowheads="1"/>
          </p:cNvSpPr>
          <p:nvPr/>
        </p:nvSpPr>
        <p:spPr bwMode="auto">
          <a:xfrm>
            <a:off x="1449785" y="2565401"/>
            <a:ext cx="7326313" cy="1447192"/>
          </a:xfrm>
          <a:prstGeom prst="rect">
            <a:avLst/>
          </a:prstGeom>
          <a:noFill/>
          <a:ln w="9525">
            <a:noFill/>
            <a:miter lim="800000"/>
            <a:headEnd/>
            <a:tailEnd/>
          </a:ln>
          <a:effectLst/>
        </p:spPr>
        <p:txBody>
          <a:bodyPr lIns="92075" tIns="46038" rIns="92075" bIns="46038">
            <a:spAutoFit/>
          </a:bodyPr>
          <a:lstStyle/>
          <a:p>
            <a:pPr algn="ctr" defTabSz="762000" eaLnBrk="0" hangingPunct="0">
              <a:spcBef>
                <a:spcPct val="0"/>
              </a:spcBef>
              <a:buClrTx/>
              <a:buSzTx/>
              <a:buFontTx/>
              <a:buNone/>
            </a:pPr>
            <a:r>
              <a:rPr lang="en-GB" sz="4400" b="1" dirty="0">
                <a:solidFill>
                  <a:schemeClr val="accent1">
                    <a:lumMod val="50000"/>
                  </a:schemeClr>
                </a:solidFill>
                <a:effectLst>
                  <a:outerShdw blurRad="38100" dist="38100" dir="2700000" algn="tl">
                    <a:srgbClr val="C0C0C0"/>
                  </a:outerShdw>
                </a:effectLst>
                <a:latin typeface="+mj-lt"/>
              </a:rPr>
              <a:t>NON-STATIONARITY ANALYSIS</a:t>
            </a:r>
          </a:p>
        </p:txBody>
      </p:sp>
      <p:sp>
        <p:nvSpPr>
          <p:cNvPr id="6" name="Rectangle 28"/>
          <p:cNvSpPr>
            <a:spLocks noChangeArrowheads="1"/>
          </p:cNvSpPr>
          <p:nvPr/>
        </p:nvSpPr>
        <p:spPr bwMode="auto">
          <a:xfrm>
            <a:off x="3952868" y="6429397"/>
            <a:ext cx="4875644" cy="276999"/>
          </a:xfrm>
          <a:prstGeom prst="rect">
            <a:avLst/>
          </a:prstGeom>
          <a:noFill/>
          <a:ln w="9525" algn="ctr">
            <a:noFill/>
            <a:miter lim="800000"/>
            <a:headEnd/>
            <a:tailEnd/>
          </a:ln>
        </p:spPr>
        <p:txBody>
          <a:bodyPr wrap="square" lIns="18000" tIns="0" rIns="18000" bIns="0" anchor="ctr">
            <a:spAutoFit/>
          </a:bodyPr>
          <a:lstStyle/>
          <a:p>
            <a:pPr algn="ctr">
              <a:spcBef>
                <a:spcPct val="0"/>
              </a:spcBef>
            </a:pPr>
            <a:r>
              <a:rPr lang="it-IT" b="1" dirty="0" smtClean="0">
                <a:latin typeface="Segoe UI" pitchFamily="34" charset="0"/>
                <a:ea typeface="Segoe UI" pitchFamily="34" charset="0"/>
                <a:cs typeface="Segoe UI" pitchFamily="34" charset="0"/>
              </a:rPr>
              <a:t>EGO Workshop 2012</a:t>
            </a:r>
            <a:r>
              <a:rPr lang="en-US" dirty="0" smtClean="0">
                <a:latin typeface="Segoe UI" pitchFamily="34" charset="0"/>
                <a:ea typeface="Segoe UI" pitchFamily="34" charset="0"/>
                <a:cs typeface="Segoe UI" pitchFamily="34" charset="0"/>
              </a:rPr>
              <a:t> - </a:t>
            </a:r>
            <a:r>
              <a:rPr lang="en-US" sz="1400" dirty="0" smtClean="0">
                <a:latin typeface="Segoe UI" pitchFamily="34" charset="0"/>
                <a:ea typeface="Segoe UI" pitchFamily="34" charset="0"/>
                <a:cs typeface="Segoe UI" pitchFamily="34" charset="0"/>
              </a:rPr>
              <a:t>October 15-17, 2012 – </a:t>
            </a:r>
            <a:r>
              <a:rPr lang="en-US" sz="1400" dirty="0" err="1" smtClean="0">
                <a:latin typeface="Segoe UI" pitchFamily="34" charset="0"/>
                <a:ea typeface="Segoe UI" pitchFamily="34" charset="0"/>
                <a:cs typeface="Segoe UI" pitchFamily="34" charset="0"/>
              </a:rPr>
              <a:t>Cascina</a:t>
            </a:r>
            <a:endParaRPr lang="it-IT" sz="1400" dirty="0">
              <a:latin typeface="Segoe UI" pitchFamily="34" charset="0"/>
              <a:ea typeface="Segoe UI" pitchFamily="34" charset="0"/>
              <a:cs typeface="Segoe UI" pitchFamily="34"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AutoShape 2"/>
          <p:cNvSpPr>
            <a:spLocks noChangeArrowheads="1"/>
          </p:cNvSpPr>
          <p:nvPr/>
        </p:nvSpPr>
        <p:spPr bwMode="auto">
          <a:xfrm>
            <a:off x="523844" y="1412877"/>
            <a:ext cx="9206044" cy="4016387"/>
          </a:xfrm>
          <a:prstGeom prst="foldedCorner">
            <a:avLst>
              <a:gd name="adj" fmla="val 12500"/>
            </a:avLst>
          </a:prstGeom>
          <a:solidFill>
            <a:srgbClr val="FFFFFF"/>
          </a:solidFill>
          <a:ln w="12700">
            <a:solidFill>
              <a:srgbClr val="000099"/>
            </a:solidFill>
            <a:round/>
            <a:headEnd/>
            <a:tailEnd/>
          </a:ln>
          <a:effectLst/>
        </p:spPr>
        <p:txBody>
          <a:bodyPr wrap="none" anchor="ctr"/>
          <a:lstStyle/>
          <a:p>
            <a:pPr algn="ctr" eaLnBrk="0" hangingPunct="0">
              <a:spcBef>
                <a:spcPct val="0"/>
              </a:spcBef>
              <a:buClrTx/>
              <a:buSzTx/>
              <a:buFontTx/>
              <a:buNone/>
            </a:pPr>
            <a:endParaRPr lang="en-GB" sz="2400">
              <a:solidFill>
                <a:srgbClr val="B3409D"/>
              </a:solidFill>
            </a:endParaRPr>
          </a:p>
        </p:txBody>
      </p:sp>
      <p:sp>
        <p:nvSpPr>
          <p:cNvPr id="580611" name="Text Box 3"/>
          <p:cNvSpPr txBox="1">
            <a:spLocks noChangeArrowheads="1"/>
          </p:cNvSpPr>
          <p:nvPr/>
        </p:nvSpPr>
        <p:spPr bwMode="auto">
          <a:xfrm>
            <a:off x="1070738" y="1938339"/>
            <a:ext cx="8113977" cy="2800767"/>
          </a:xfrm>
          <a:prstGeom prst="rect">
            <a:avLst/>
          </a:prstGeom>
          <a:noFill/>
          <a:ln w="9525">
            <a:noFill/>
            <a:miter lim="800000"/>
            <a:headEnd/>
            <a:tailEnd/>
          </a:ln>
          <a:effectLst/>
        </p:spPr>
        <p:txBody>
          <a:bodyPr>
            <a:spAutoFit/>
          </a:bodyPr>
          <a:lstStyle/>
          <a:p>
            <a:pPr algn="just">
              <a:lnSpc>
                <a:spcPct val="130000"/>
              </a:lnSpc>
              <a:spcBef>
                <a:spcPct val="50000"/>
              </a:spcBef>
              <a:buClrTx/>
              <a:buSzTx/>
            </a:pPr>
            <a:r>
              <a:rPr lang="en-GB" sz="2000" b="1" dirty="0" smtClean="0">
                <a:solidFill>
                  <a:schemeClr val="accent1">
                    <a:lumMod val="50000"/>
                  </a:schemeClr>
                </a:solidFill>
                <a:cs typeface="Times New Roman" pitchFamily="18" charset="0"/>
              </a:rPr>
              <a:t>Bragg </a:t>
            </a:r>
            <a:r>
              <a:rPr lang="en-GB" sz="2000" b="1" dirty="0">
                <a:solidFill>
                  <a:schemeClr val="accent1">
                    <a:lumMod val="50000"/>
                  </a:schemeClr>
                </a:solidFill>
                <a:cs typeface="Times New Roman" pitchFamily="18" charset="0"/>
              </a:rPr>
              <a:t>scattering</a:t>
            </a:r>
            <a:r>
              <a:rPr lang="en-GB" sz="2000" dirty="0">
                <a:cs typeface="Times New Roman" pitchFamily="18" charset="0"/>
              </a:rPr>
              <a:t>, present in both HH and VV data, but stronger in VV data.</a:t>
            </a:r>
            <a:r>
              <a:rPr lang="en-GB" sz="2000" dirty="0"/>
              <a:t> </a:t>
            </a:r>
          </a:p>
          <a:p>
            <a:pPr algn="just">
              <a:lnSpc>
                <a:spcPct val="130000"/>
              </a:lnSpc>
              <a:spcBef>
                <a:spcPct val="50000"/>
              </a:spcBef>
              <a:buClrTx/>
              <a:buSzTx/>
            </a:pPr>
            <a:r>
              <a:rPr lang="en-GB" sz="2000" b="1" dirty="0" smtClean="0">
                <a:solidFill>
                  <a:schemeClr val="accent1">
                    <a:lumMod val="50000"/>
                  </a:schemeClr>
                </a:solidFill>
                <a:cs typeface="Times New Roman" pitchFamily="18" charset="0"/>
              </a:rPr>
              <a:t>Whitecaps </a:t>
            </a:r>
            <a:r>
              <a:rPr lang="en-GB" sz="2000" b="1" dirty="0">
                <a:solidFill>
                  <a:schemeClr val="accent1">
                    <a:lumMod val="50000"/>
                  </a:schemeClr>
                </a:solidFill>
                <a:cs typeface="Times New Roman" pitchFamily="18" charset="0"/>
              </a:rPr>
              <a:t>scattering</a:t>
            </a:r>
            <a:r>
              <a:rPr lang="en-GB" sz="2000" dirty="0">
                <a:cs typeface="Times New Roman" pitchFamily="18" charset="0"/>
              </a:rPr>
              <a:t>; the amplitude of both like-polarizations are roughly equal and are noticeably stronger than the background scatter, particularly in HH, in which the Bragg scattering is often weak.</a:t>
            </a:r>
            <a:r>
              <a:rPr lang="en-GB" sz="2000" dirty="0"/>
              <a:t> </a:t>
            </a:r>
          </a:p>
          <a:p>
            <a:pPr algn="just">
              <a:lnSpc>
                <a:spcPct val="130000"/>
              </a:lnSpc>
              <a:spcBef>
                <a:spcPct val="50000"/>
              </a:spcBef>
              <a:buClrTx/>
              <a:buSzTx/>
            </a:pPr>
            <a:r>
              <a:rPr lang="en-GB" sz="2000" b="1" dirty="0" smtClean="0">
                <a:solidFill>
                  <a:schemeClr val="accent1">
                    <a:lumMod val="50000"/>
                  </a:schemeClr>
                </a:solidFill>
                <a:cs typeface="Times New Roman" pitchFamily="18" charset="0"/>
              </a:rPr>
              <a:t>Spikes</a:t>
            </a:r>
            <a:r>
              <a:rPr lang="en-GB" sz="2000" b="1" dirty="0">
                <a:solidFill>
                  <a:schemeClr val="accent1">
                    <a:lumMod val="50000"/>
                  </a:schemeClr>
                </a:solidFill>
                <a:cs typeface="Times New Roman" pitchFamily="18" charset="0"/>
              </a:rPr>
              <a:t>,</a:t>
            </a:r>
            <a:r>
              <a:rPr lang="en-GB" sz="2000" dirty="0">
                <a:cs typeface="Times New Roman" pitchFamily="18" charset="0"/>
              </a:rPr>
              <a:t> absent in VV data and strong only in up-wind HH data</a:t>
            </a:r>
            <a:r>
              <a:rPr lang="en-GB" sz="2000" dirty="0"/>
              <a:t>.</a:t>
            </a:r>
          </a:p>
        </p:txBody>
      </p:sp>
      <p:sp>
        <p:nvSpPr>
          <p:cNvPr id="580612" name="Text Box 4"/>
          <p:cNvSpPr txBox="1">
            <a:spLocks noChangeArrowheads="1"/>
          </p:cNvSpPr>
          <p:nvPr/>
        </p:nvSpPr>
        <p:spPr bwMode="auto">
          <a:xfrm>
            <a:off x="1604439" y="262574"/>
            <a:ext cx="5348825" cy="584775"/>
          </a:xfrm>
          <a:prstGeom prst="rect">
            <a:avLst/>
          </a:prstGeom>
          <a:noFill/>
          <a:ln w="9525">
            <a:noFill/>
            <a:miter lim="800000"/>
            <a:headEnd/>
            <a:tailEnd/>
          </a:ln>
          <a:effectLst/>
        </p:spPr>
        <p:txBody>
          <a:bodyPr wrap="square">
            <a:spAutoFit/>
          </a:bodyPr>
          <a:lstStyle/>
          <a:p>
            <a:pPr>
              <a:spcBef>
                <a:spcPct val="50000"/>
              </a:spcBef>
              <a:buClrTx/>
              <a:buSzTx/>
              <a:buFontTx/>
              <a:buNone/>
            </a:pPr>
            <a:r>
              <a:rPr lang="en-GB" sz="3200" b="1" dirty="0">
                <a:solidFill>
                  <a:schemeClr val="accent1">
                    <a:lumMod val="50000"/>
                  </a:schemeClr>
                </a:solidFill>
                <a:effectLst>
                  <a:outerShdw blurRad="38100" dist="38100" dir="2700000" algn="tl">
                    <a:srgbClr val="C0C0C0"/>
                  </a:outerShdw>
                </a:effectLst>
                <a:cs typeface="Times New Roman" pitchFamily="18" charset="0"/>
              </a:rPr>
              <a:t>Scattering phenomena</a:t>
            </a:r>
          </a:p>
        </p:txBody>
      </p:sp>
      <p:sp>
        <p:nvSpPr>
          <p:cNvPr id="6" name="Segnaposto numero diapositiva 5"/>
          <p:cNvSpPr>
            <a:spLocks noGrp="1"/>
          </p:cNvSpPr>
          <p:nvPr>
            <p:ph type="sldNum" sz="quarter" idx="12"/>
          </p:nvPr>
        </p:nvSpPr>
        <p:spPr/>
        <p:txBody>
          <a:bodyPr/>
          <a:lstStyle/>
          <a:p>
            <a:fld id="{6294C92D-0306-4E69-9CD3-20855E849650}" type="slidenum">
              <a:rPr kumimoji="0" lang="en-US" smtClean="0"/>
              <a:pPr/>
              <a:t>92</a:t>
            </a:fld>
            <a:endParaRPr kumimoji="0"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ChangeArrowheads="1"/>
          </p:cNvSpPr>
          <p:nvPr/>
        </p:nvSpPr>
        <p:spPr bwMode="auto">
          <a:xfrm>
            <a:off x="232172" y="836613"/>
            <a:ext cx="9479492" cy="5761037"/>
          </a:xfrm>
          <a:prstGeom prst="rect">
            <a:avLst/>
          </a:prstGeom>
          <a:solidFill>
            <a:schemeClr val="bg1"/>
          </a:solidFill>
          <a:ln w="9525">
            <a:solidFill>
              <a:schemeClr val="tx1"/>
            </a:solidFill>
            <a:miter lim="800000"/>
            <a:headEnd/>
            <a:tailEnd/>
          </a:ln>
          <a:effectLst/>
        </p:spPr>
        <p:txBody>
          <a:bodyPr wrap="none" anchor="ctr"/>
          <a:lstStyle/>
          <a:p>
            <a:endParaRPr lang="it-IT"/>
          </a:p>
        </p:txBody>
      </p:sp>
      <p:sp>
        <p:nvSpPr>
          <p:cNvPr id="581635" name="Rectangle 3"/>
          <p:cNvSpPr>
            <a:spLocks noChangeArrowheads="1"/>
          </p:cNvSpPr>
          <p:nvPr/>
        </p:nvSpPr>
        <p:spPr bwMode="auto">
          <a:xfrm>
            <a:off x="318163" y="3779839"/>
            <a:ext cx="5850731" cy="2663825"/>
          </a:xfrm>
          <a:prstGeom prst="rect">
            <a:avLst/>
          </a:prstGeom>
          <a:solidFill>
            <a:srgbClr val="CCD8EA"/>
          </a:solidFill>
          <a:ln w="9525">
            <a:solidFill>
              <a:schemeClr val="bg2"/>
            </a:solidFill>
            <a:miter lim="800000"/>
            <a:headEnd/>
            <a:tailEnd/>
          </a:ln>
          <a:effectLst/>
        </p:spPr>
        <p:txBody>
          <a:bodyPr wrap="none" anchor="ctr"/>
          <a:lstStyle/>
          <a:p>
            <a:endParaRPr lang="it-IT"/>
          </a:p>
        </p:txBody>
      </p:sp>
      <p:sp>
        <p:nvSpPr>
          <p:cNvPr id="581636" name="Rectangle 4"/>
          <p:cNvSpPr>
            <a:spLocks noChangeArrowheads="1"/>
          </p:cNvSpPr>
          <p:nvPr/>
        </p:nvSpPr>
        <p:spPr bwMode="auto">
          <a:xfrm>
            <a:off x="4015715" y="1484313"/>
            <a:ext cx="5382948" cy="2519362"/>
          </a:xfrm>
          <a:prstGeom prst="rect">
            <a:avLst/>
          </a:prstGeom>
          <a:solidFill>
            <a:srgbClr val="CCD8EA"/>
          </a:solidFill>
          <a:ln w="9525">
            <a:solidFill>
              <a:schemeClr val="bg2"/>
            </a:solidFill>
            <a:miter lim="800000"/>
            <a:headEnd/>
            <a:tailEnd/>
          </a:ln>
          <a:effectLst/>
        </p:spPr>
        <p:txBody>
          <a:bodyPr wrap="none" anchor="ctr"/>
          <a:lstStyle/>
          <a:p>
            <a:endParaRPr lang="it-IT"/>
          </a:p>
        </p:txBody>
      </p:sp>
      <p:sp>
        <p:nvSpPr>
          <p:cNvPr id="581637" name="AutoShape 5"/>
          <p:cNvSpPr>
            <a:spLocks noChangeArrowheads="1"/>
          </p:cNvSpPr>
          <p:nvPr/>
        </p:nvSpPr>
        <p:spPr bwMode="auto">
          <a:xfrm>
            <a:off x="6435460" y="4068764"/>
            <a:ext cx="3042312" cy="2376487"/>
          </a:xfrm>
          <a:prstGeom prst="foldedCorner">
            <a:avLst>
              <a:gd name="adj" fmla="val 12500"/>
            </a:avLst>
          </a:prstGeom>
          <a:solidFill>
            <a:srgbClr val="FFFFCC"/>
          </a:solidFill>
          <a:ln w="9525">
            <a:solidFill>
              <a:schemeClr val="bg2"/>
            </a:solidFill>
            <a:round/>
            <a:headEnd/>
            <a:tailEnd/>
          </a:ln>
          <a:effectLst/>
        </p:spPr>
        <p:txBody>
          <a:bodyPr wrap="none" anchor="ctr"/>
          <a:lstStyle/>
          <a:p>
            <a:endParaRPr lang="it-IT"/>
          </a:p>
        </p:txBody>
      </p:sp>
      <p:sp>
        <p:nvSpPr>
          <p:cNvPr id="581638" name="Rectangle 6"/>
          <p:cNvSpPr>
            <a:spLocks noChangeArrowheads="1"/>
          </p:cNvSpPr>
          <p:nvPr/>
        </p:nvSpPr>
        <p:spPr bwMode="auto">
          <a:xfrm>
            <a:off x="785945" y="5148264"/>
            <a:ext cx="4758663" cy="1081087"/>
          </a:xfrm>
          <a:prstGeom prst="rect">
            <a:avLst/>
          </a:prstGeom>
          <a:solidFill>
            <a:srgbClr val="FFFFFF"/>
          </a:solidFill>
          <a:ln w="9525">
            <a:solidFill>
              <a:srgbClr val="010199"/>
            </a:solidFill>
            <a:miter lim="800000"/>
            <a:headEnd/>
            <a:tailEnd/>
          </a:ln>
          <a:effectLst/>
        </p:spPr>
        <p:txBody>
          <a:bodyPr wrap="none" anchor="ctr"/>
          <a:lstStyle/>
          <a:p>
            <a:pPr algn="ctr">
              <a:spcBef>
                <a:spcPct val="0"/>
              </a:spcBef>
              <a:buClrTx/>
              <a:buSzTx/>
              <a:buFontTx/>
              <a:buNone/>
            </a:pPr>
            <a:endParaRPr lang="en-GB" sz="1800"/>
          </a:p>
        </p:txBody>
      </p:sp>
      <p:sp>
        <p:nvSpPr>
          <p:cNvPr id="581639" name="Rectangle 7"/>
          <p:cNvSpPr>
            <a:spLocks noChangeArrowheads="1"/>
          </p:cNvSpPr>
          <p:nvPr/>
        </p:nvSpPr>
        <p:spPr bwMode="auto">
          <a:xfrm>
            <a:off x="4249606" y="2779714"/>
            <a:ext cx="4758663" cy="1081087"/>
          </a:xfrm>
          <a:prstGeom prst="rect">
            <a:avLst/>
          </a:prstGeom>
          <a:solidFill>
            <a:srgbClr val="FFFFFF"/>
          </a:solidFill>
          <a:ln w="9525">
            <a:solidFill>
              <a:srgbClr val="010199"/>
            </a:solidFill>
            <a:miter lim="800000"/>
            <a:headEnd/>
            <a:tailEnd/>
          </a:ln>
          <a:effectLst/>
        </p:spPr>
        <p:txBody>
          <a:bodyPr wrap="none" anchor="ctr"/>
          <a:lstStyle/>
          <a:p>
            <a:pPr algn="ctr">
              <a:spcBef>
                <a:spcPct val="0"/>
              </a:spcBef>
              <a:buClrTx/>
              <a:buSzTx/>
              <a:buFontTx/>
              <a:buNone/>
            </a:pPr>
            <a:endParaRPr lang="en-GB" sz="1800"/>
          </a:p>
        </p:txBody>
      </p:sp>
      <p:sp>
        <p:nvSpPr>
          <p:cNvPr id="581640" name="Text Box 8"/>
          <p:cNvSpPr txBox="1">
            <a:spLocks noChangeArrowheads="1"/>
          </p:cNvSpPr>
          <p:nvPr/>
        </p:nvSpPr>
        <p:spPr bwMode="auto">
          <a:xfrm>
            <a:off x="1309662" y="188913"/>
            <a:ext cx="8518946" cy="519112"/>
          </a:xfrm>
          <a:prstGeom prst="rect">
            <a:avLst/>
          </a:prstGeom>
          <a:noFill/>
          <a:ln w="9525">
            <a:noFill/>
            <a:miter lim="800000"/>
            <a:headEnd/>
            <a:tailEnd/>
          </a:ln>
          <a:effectLst/>
        </p:spPr>
        <p:txBody>
          <a:bodyPr wrap="square">
            <a:spAutoFit/>
          </a:bodyPr>
          <a:lstStyle/>
          <a:p>
            <a:pPr>
              <a:spcBef>
                <a:spcPct val="50000"/>
              </a:spcBef>
            </a:pPr>
            <a:r>
              <a:rPr lang="en-GB" sz="2800" b="1" dirty="0">
                <a:solidFill>
                  <a:schemeClr val="accent1">
                    <a:lumMod val="50000"/>
                  </a:schemeClr>
                </a:solidFill>
                <a:effectLst>
                  <a:outerShdw blurRad="38100" dist="38100" dir="2700000" algn="tl">
                    <a:srgbClr val="C0C0C0"/>
                  </a:outerShdw>
                </a:effectLst>
                <a:cs typeface="Times New Roman" pitchFamily="18" charset="0"/>
              </a:rPr>
              <a:t>Sea clutter: stationary or non-stationary process?</a:t>
            </a:r>
          </a:p>
        </p:txBody>
      </p:sp>
      <p:graphicFrame>
        <p:nvGraphicFramePr>
          <p:cNvPr id="581641" name="Object 9"/>
          <p:cNvGraphicFramePr>
            <a:graphicFrameLocks noChangeAspect="1"/>
          </p:cNvGraphicFramePr>
          <p:nvPr/>
        </p:nvGraphicFramePr>
        <p:xfrm>
          <a:off x="4483498" y="2851151"/>
          <a:ext cx="1575329" cy="741363"/>
        </p:xfrm>
        <a:graphic>
          <a:graphicData uri="http://schemas.openxmlformats.org/presentationml/2006/ole">
            <p:oleObj spid="_x0000_s287746" name="Equation" r:id="rId3" imgW="1447560" imgH="736560" progId="Equation.DSMT4">
              <p:embed/>
            </p:oleObj>
          </a:graphicData>
        </a:graphic>
      </p:graphicFrame>
      <p:graphicFrame>
        <p:nvGraphicFramePr>
          <p:cNvPr id="581642" name="Object 10"/>
          <p:cNvGraphicFramePr>
            <a:graphicFrameLocks noChangeAspect="1"/>
          </p:cNvGraphicFramePr>
          <p:nvPr/>
        </p:nvGraphicFramePr>
        <p:xfrm>
          <a:off x="6667633" y="2851151"/>
          <a:ext cx="1766226" cy="830263"/>
        </p:xfrm>
        <a:graphic>
          <a:graphicData uri="http://schemas.openxmlformats.org/presentationml/2006/ole">
            <p:oleObj spid="_x0000_s287747" name="Equation" r:id="rId4" imgW="1625400" imgH="825480" progId="Equation.DSMT4">
              <p:embed/>
            </p:oleObj>
          </a:graphicData>
        </a:graphic>
      </p:graphicFrame>
      <p:graphicFrame>
        <p:nvGraphicFramePr>
          <p:cNvPr id="581643" name="Object 11"/>
          <p:cNvGraphicFramePr>
            <a:graphicFrameLocks noChangeAspect="1"/>
          </p:cNvGraphicFramePr>
          <p:nvPr/>
        </p:nvGraphicFramePr>
        <p:xfrm>
          <a:off x="1019837" y="5435601"/>
          <a:ext cx="4175654" cy="741363"/>
        </p:xfrm>
        <a:graphic>
          <a:graphicData uri="http://schemas.openxmlformats.org/presentationml/2006/ole">
            <p:oleObj spid="_x0000_s287748" name="Equation" r:id="rId5" imgW="3848040" imgH="736560" progId="Equation.DSMT4">
              <p:embed/>
            </p:oleObj>
          </a:graphicData>
        </a:graphic>
      </p:graphicFrame>
      <p:sp>
        <p:nvSpPr>
          <p:cNvPr id="581644" name="Text Box 12"/>
          <p:cNvSpPr txBox="1">
            <a:spLocks noChangeArrowheads="1"/>
          </p:cNvSpPr>
          <p:nvPr/>
        </p:nvSpPr>
        <p:spPr bwMode="auto">
          <a:xfrm>
            <a:off x="868495" y="981075"/>
            <a:ext cx="6395905" cy="457200"/>
          </a:xfrm>
          <a:prstGeom prst="rect">
            <a:avLst/>
          </a:prstGeom>
          <a:noFill/>
          <a:ln w="9525">
            <a:noFill/>
            <a:miter lim="800000"/>
            <a:headEnd/>
            <a:tailEnd/>
          </a:ln>
          <a:effectLst/>
        </p:spPr>
        <p:txBody>
          <a:bodyPr>
            <a:spAutoFit/>
          </a:bodyPr>
          <a:lstStyle/>
          <a:p>
            <a:pPr>
              <a:spcBef>
                <a:spcPct val="50000"/>
              </a:spcBef>
              <a:buClrTx/>
              <a:buSzTx/>
              <a:buFontTx/>
              <a:buNone/>
            </a:pPr>
            <a:r>
              <a:rPr lang="en-GB" sz="2400"/>
              <a:t>Large-scale and small-scale components</a:t>
            </a:r>
          </a:p>
        </p:txBody>
      </p:sp>
      <p:sp>
        <p:nvSpPr>
          <p:cNvPr id="581645" name="Text Box 13"/>
          <p:cNvSpPr txBox="1">
            <a:spLocks noChangeArrowheads="1"/>
          </p:cNvSpPr>
          <p:nvPr/>
        </p:nvSpPr>
        <p:spPr bwMode="auto">
          <a:xfrm>
            <a:off x="4172215" y="1700214"/>
            <a:ext cx="4992556" cy="915987"/>
          </a:xfrm>
          <a:prstGeom prst="rect">
            <a:avLst/>
          </a:prstGeom>
          <a:noFill/>
          <a:ln w="9525">
            <a:noFill/>
            <a:miter lim="800000"/>
            <a:headEnd/>
            <a:tailEnd/>
          </a:ln>
          <a:effectLst/>
        </p:spPr>
        <p:txBody>
          <a:bodyPr>
            <a:spAutoFit/>
          </a:bodyPr>
          <a:lstStyle/>
          <a:p>
            <a:pPr algn="just">
              <a:spcBef>
                <a:spcPct val="50000"/>
              </a:spcBef>
              <a:buClrTx/>
              <a:buSzTx/>
              <a:buFontTx/>
              <a:buNone/>
            </a:pPr>
            <a:r>
              <a:rPr lang="en-GB" sz="1800"/>
              <a:t>Bragg scattering: the return signals from scatterers with wavelength </a:t>
            </a:r>
            <a:r>
              <a:rPr lang="en-GB" sz="1800" i="1">
                <a:sym typeface="Symbol" pitchFamily="18" charset="2"/>
              </a:rPr>
              <a:t></a:t>
            </a:r>
            <a:r>
              <a:rPr lang="en-GB" sz="1800" i="1" baseline="-25000">
                <a:sym typeface="Symbol" pitchFamily="18" charset="2"/>
              </a:rPr>
              <a:t>B</a:t>
            </a:r>
            <a:r>
              <a:rPr lang="en-GB" sz="1800">
                <a:sym typeface="Symbol" pitchFamily="18" charset="2"/>
              </a:rPr>
              <a:t> reinforce each other since they are in phase</a:t>
            </a:r>
          </a:p>
        </p:txBody>
      </p:sp>
      <p:sp>
        <p:nvSpPr>
          <p:cNvPr id="581646" name="Text Box 14"/>
          <p:cNvSpPr txBox="1">
            <a:spLocks noChangeArrowheads="1"/>
          </p:cNvSpPr>
          <p:nvPr/>
        </p:nvSpPr>
        <p:spPr bwMode="auto">
          <a:xfrm>
            <a:off x="474662" y="3995739"/>
            <a:ext cx="5305558" cy="915987"/>
          </a:xfrm>
          <a:prstGeom prst="rect">
            <a:avLst/>
          </a:prstGeom>
          <a:noFill/>
          <a:ln w="9525">
            <a:noFill/>
            <a:miter lim="800000"/>
            <a:headEnd/>
            <a:tailEnd/>
          </a:ln>
          <a:effectLst/>
        </p:spPr>
        <p:txBody>
          <a:bodyPr>
            <a:spAutoFit/>
          </a:bodyPr>
          <a:lstStyle/>
          <a:p>
            <a:pPr algn="just">
              <a:spcBef>
                <a:spcPct val="50000"/>
              </a:spcBef>
              <a:buClrTx/>
              <a:buSzTx/>
              <a:buFontTx/>
              <a:buNone/>
            </a:pPr>
            <a:r>
              <a:rPr lang="en-GB" sz="1800"/>
              <a:t>Large-scale structure changes the distance between the antenna and the patch, tilts and advects the small-scale structure</a:t>
            </a:r>
          </a:p>
        </p:txBody>
      </p:sp>
      <p:sp>
        <p:nvSpPr>
          <p:cNvPr id="581647" name="AutoShape 15"/>
          <p:cNvSpPr>
            <a:spLocks noChangeArrowheads="1"/>
          </p:cNvSpPr>
          <p:nvPr/>
        </p:nvSpPr>
        <p:spPr bwMode="auto">
          <a:xfrm rot="5400000">
            <a:off x="-139567" y="2448454"/>
            <a:ext cx="2305050" cy="233892"/>
          </a:xfrm>
          <a:prstGeom prst="rightArrow">
            <a:avLst>
              <a:gd name="adj1" fmla="val 46019"/>
              <a:gd name="adj2" fmla="val 123373"/>
            </a:avLst>
          </a:prstGeom>
          <a:solidFill>
            <a:srgbClr val="DA5126"/>
          </a:solidFill>
          <a:ln w="9525">
            <a:solidFill>
              <a:srgbClr val="DA5126"/>
            </a:solidFill>
            <a:miter lim="800000"/>
            <a:headEnd/>
            <a:tailEnd/>
          </a:ln>
          <a:effectLst/>
        </p:spPr>
        <p:txBody>
          <a:bodyPr rot="10800000" vert="eaVert" wrap="none" anchor="ctr"/>
          <a:lstStyle/>
          <a:p>
            <a:pPr algn="ctr">
              <a:spcBef>
                <a:spcPct val="0"/>
              </a:spcBef>
              <a:buClrTx/>
              <a:buSzTx/>
              <a:buFontTx/>
              <a:buNone/>
            </a:pPr>
            <a:endParaRPr lang="en-GB" sz="1800">
              <a:solidFill>
                <a:srgbClr val="DA5126"/>
              </a:solidFill>
            </a:endParaRPr>
          </a:p>
        </p:txBody>
      </p:sp>
      <p:sp>
        <p:nvSpPr>
          <p:cNvPr id="581648" name="Text Box 16"/>
          <p:cNvSpPr txBox="1">
            <a:spLocks noChangeArrowheads="1"/>
          </p:cNvSpPr>
          <p:nvPr/>
        </p:nvSpPr>
        <p:spPr bwMode="auto">
          <a:xfrm>
            <a:off x="6746744" y="4140200"/>
            <a:ext cx="2418027" cy="2154238"/>
          </a:xfrm>
          <a:prstGeom prst="rect">
            <a:avLst/>
          </a:prstGeom>
          <a:noFill/>
          <a:ln w="9525">
            <a:noFill/>
            <a:miter lim="800000"/>
            <a:headEnd/>
            <a:tailEnd/>
          </a:ln>
          <a:effectLst/>
        </p:spPr>
        <p:txBody>
          <a:bodyPr>
            <a:spAutoFit/>
          </a:bodyPr>
          <a:lstStyle/>
          <a:p>
            <a:pPr>
              <a:spcBef>
                <a:spcPct val="50000"/>
              </a:spcBef>
              <a:buClrTx/>
              <a:buSzTx/>
              <a:buFontTx/>
              <a:buNone/>
            </a:pPr>
            <a:r>
              <a:rPr lang="en-GB" sz="1800" i="1"/>
              <a:t>C</a:t>
            </a:r>
            <a:r>
              <a:rPr lang="en-GB" sz="1800" i="1" baseline="-25000"/>
              <a:t>0</a:t>
            </a:r>
            <a:r>
              <a:rPr lang="en-GB" sz="1800"/>
              <a:t> phase velocity of Bragg waves </a:t>
            </a:r>
          </a:p>
          <a:p>
            <a:pPr>
              <a:spcBef>
                <a:spcPct val="50000"/>
              </a:spcBef>
              <a:buClrTx/>
              <a:buSzTx/>
              <a:buFontTx/>
              <a:buNone/>
            </a:pPr>
            <a:r>
              <a:rPr lang="en-GB" sz="1800" i="1"/>
              <a:t>V</a:t>
            </a:r>
            <a:r>
              <a:rPr lang="en-GB" sz="1800" i="1" baseline="-25000"/>
              <a:t>OR</a:t>
            </a:r>
            <a:r>
              <a:rPr lang="en-GB" sz="1800"/>
              <a:t> orbital velocity: </a:t>
            </a:r>
            <a:r>
              <a:rPr lang="en-GB" sz="1800">
                <a:solidFill>
                  <a:srgbClr val="00009C"/>
                </a:solidFill>
              </a:rPr>
              <a:t>periodic</a:t>
            </a:r>
          </a:p>
          <a:p>
            <a:pPr>
              <a:spcBef>
                <a:spcPct val="50000"/>
              </a:spcBef>
              <a:buClrTx/>
              <a:buSzTx/>
              <a:buFontTx/>
              <a:buNone/>
            </a:pPr>
            <a:r>
              <a:rPr lang="en-GB" sz="1800" i="1"/>
              <a:t>D</a:t>
            </a:r>
            <a:r>
              <a:rPr lang="en-GB" sz="1800" i="1" baseline="-25000"/>
              <a:t>w</a:t>
            </a:r>
            <a:r>
              <a:rPr lang="en-GB" sz="1800"/>
              <a:t> wind drift</a:t>
            </a:r>
          </a:p>
          <a:p>
            <a:pPr>
              <a:spcBef>
                <a:spcPct val="50000"/>
              </a:spcBef>
              <a:buClrTx/>
              <a:buSzTx/>
              <a:buFontTx/>
              <a:buNone/>
            </a:pPr>
            <a:r>
              <a:rPr lang="en-GB" sz="1800" i="1"/>
              <a:t>V</a:t>
            </a:r>
            <a:r>
              <a:rPr lang="en-GB" sz="1800" i="1" baseline="-25000"/>
              <a:t>c</a:t>
            </a:r>
            <a:r>
              <a:rPr lang="en-GB" sz="1800"/>
              <a:t> current velocity</a:t>
            </a:r>
          </a:p>
        </p:txBody>
      </p:sp>
      <p:grpSp>
        <p:nvGrpSpPr>
          <p:cNvPr id="2" name="Group 17"/>
          <p:cNvGrpSpPr>
            <a:grpSpLocks noChangeAspect="1"/>
          </p:cNvGrpSpPr>
          <p:nvPr/>
        </p:nvGrpSpPr>
        <p:grpSpPr bwMode="auto">
          <a:xfrm>
            <a:off x="1286405" y="1773239"/>
            <a:ext cx="2362994" cy="1798637"/>
            <a:chOff x="2274" y="11448"/>
            <a:chExt cx="4530" cy="3810"/>
          </a:xfrm>
        </p:grpSpPr>
        <p:sp>
          <p:nvSpPr>
            <p:cNvPr id="581650" name="AutoShape 18"/>
            <p:cNvSpPr>
              <a:spLocks noChangeAspect="1" noChangeArrowheads="1" noTextEdit="1"/>
            </p:cNvSpPr>
            <p:nvPr/>
          </p:nvSpPr>
          <p:spPr bwMode="auto">
            <a:xfrm>
              <a:off x="2274" y="11448"/>
              <a:ext cx="4530" cy="3810"/>
            </a:xfrm>
            <a:prstGeom prst="rect">
              <a:avLst/>
            </a:prstGeom>
            <a:solidFill>
              <a:srgbClr val="CCD8EA"/>
            </a:solidFill>
          </p:spPr>
          <p:txBody>
            <a:bodyPr/>
            <a:lstStyle/>
            <a:p>
              <a:endParaRPr lang="it-IT"/>
            </a:p>
          </p:txBody>
        </p:sp>
        <p:sp>
          <p:nvSpPr>
            <p:cNvPr id="581651" name="Arc 19"/>
            <p:cNvSpPr>
              <a:spLocks/>
            </p:cNvSpPr>
            <p:nvPr/>
          </p:nvSpPr>
          <p:spPr bwMode="auto">
            <a:xfrm rot="-4634103">
              <a:off x="4809" y="12711"/>
              <a:ext cx="1696" cy="1690"/>
            </a:xfrm>
            <a:custGeom>
              <a:avLst/>
              <a:gdLst>
                <a:gd name="G0" fmla="+- 21600 0 0"/>
                <a:gd name="G1" fmla="+- 21600 0 0"/>
                <a:gd name="G2" fmla="+- 21600 0 0"/>
                <a:gd name="T0" fmla="*/ 21600 w 43200"/>
                <a:gd name="T1" fmla="*/ 0 h 43200"/>
                <a:gd name="T2" fmla="*/ 3841 w 43200"/>
                <a:gd name="T3" fmla="*/ 9305 h 43200"/>
                <a:gd name="T4" fmla="*/ 21600 w 43200"/>
                <a:gd name="T5" fmla="*/ 21600 h 43200"/>
              </a:gdLst>
              <a:ahLst/>
              <a:cxnLst>
                <a:cxn ang="0">
                  <a:pos x="T0" y="T1"/>
                </a:cxn>
                <a:cxn ang="0">
                  <a:pos x="T2" y="T3"/>
                </a:cxn>
                <a:cxn ang="0">
                  <a:pos x="T4" y="T5"/>
                </a:cxn>
              </a:cxnLst>
              <a:rect l="0" t="0" r="r" b="b"/>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206"/>
                    <a:pt x="1339" y="12917"/>
                    <a:pt x="3840" y="9304"/>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7206"/>
                    <a:pt x="1339" y="12917"/>
                    <a:pt x="3840" y="9304"/>
                  </a:cubicBezTo>
                  <a:lnTo>
                    <a:pt x="21600" y="21600"/>
                  </a:lnTo>
                  <a:close/>
                </a:path>
              </a:pathLst>
            </a:custGeom>
            <a:solidFill>
              <a:srgbClr val="CCD8EA"/>
            </a:solidFill>
            <a:ln w="28575">
              <a:solidFill>
                <a:srgbClr val="000000"/>
              </a:solidFill>
              <a:prstDash val="dash"/>
              <a:round/>
              <a:headEnd type="triangle" w="med" len="med"/>
              <a:tailEnd/>
            </a:ln>
          </p:spPr>
          <p:txBody>
            <a:bodyPr anchor="ctr"/>
            <a:lstStyle/>
            <a:p>
              <a:endParaRPr lang="it-IT"/>
            </a:p>
          </p:txBody>
        </p:sp>
        <p:sp>
          <p:nvSpPr>
            <p:cNvPr id="581652" name="Text Box 20"/>
            <p:cNvSpPr txBox="1">
              <a:spLocks noChangeArrowheads="1"/>
            </p:cNvSpPr>
            <p:nvPr/>
          </p:nvSpPr>
          <p:spPr bwMode="auto">
            <a:xfrm>
              <a:off x="2296" y="13174"/>
              <a:ext cx="2477" cy="982"/>
            </a:xfrm>
            <a:prstGeom prst="rect">
              <a:avLst/>
            </a:prstGeom>
            <a:solidFill>
              <a:srgbClr val="CCD8EA"/>
            </a:solidFill>
            <a:ln w="9525">
              <a:noFill/>
              <a:miter lim="800000"/>
              <a:headEnd/>
              <a:tailEnd/>
            </a:ln>
          </p:spPr>
          <p:txBody>
            <a:bodyPr lIns="53950" tIns="26975" rIns="53950" bIns="26975"/>
            <a:lstStyle/>
            <a:p>
              <a:pPr algn="just">
                <a:spcBef>
                  <a:spcPct val="0"/>
                </a:spcBef>
                <a:buClrTx/>
                <a:buSzTx/>
                <a:buFontTx/>
                <a:buNone/>
              </a:pPr>
              <a:r>
                <a:rPr lang="en-GB" sz="1000" i="1">
                  <a:solidFill>
                    <a:srgbClr val="000000"/>
                  </a:solidFill>
                  <a:cs typeface="Times New Roman" pitchFamily="18" charset="0"/>
                </a:rPr>
                <a:t>Long waves: V</a:t>
              </a:r>
              <a:r>
                <a:rPr lang="en-GB" sz="1000" i="1" baseline="-30000">
                  <a:solidFill>
                    <a:srgbClr val="000000"/>
                  </a:solidFill>
                  <a:cs typeface="Times New Roman" pitchFamily="18" charset="0"/>
                </a:rPr>
                <a:t>OR</a:t>
              </a:r>
              <a:endParaRPr lang="en-GB" sz="900">
                <a:solidFill>
                  <a:srgbClr val="FFFFFF"/>
                </a:solidFill>
              </a:endParaRPr>
            </a:p>
            <a:p>
              <a:pPr eaLnBrk="0" hangingPunct="0">
                <a:spcBef>
                  <a:spcPct val="0"/>
                </a:spcBef>
                <a:buClrTx/>
                <a:buSzTx/>
                <a:buFontTx/>
                <a:buNone/>
              </a:pPr>
              <a:endParaRPr lang="en-GB" sz="2400">
                <a:solidFill>
                  <a:srgbClr val="FFFFFF"/>
                </a:solidFill>
              </a:endParaRPr>
            </a:p>
          </p:txBody>
        </p:sp>
        <p:sp>
          <p:nvSpPr>
            <p:cNvPr id="581653" name="Line 21"/>
            <p:cNvSpPr>
              <a:spLocks noChangeShapeType="1"/>
            </p:cNvSpPr>
            <p:nvPr/>
          </p:nvSpPr>
          <p:spPr bwMode="auto">
            <a:xfrm flipH="1">
              <a:off x="4902" y="13520"/>
              <a:ext cx="741" cy="0"/>
            </a:xfrm>
            <a:prstGeom prst="line">
              <a:avLst/>
            </a:prstGeom>
            <a:noFill/>
            <a:ln w="28575">
              <a:solidFill>
                <a:srgbClr val="000000"/>
              </a:solidFill>
              <a:round/>
              <a:headEnd/>
              <a:tailEnd type="arrow" w="med" len="med"/>
            </a:ln>
          </p:spPr>
          <p:txBody>
            <a:bodyPr/>
            <a:lstStyle/>
            <a:p>
              <a:endParaRPr lang="it-IT"/>
            </a:p>
          </p:txBody>
        </p:sp>
        <p:sp>
          <p:nvSpPr>
            <p:cNvPr id="581654" name="Oval 22"/>
            <p:cNvSpPr>
              <a:spLocks noChangeArrowheads="1"/>
            </p:cNvSpPr>
            <p:nvPr/>
          </p:nvSpPr>
          <p:spPr bwMode="auto">
            <a:xfrm>
              <a:off x="5621" y="13478"/>
              <a:ext cx="90" cy="104"/>
            </a:xfrm>
            <a:prstGeom prst="ellipse">
              <a:avLst/>
            </a:prstGeom>
            <a:solidFill>
              <a:srgbClr val="CCD8EA"/>
            </a:solidFill>
            <a:ln w="9525">
              <a:solidFill>
                <a:srgbClr val="000000"/>
              </a:solidFill>
              <a:round/>
              <a:headEnd/>
              <a:tailEnd/>
            </a:ln>
          </p:spPr>
          <p:txBody>
            <a:bodyPr anchor="ctr"/>
            <a:lstStyle/>
            <a:p>
              <a:endParaRPr lang="it-IT"/>
            </a:p>
          </p:txBody>
        </p:sp>
        <p:sp>
          <p:nvSpPr>
            <p:cNvPr id="581655" name="Line 23"/>
            <p:cNvSpPr>
              <a:spLocks noChangeShapeType="1"/>
            </p:cNvSpPr>
            <p:nvPr/>
          </p:nvSpPr>
          <p:spPr bwMode="auto">
            <a:xfrm flipH="1">
              <a:off x="4439" y="14566"/>
              <a:ext cx="1245" cy="0"/>
            </a:xfrm>
            <a:prstGeom prst="line">
              <a:avLst/>
            </a:prstGeom>
            <a:noFill/>
            <a:ln w="28575">
              <a:solidFill>
                <a:srgbClr val="000000"/>
              </a:solidFill>
              <a:round/>
              <a:headEnd/>
              <a:tailEnd type="arrow" w="med" len="med"/>
            </a:ln>
          </p:spPr>
          <p:txBody>
            <a:bodyPr/>
            <a:lstStyle/>
            <a:p>
              <a:endParaRPr lang="it-IT"/>
            </a:p>
          </p:txBody>
        </p:sp>
        <p:sp>
          <p:nvSpPr>
            <p:cNvPr id="581656" name="Text Box 24"/>
            <p:cNvSpPr txBox="1">
              <a:spLocks noChangeArrowheads="1"/>
            </p:cNvSpPr>
            <p:nvPr/>
          </p:nvSpPr>
          <p:spPr bwMode="auto">
            <a:xfrm>
              <a:off x="2274" y="14276"/>
              <a:ext cx="1955" cy="982"/>
            </a:xfrm>
            <a:prstGeom prst="rect">
              <a:avLst/>
            </a:prstGeom>
            <a:solidFill>
              <a:srgbClr val="CCD8EA"/>
            </a:solidFill>
            <a:ln w="9525">
              <a:noFill/>
              <a:miter lim="800000"/>
              <a:headEnd/>
              <a:tailEnd/>
            </a:ln>
          </p:spPr>
          <p:txBody>
            <a:bodyPr lIns="53950" tIns="26975" rIns="53950" bIns="26975"/>
            <a:lstStyle/>
            <a:p>
              <a:pPr algn="just">
                <a:spcBef>
                  <a:spcPct val="0"/>
                </a:spcBef>
                <a:buClrTx/>
                <a:buSzTx/>
                <a:buFontTx/>
                <a:buNone/>
              </a:pPr>
              <a:r>
                <a:rPr lang="en-GB" sz="1000" i="1">
                  <a:solidFill>
                    <a:srgbClr val="000000"/>
                  </a:solidFill>
                  <a:cs typeface="Times New Roman" pitchFamily="18" charset="0"/>
                </a:rPr>
                <a:t>Current: V</a:t>
              </a:r>
              <a:r>
                <a:rPr lang="en-GB" sz="1000" i="1" baseline="-30000">
                  <a:solidFill>
                    <a:srgbClr val="000000"/>
                  </a:solidFill>
                  <a:cs typeface="Times New Roman" pitchFamily="18" charset="0"/>
                </a:rPr>
                <a:t>C</a:t>
              </a:r>
              <a:endParaRPr lang="en-GB" sz="900">
                <a:solidFill>
                  <a:srgbClr val="FFFFFF"/>
                </a:solidFill>
              </a:endParaRPr>
            </a:p>
            <a:p>
              <a:pPr eaLnBrk="0" hangingPunct="0">
                <a:spcBef>
                  <a:spcPct val="0"/>
                </a:spcBef>
                <a:buClrTx/>
                <a:buSzTx/>
                <a:buFontTx/>
                <a:buNone/>
              </a:pPr>
              <a:endParaRPr lang="en-GB" sz="2400">
                <a:solidFill>
                  <a:srgbClr val="FFFFFF"/>
                </a:solidFill>
              </a:endParaRPr>
            </a:p>
          </p:txBody>
        </p:sp>
        <p:sp>
          <p:nvSpPr>
            <p:cNvPr id="581657" name="Arc 25"/>
            <p:cNvSpPr>
              <a:spLocks/>
            </p:cNvSpPr>
            <p:nvPr/>
          </p:nvSpPr>
          <p:spPr bwMode="auto">
            <a:xfrm rot="20592941" flipV="1">
              <a:off x="4458" y="11618"/>
              <a:ext cx="434" cy="594"/>
            </a:xfrm>
            <a:custGeom>
              <a:avLst/>
              <a:gdLst>
                <a:gd name="G0" fmla="+- 0 0 0"/>
                <a:gd name="G1" fmla="+- 21600 0 0"/>
                <a:gd name="G2" fmla="+- 21600 0 0"/>
                <a:gd name="T0" fmla="*/ 0 w 19748"/>
                <a:gd name="T1" fmla="*/ 0 h 21600"/>
                <a:gd name="T2" fmla="*/ 19748 w 19748"/>
                <a:gd name="T3" fmla="*/ 12850 h 21600"/>
                <a:gd name="T4" fmla="*/ 0 w 19748"/>
                <a:gd name="T5" fmla="*/ 21600 h 21600"/>
              </a:gdLst>
              <a:ahLst/>
              <a:cxnLst>
                <a:cxn ang="0">
                  <a:pos x="T0" y="T1"/>
                </a:cxn>
                <a:cxn ang="0">
                  <a:pos x="T2" y="T3"/>
                </a:cxn>
                <a:cxn ang="0">
                  <a:pos x="T4" y="T5"/>
                </a:cxn>
              </a:cxnLst>
              <a:rect l="0" t="0" r="r" b="b"/>
              <a:pathLst>
                <a:path w="19748" h="21600" fill="none" extrusionOk="0">
                  <a:moveTo>
                    <a:pt x="-1" y="0"/>
                  </a:moveTo>
                  <a:cubicBezTo>
                    <a:pt x="8544" y="0"/>
                    <a:pt x="16286" y="5037"/>
                    <a:pt x="19748" y="12849"/>
                  </a:cubicBezTo>
                </a:path>
                <a:path w="19748" h="21600" stroke="0" extrusionOk="0">
                  <a:moveTo>
                    <a:pt x="-1" y="0"/>
                  </a:moveTo>
                  <a:cubicBezTo>
                    <a:pt x="8544" y="0"/>
                    <a:pt x="16286" y="5037"/>
                    <a:pt x="19748" y="12849"/>
                  </a:cubicBezTo>
                  <a:lnTo>
                    <a:pt x="0" y="21600"/>
                  </a:lnTo>
                  <a:close/>
                </a:path>
              </a:pathLst>
            </a:custGeom>
            <a:solidFill>
              <a:srgbClr val="CCD8EA"/>
            </a:solidFill>
            <a:ln w="9525">
              <a:solidFill>
                <a:srgbClr val="000000"/>
              </a:solidFill>
              <a:round/>
              <a:headEnd/>
              <a:tailEnd/>
            </a:ln>
          </p:spPr>
          <p:txBody>
            <a:bodyPr anchor="ctr"/>
            <a:lstStyle/>
            <a:p>
              <a:endParaRPr lang="it-IT"/>
            </a:p>
          </p:txBody>
        </p:sp>
        <p:sp>
          <p:nvSpPr>
            <p:cNvPr id="581658" name="Arc 26"/>
            <p:cNvSpPr>
              <a:spLocks/>
            </p:cNvSpPr>
            <p:nvPr/>
          </p:nvSpPr>
          <p:spPr bwMode="auto">
            <a:xfrm rot="-1007059" flipH="1" flipV="1">
              <a:off x="4868" y="11506"/>
              <a:ext cx="349" cy="594"/>
            </a:xfrm>
            <a:custGeom>
              <a:avLst/>
              <a:gdLst>
                <a:gd name="G0" fmla="+- 0 0 0"/>
                <a:gd name="G1" fmla="+- 21600 0 0"/>
                <a:gd name="G2" fmla="+- 21600 0 0"/>
                <a:gd name="T0" fmla="*/ 0 w 19748"/>
                <a:gd name="T1" fmla="*/ 0 h 21600"/>
                <a:gd name="T2" fmla="*/ 19748 w 19748"/>
                <a:gd name="T3" fmla="*/ 12850 h 21600"/>
                <a:gd name="T4" fmla="*/ 0 w 19748"/>
                <a:gd name="T5" fmla="*/ 21600 h 21600"/>
              </a:gdLst>
              <a:ahLst/>
              <a:cxnLst>
                <a:cxn ang="0">
                  <a:pos x="T0" y="T1"/>
                </a:cxn>
                <a:cxn ang="0">
                  <a:pos x="T2" y="T3"/>
                </a:cxn>
                <a:cxn ang="0">
                  <a:pos x="T4" y="T5"/>
                </a:cxn>
              </a:cxnLst>
              <a:rect l="0" t="0" r="r" b="b"/>
              <a:pathLst>
                <a:path w="19748" h="21600" fill="none" extrusionOk="0">
                  <a:moveTo>
                    <a:pt x="-1" y="0"/>
                  </a:moveTo>
                  <a:cubicBezTo>
                    <a:pt x="8544" y="0"/>
                    <a:pt x="16286" y="5037"/>
                    <a:pt x="19748" y="12849"/>
                  </a:cubicBezTo>
                </a:path>
                <a:path w="19748" h="21600" stroke="0" extrusionOk="0">
                  <a:moveTo>
                    <a:pt x="-1" y="0"/>
                  </a:moveTo>
                  <a:cubicBezTo>
                    <a:pt x="8544" y="0"/>
                    <a:pt x="16286" y="5037"/>
                    <a:pt x="19748" y="12849"/>
                  </a:cubicBezTo>
                  <a:lnTo>
                    <a:pt x="0" y="21600"/>
                  </a:lnTo>
                  <a:close/>
                </a:path>
              </a:pathLst>
            </a:custGeom>
            <a:solidFill>
              <a:srgbClr val="CCD8EA"/>
            </a:solidFill>
            <a:ln w="9525">
              <a:solidFill>
                <a:srgbClr val="000000"/>
              </a:solidFill>
              <a:round/>
              <a:headEnd/>
              <a:tailEnd/>
            </a:ln>
          </p:spPr>
          <p:txBody>
            <a:bodyPr anchor="ctr"/>
            <a:lstStyle/>
            <a:p>
              <a:endParaRPr lang="it-IT"/>
            </a:p>
          </p:txBody>
        </p:sp>
        <p:grpSp>
          <p:nvGrpSpPr>
            <p:cNvPr id="3" name="Group 27"/>
            <p:cNvGrpSpPr>
              <a:grpSpLocks/>
            </p:cNvGrpSpPr>
            <p:nvPr/>
          </p:nvGrpSpPr>
          <p:grpSpPr bwMode="auto">
            <a:xfrm>
              <a:off x="5241" y="11448"/>
              <a:ext cx="775" cy="596"/>
              <a:chOff x="2880" y="3295"/>
              <a:chExt cx="718" cy="273"/>
            </a:xfrm>
          </p:grpSpPr>
          <p:sp>
            <p:nvSpPr>
              <p:cNvPr id="581660" name="Arc 28"/>
              <p:cNvSpPr>
                <a:spLocks/>
              </p:cNvSpPr>
              <p:nvPr/>
            </p:nvSpPr>
            <p:spPr bwMode="auto">
              <a:xfrm flipV="1">
                <a:off x="2880" y="3295"/>
                <a:ext cx="402" cy="272"/>
              </a:xfrm>
              <a:custGeom>
                <a:avLst/>
                <a:gdLst>
                  <a:gd name="G0" fmla="+- 0 0 0"/>
                  <a:gd name="G1" fmla="+- 21600 0 0"/>
                  <a:gd name="G2" fmla="+- 21600 0 0"/>
                  <a:gd name="T0" fmla="*/ 0 w 19748"/>
                  <a:gd name="T1" fmla="*/ 0 h 21600"/>
                  <a:gd name="T2" fmla="*/ 19748 w 19748"/>
                  <a:gd name="T3" fmla="*/ 12850 h 21600"/>
                  <a:gd name="T4" fmla="*/ 0 w 19748"/>
                  <a:gd name="T5" fmla="*/ 21600 h 21600"/>
                </a:gdLst>
                <a:ahLst/>
                <a:cxnLst>
                  <a:cxn ang="0">
                    <a:pos x="T0" y="T1"/>
                  </a:cxn>
                  <a:cxn ang="0">
                    <a:pos x="T2" y="T3"/>
                  </a:cxn>
                  <a:cxn ang="0">
                    <a:pos x="T4" y="T5"/>
                  </a:cxn>
                </a:cxnLst>
                <a:rect l="0" t="0" r="r" b="b"/>
                <a:pathLst>
                  <a:path w="19748" h="21600" fill="none" extrusionOk="0">
                    <a:moveTo>
                      <a:pt x="-1" y="0"/>
                    </a:moveTo>
                    <a:cubicBezTo>
                      <a:pt x="8544" y="0"/>
                      <a:pt x="16286" y="5037"/>
                      <a:pt x="19748" y="12849"/>
                    </a:cubicBezTo>
                  </a:path>
                  <a:path w="19748" h="21600" stroke="0" extrusionOk="0">
                    <a:moveTo>
                      <a:pt x="-1" y="0"/>
                    </a:moveTo>
                    <a:cubicBezTo>
                      <a:pt x="8544" y="0"/>
                      <a:pt x="16286" y="5037"/>
                      <a:pt x="19748" y="12849"/>
                    </a:cubicBezTo>
                    <a:lnTo>
                      <a:pt x="0" y="21600"/>
                    </a:lnTo>
                    <a:close/>
                  </a:path>
                </a:pathLst>
              </a:custGeom>
              <a:solidFill>
                <a:srgbClr val="CCD8EA"/>
              </a:solidFill>
              <a:ln w="9525">
                <a:solidFill>
                  <a:srgbClr val="000000"/>
                </a:solidFill>
                <a:round/>
                <a:headEnd/>
                <a:tailEnd/>
              </a:ln>
            </p:spPr>
            <p:txBody>
              <a:bodyPr anchor="ctr"/>
              <a:lstStyle/>
              <a:p>
                <a:endParaRPr lang="it-IT"/>
              </a:p>
            </p:txBody>
          </p:sp>
          <p:sp>
            <p:nvSpPr>
              <p:cNvPr id="581661" name="Arc 29"/>
              <p:cNvSpPr>
                <a:spLocks/>
              </p:cNvSpPr>
              <p:nvPr/>
            </p:nvSpPr>
            <p:spPr bwMode="auto">
              <a:xfrm flipH="1" flipV="1">
                <a:off x="3274" y="3296"/>
                <a:ext cx="324" cy="272"/>
              </a:xfrm>
              <a:custGeom>
                <a:avLst/>
                <a:gdLst>
                  <a:gd name="G0" fmla="+- 0 0 0"/>
                  <a:gd name="G1" fmla="+- 21600 0 0"/>
                  <a:gd name="G2" fmla="+- 21600 0 0"/>
                  <a:gd name="T0" fmla="*/ 0 w 19748"/>
                  <a:gd name="T1" fmla="*/ 0 h 21600"/>
                  <a:gd name="T2" fmla="*/ 19748 w 19748"/>
                  <a:gd name="T3" fmla="*/ 12850 h 21600"/>
                  <a:gd name="T4" fmla="*/ 0 w 19748"/>
                  <a:gd name="T5" fmla="*/ 21600 h 21600"/>
                </a:gdLst>
                <a:ahLst/>
                <a:cxnLst>
                  <a:cxn ang="0">
                    <a:pos x="T0" y="T1"/>
                  </a:cxn>
                  <a:cxn ang="0">
                    <a:pos x="T2" y="T3"/>
                  </a:cxn>
                  <a:cxn ang="0">
                    <a:pos x="T4" y="T5"/>
                  </a:cxn>
                </a:cxnLst>
                <a:rect l="0" t="0" r="r" b="b"/>
                <a:pathLst>
                  <a:path w="19748" h="21600" fill="none" extrusionOk="0">
                    <a:moveTo>
                      <a:pt x="-1" y="0"/>
                    </a:moveTo>
                    <a:cubicBezTo>
                      <a:pt x="8544" y="0"/>
                      <a:pt x="16286" y="5037"/>
                      <a:pt x="19748" y="12849"/>
                    </a:cubicBezTo>
                  </a:path>
                  <a:path w="19748" h="21600" stroke="0" extrusionOk="0">
                    <a:moveTo>
                      <a:pt x="-1" y="0"/>
                    </a:moveTo>
                    <a:cubicBezTo>
                      <a:pt x="8544" y="0"/>
                      <a:pt x="16286" y="5037"/>
                      <a:pt x="19748" y="12849"/>
                    </a:cubicBezTo>
                    <a:lnTo>
                      <a:pt x="0" y="21600"/>
                    </a:lnTo>
                    <a:close/>
                  </a:path>
                </a:pathLst>
              </a:custGeom>
              <a:solidFill>
                <a:srgbClr val="CCD8EA"/>
              </a:solidFill>
              <a:ln w="9525">
                <a:solidFill>
                  <a:srgbClr val="000000"/>
                </a:solidFill>
                <a:round/>
                <a:headEnd/>
                <a:tailEnd/>
              </a:ln>
            </p:spPr>
            <p:txBody>
              <a:bodyPr anchor="ctr"/>
              <a:lstStyle/>
              <a:p>
                <a:endParaRPr lang="it-IT"/>
              </a:p>
            </p:txBody>
          </p:sp>
        </p:grpSp>
        <p:grpSp>
          <p:nvGrpSpPr>
            <p:cNvPr id="4" name="Group 30"/>
            <p:cNvGrpSpPr>
              <a:grpSpLocks/>
            </p:cNvGrpSpPr>
            <p:nvPr/>
          </p:nvGrpSpPr>
          <p:grpSpPr bwMode="auto">
            <a:xfrm rot="437088">
              <a:off x="6029" y="11492"/>
              <a:ext cx="775" cy="596"/>
              <a:chOff x="2880" y="3295"/>
              <a:chExt cx="718" cy="273"/>
            </a:xfrm>
          </p:grpSpPr>
          <p:sp>
            <p:nvSpPr>
              <p:cNvPr id="581663" name="Arc 31"/>
              <p:cNvSpPr>
                <a:spLocks/>
              </p:cNvSpPr>
              <p:nvPr/>
            </p:nvSpPr>
            <p:spPr bwMode="auto">
              <a:xfrm flipV="1">
                <a:off x="2880" y="3295"/>
                <a:ext cx="402" cy="272"/>
              </a:xfrm>
              <a:custGeom>
                <a:avLst/>
                <a:gdLst>
                  <a:gd name="G0" fmla="+- 0 0 0"/>
                  <a:gd name="G1" fmla="+- 21600 0 0"/>
                  <a:gd name="G2" fmla="+- 21600 0 0"/>
                  <a:gd name="T0" fmla="*/ 0 w 19748"/>
                  <a:gd name="T1" fmla="*/ 0 h 21600"/>
                  <a:gd name="T2" fmla="*/ 19748 w 19748"/>
                  <a:gd name="T3" fmla="*/ 12850 h 21600"/>
                  <a:gd name="T4" fmla="*/ 0 w 19748"/>
                  <a:gd name="T5" fmla="*/ 21600 h 21600"/>
                </a:gdLst>
                <a:ahLst/>
                <a:cxnLst>
                  <a:cxn ang="0">
                    <a:pos x="T0" y="T1"/>
                  </a:cxn>
                  <a:cxn ang="0">
                    <a:pos x="T2" y="T3"/>
                  </a:cxn>
                  <a:cxn ang="0">
                    <a:pos x="T4" y="T5"/>
                  </a:cxn>
                </a:cxnLst>
                <a:rect l="0" t="0" r="r" b="b"/>
                <a:pathLst>
                  <a:path w="19748" h="21600" fill="none" extrusionOk="0">
                    <a:moveTo>
                      <a:pt x="-1" y="0"/>
                    </a:moveTo>
                    <a:cubicBezTo>
                      <a:pt x="8544" y="0"/>
                      <a:pt x="16286" y="5037"/>
                      <a:pt x="19748" y="12849"/>
                    </a:cubicBezTo>
                  </a:path>
                  <a:path w="19748" h="21600" stroke="0" extrusionOk="0">
                    <a:moveTo>
                      <a:pt x="-1" y="0"/>
                    </a:moveTo>
                    <a:cubicBezTo>
                      <a:pt x="8544" y="0"/>
                      <a:pt x="16286" y="5037"/>
                      <a:pt x="19748" y="12849"/>
                    </a:cubicBezTo>
                    <a:lnTo>
                      <a:pt x="0" y="21600"/>
                    </a:lnTo>
                    <a:close/>
                  </a:path>
                </a:pathLst>
              </a:custGeom>
              <a:solidFill>
                <a:srgbClr val="CCD8EA"/>
              </a:solidFill>
              <a:ln w="9525">
                <a:solidFill>
                  <a:srgbClr val="000000"/>
                </a:solidFill>
                <a:round/>
                <a:headEnd/>
                <a:tailEnd/>
              </a:ln>
            </p:spPr>
            <p:txBody>
              <a:bodyPr anchor="ctr"/>
              <a:lstStyle/>
              <a:p>
                <a:endParaRPr lang="it-IT"/>
              </a:p>
            </p:txBody>
          </p:sp>
          <p:sp>
            <p:nvSpPr>
              <p:cNvPr id="581664" name="Arc 32"/>
              <p:cNvSpPr>
                <a:spLocks/>
              </p:cNvSpPr>
              <p:nvPr/>
            </p:nvSpPr>
            <p:spPr bwMode="auto">
              <a:xfrm flipH="1" flipV="1">
                <a:off x="3274" y="3296"/>
                <a:ext cx="324" cy="272"/>
              </a:xfrm>
              <a:custGeom>
                <a:avLst/>
                <a:gdLst>
                  <a:gd name="G0" fmla="+- 0 0 0"/>
                  <a:gd name="G1" fmla="+- 21600 0 0"/>
                  <a:gd name="G2" fmla="+- 21600 0 0"/>
                  <a:gd name="T0" fmla="*/ 0 w 19748"/>
                  <a:gd name="T1" fmla="*/ 0 h 21600"/>
                  <a:gd name="T2" fmla="*/ 19748 w 19748"/>
                  <a:gd name="T3" fmla="*/ 12850 h 21600"/>
                  <a:gd name="T4" fmla="*/ 0 w 19748"/>
                  <a:gd name="T5" fmla="*/ 21600 h 21600"/>
                </a:gdLst>
                <a:ahLst/>
                <a:cxnLst>
                  <a:cxn ang="0">
                    <a:pos x="T0" y="T1"/>
                  </a:cxn>
                  <a:cxn ang="0">
                    <a:pos x="T2" y="T3"/>
                  </a:cxn>
                  <a:cxn ang="0">
                    <a:pos x="T4" y="T5"/>
                  </a:cxn>
                </a:cxnLst>
                <a:rect l="0" t="0" r="r" b="b"/>
                <a:pathLst>
                  <a:path w="19748" h="21600" fill="none" extrusionOk="0">
                    <a:moveTo>
                      <a:pt x="-1" y="0"/>
                    </a:moveTo>
                    <a:cubicBezTo>
                      <a:pt x="8544" y="0"/>
                      <a:pt x="16286" y="5037"/>
                      <a:pt x="19748" y="12849"/>
                    </a:cubicBezTo>
                  </a:path>
                  <a:path w="19748" h="21600" stroke="0" extrusionOk="0">
                    <a:moveTo>
                      <a:pt x="-1" y="0"/>
                    </a:moveTo>
                    <a:cubicBezTo>
                      <a:pt x="8544" y="0"/>
                      <a:pt x="16286" y="5037"/>
                      <a:pt x="19748" y="12849"/>
                    </a:cubicBezTo>
                    <a:lnTo>
                      <a:pt x="0" y="21600"/>
                    </a:lnTo>
                    <a:close/>
                  </a:path>
                </a:pathLst>
              </a:custGeom>
              <a:solidFill>
                <a:srgbClr val="CCD8EA"/>
              </a:solidFill>
              <a:ln w="9525">
                <a:solidFill>
                  <a:srgbClr val="000000"/>
                </a:solidFill>
                <a:round/>
                <a:headEnd/>
                <a:tailEnd/>
              </a:ln>
            </p:spPr>
            <p:txBody>
              <a:bodyPr anchor="ctr"/>
              <a:lstStyle/>
              <a:p>
                <a:endParaRPr lang="it-IT"/>
              </a:p>
            </p:txBody>
          </p:sp>
        </p:grpSp>
        <p:sp>
          <p:nvSpPr>
            <p:cNvPr id="581665" name="Text Box 33"/>
            <p:cNvSpPr txBox="1">
              <a:spLocks noChangeArrowheads="1"/>
            </p:cNvSpPr>
            <p:nvPr/>
          </p:nvSpPr>
          <p:spPr bwMode="auto">
            <a:xfrm>
              <a:off x="2300" y="11522"/>
              <a:ext cx="2357" cy="982"/>
            </a:xfrm>
            <a:prstGeom prst="rect">
              <a:avLst/>
            </a:prstGeom>
            <a:solidFill>
              <a:srgbClr val="CCD8EA"/>
            </a:solidFill>
            <a:ln w="9525">
              <a:noFill/>
              <a:miter lim="800000"/>
              <a:headEnd/>
              <a:tailEnd/>
            </a:ln>
          </p:spPr>
          <p:txBody>
            <a:bodyPr lIns="53950" tIns="26975" rIns="53950" bIns="26975"/>
            <a:lstStyle/>
            <a:p>
              <a:pPr algn="just">
                <a:spcBef>
                  <a:spcPct val="0"/>
                </a:spcBef>
                <a:buClrTx/>
                <a:buSzTx/>
                <a:buFontTx/>
                <a:buNone/>
              </a:pPr>
              <a:r>
                <a:rPr lang="en-GB" sz="1000" i="1">
                  <a:solidFill>
                    <a:srgbClr val="000000"/>
                  </a:solidFill>
                  <a:cs typeface="Times New Roman" pitchFamily="18" charset="0"/>
                </a:rPr>
                <a:t>Bragg waves: C</a:t>
              </a:r>
              <a:r>
                <a:rPr lang="en-GB" sz="1000" i="1" baseline="-30000">
                  <a:solidFill>
                    <a:srgbClr val="000000"/>
                  </a:solidFill>
                  <a:cs typeface="Times New Roman" pitchFamily="18" charset="0"/>
                </a:rPr>
                <a:t>0</a:t>
              </a:r>
              <a:endParaRPr lang="en-GB" sz="900">
                <a:solidFill>
                  <a:srgbClr val="FFFFFF"/>
                </a:solidFill>
              </a:endParaRPr>
            </a:p>
            <a:p>
              <a:pPr eaLnBrk="0" hangingPunct="0">
                <a:spcBef>
                  <a:spcPct val="0"/>
                </a:spcBef>
                <a:buClrTx/>
                <a:buSzTx/>
                <a:buFontTx/>
                <a:buNone/>
              </a:pPr>
              <a:endParaRPr lang="en-GB" sz="2400">
                <a:solidFill>
                  <a:srgbClr val="FFFFFF"/>
                </a:solidFill>
              </a:endParaRPr>
            </a:p>
          </p:txBody>
        </p:sp>
        <p:sp>
          <p:nvSpPr>
            <p:cNvPr id="581666" name="Line 34"/>
            <p:cNvSpPr>
              <a:spLocks noChangeShapeType="1"/>
            </p:cNvSpPr>
            <p:nvPr/>
          </p:nvSpPr>
          <p:spPr bwMode="auto">
            <a:xfrm flipH="1">
              <a:off x="5147" y="11880"/>
              <a:ext cx="498" cy="2"/>
            </a:xfrm>
            <a:prstGeom prst="line">
              <a:avLst/>
            </a:prstGeom>
            <a:noFill/>
            <a:ln w="28575">
              <a:solidFill>
                <a:srgbClr val="000000"/>
              </a:solidFill>
              <a:round/>
              <a:headEnd/>
              <a:tailEnd type="arrow" w="med" len="med"/>
            </a:ln>
          </p:spPr>
          <p:txBody>
            <a:bodyPr/>
            <a:lstStyle/>
            <a:p>
              <a:endParaRPr lang="it-IT"/>
            </a:p>
          </p:txBody>
        </p:sp>
        <p:sp>
          <p:nvSpPr>
            <p:cNvPr id="581667" name="Line 35"/>
            <p:cNvSpPr>
              <a:spLocks noChangeShapeType="1"/>
            </p:cNvSpPr>
            <p:nvPr/>
          </p:nvSpPr>
          <p:spPr bwMode="auto">
            <a:xfrm flipH="1">
              <a:off x="4930" y="12482"/>
              <a:ext cx="741" cy="0"/>
            </a:xfrm>
            <a:prstGeom prst="line">
              <a:avLst/>
            </a:prstGeom>
            <a:noFill/>
            <a:ln w="28575">
              <a:solidFill>
                <a:srgbClr val="000000"/>
              </a:solidFill>
              <a:round/>
              <a:headEnd/>
              <a:tailEnd type="arrow" w="med" len="med"/>
            </a:ln>
          </p:spPr>
          <p:txBody>
            <a:bodyPr/>
            <a:lstStyle/>
            <a:p>
              <a:endParaRPr lang="it-IT"/>
            </a:p>
          </p:txBody>
        </p:sp>
        <p:sp>
          <p:nvSpPr>
            <p:cNvPr id="581668" name="Text Box 36"/>
            <p:cNvSpPr txBox="1">
              <a:spLocks noChangeArrowheads="1"/>
            </p:cNvSpPr>
            <p:nvPr/>
          </p:nvSpPr>
          <p:spPr bwMode="auto">
            <a:xfrm>
              <a:off x="2284" y="12148"/>
              <a:ext cx="2224" cy="982"/>
            </a:xfrm>
            <a:prstGeom prst="rect">
              <a:avLst/>
            </a:prstGeom>
            <a:solidFill>
              <a:srgbClr val="CCD8EA"/>
            </a:solidFill>
            <a:ln w="9525">
              <a:noFill/>
              <a:miter lim="800000"/>
              <a:headEnd/>
              <a:tailEnd/>
            </a:ln>
          </p:spPr>
          <p:txBody>
            <a:bodyPr lIns="53950" tIns="26975" rIns="53950" bIns="26975"/>
            <a:lstStyle/>
            <a:p>
              <a:pPr algn="just">
                <a:spcBef>
                  <a:spcPct val="0"/>
                </a:spcBef>
                <a:buClrTx/>
                <a:buSzTx/>
                <a:buFontTx/>
                <a:buNone/>
              </a:pPr>
              <a:r>
                <a:rPr lang="en-GB" sz="1000" i="1">
                  <a:solidFill>
                    <a:srgbClr val="000000"/>
                  </a:solidFill>
                  <a:cs typeface="Times New Roman" pitchFamily="18" charset="0"/>
                </a:rPr>
                <a:t>Wind drift: D</a:t>
              </a:r>
              <a:r>
                <a:rPr lang="en-GB" sz="1000" i="1" baseline="-30000">
                  <a:solidFill>
                    <a:srgbClr val="000000"/>
                  </a:solidFill>
                  <a:cs typeface="Times New Roman" pitchFamily="18" charset="0"/>
                </a:rPr>
                <a:t>w</a:t>
              </a:r>
              <a:endParaRPr lang="en-GB" sz="900">
                <a:solidFill>
                  <a:srgbClr val="FFFFFF"/>
                </a:solidFill>
              </a:endParaRPr>
            </a:p>
            <a:p>
              <a:pPr eaLnBrk="0" hangingPunct="0">
                <a:spcBef>
                  <a:spcPct val="0"/>
                </a:spcBef>
                <a:buClrTx/>
                <a:buSzTx/>
                <a:buFontTx/>
                <a:buNone/>
              </a:pPr>
              <a:endParaRPr lang="en-GB" sz="2400">
                <a:solidFill>
                  <a:srgbClr val="FFFFFF"/>
                </a:solidFill>
              </a:endParaRPr>
            </a:p>
          </p:txBody>
        </p:sp>
        <p:sp>
          <p:nvSpPr>
            <p:cNvPr id="581669" name="Arc 37"/>
            <p:cNvSpPr>
              <a:spLocks/>
            </p:cNvSpPr>
            <p:nvPr/>
          </p:nvSpPr>
          <p:spPr bwMode="auto">
            <a:xfrm rot="20592941" flipV="1">
              <a:off x="4454" y="11662"/>
              <a:ext cx="434" cy="594"/>
            </a:xfrm>
            <a:custGeom>
              <a:avLst/>
              <a:gdLst>
                <a:gd name="G0" fmla="+- 0 0 0"/>
                <a:gd name="G1" fmla="+- 21600 0 0"/>
                <a:gd name="G2" fmla="+- 21600 0 0"/>
                <a:gd name="T0" fmla="*/ 0 w 19748"/>
                <a:gd name="T1" fmla="*/ 0 h 21600"/>
                <a:gd name="T2" fmla="*/ 19748 w 19748"/>
                <a:gd name="T3" fmla="*/ 12850 h 21600"/>
                <a:gd name="T4" fmla="*/ 0 w 19748"/>
                <a:gd name="T5" fmla="*/ 21600 h 21600"/>
              </a:gdLst>
              <a:ahLst/>
              <a:cxnLst>
                <a:cxn ang="0">
                  <a:pos x="T0" y="T1"/>
                </a:cxn>
                <a:cxn ang="0">
                  <a:pos x="T2" y="T3"/>
                </a:cxn>
                <a:cxn ang="0">
                  <a:pos x="T4" y="T5"/>
                </a:cxn>
              </a:cxnLst>
              <a:rect l="0" t="0" r="r" b="b"/>
              <a:pathLst>
                <a:path w="19748" h="21600" fill="none" extrusionOk="0">
                  <a:moveTo>
                    <a:pt x="-1" y="0"/>
                  </a:moveTo>
                  <a:cubicBezTo>
                    <a:pt x="8544" y="0"/>
                    <a:pt x="16286" y="5037"/>
                    <a:pt x="19748" y="12849"/>
                  </a:cubicBezTo>
                </a:path>
                <a:path w="19748" h="21600" stroke="0" extrusionOk="0">
                  <a:moveTo>
                    <a:pt x="-1" y="0"/>
                  </a:moveTo>
                  <a:cubicBezTo>
                    <a:pt x="8544" y="0"/>
                    <a:pt x="16286" y="5037"/>
                    <a:pt x="19748" y="12849"/>
                  </a:cubicBezTo>
                  <a:lnTo>
                    <a:pt x="0" y="21600"/>
                  </a:lnTo>
                  <a:close/>
                </a:path>
              </a:pathLst>
            </a:custGeom>
            <a:solidFill>
              <a:srgbClr val="CCD8EA"/>
            </a:solidFill>
            <a:ln w="9525">
              <a:solidFill>
                <a:srgbClr val="000000"/>
              </a:solidFill>
              <a:round/>
              <a:headEnd/>
              <a:tailEnd/>
            </a:ln>
          </p:spPr>
          <p:txBody>
            <a:bodyPr anchor="ctr"/>
            <a:lstStyle/>
            <a:p>
              <a:endParaRPr lang="it-IT"/>
            </a:p>
          </p:txBody>
        </p:sp>
        <p:sp>
          <p:nvSpPr>
            <p:cNvPr id="581670" name="Arc 38"/>
            <p:cNvSpPr>
              <a:spLocks/>
            </p:cNvSpPr>
            <p:nvPr/>
          </p:nvSpPr>
          <p:spPr bwMode="auto">
            <a:xfrm rot="-1007059" flipH="1" flipV="1">
              <a:off x="4864" y="11550"/>
              <a:ext cx="349" cy="594"/>
            </a:xfrm>
            <a:custGeom>
              <a:avLst/>
              <a:gdLst>
                <a:gd name="G0" fmla="+- 0 0 0"/>
                <a:gd name="G1" fmla="+- 21600 0 0"/>
                <a:gd name="G2" fmla="+- 21600 0 0"/>
                <a:gd name="T0" fmla="*/ 0 w 19748"/>
                <a:gd name="T1" fmla="*/ 0 h 21600"/>
                <a:gd name="T2" fmla="*/ 19748 w 19748"/>
                <a:gd name="T3" fmla="*/ 12850 h 21600"/>
                <a:gd name="T4" fmla="*/ 0 w 19748"/>
                <a:gd name="T5" fmla="*/ 21600 h 21600"/>
              </a:gdLst>
              <a:ahLst/>
              <a:cxnLst>
                <a:cxn ang="0">
                  <a:pos x="T0" y="T1"/>
                </a:cxn>
                <a:cxn ang="0">
                  <a:pos x="T2" y="T3"/>
                </a:cxn>
                <a:cxn ang="0">
                  <a:pos x="T4" y="T5"/>
                </a:cxn>
              </a:cxnLst>
              <a:rect l="0" t="0" r="r" b="b"/>
              <a:pathLst>
                <a:path w="19748" h="21600" fill="none" extrusionOk="0">
                  <a:moveTo>
                    <a:pt x="-1" y="0"/>
                  </a:moveTo>
                  <a:cubicBezTo>
                    <a:pt x="8544" y="0"/>
                    <a:pt x="16286" y="5037"/>
                    <a:pt x="19748" y="12849"/>
                  </a:cubicBezTo>
                </a:path>
                <a:path w="19748" h="21600" stroke="0" extrusionOk="0">
                  <a:moveTo>
                    <a:pt x="-1" y="0"/>
                  </a:moveTo>
                  <a:cubicBezTo>
                    <a:pt x="8544" y="0"/>
                    <a:pt x="16286" y="5037"/>
                    <a:pt x="19748" y="12849"/>
                  </a:cubicBezTo>
                  <a:lnTo>
                    <a:pt x="0" y="21600"/>
                  </a:lnTo>
                  <a:close/>
                </a:path>
              </a:pathLst>
            </a:custGeom>
            <a:solidFill>
              <a:srgbClr val="CCD8EA"/>
            </a:solidFill>
            <a:ln w="9525">
              <a:solidFill>
                <a:srgbClr val="000000"/>
              </a:solidFill>
              <a:round/>
              <a:headEnd/>
              <a:tailEnd/>
            </a:ln>
          </p:spPr>
          <p:txBody>
            <a:bodyPr anchor="ctr"/>
            <a:lstStyle/>
            <a:p>
              <a:endParaRPr lang="it-IT"/>
            </a:p>
          </p:txBody>
        </p:sp>
        <p:grpSp>
          <p:nvGrpSpPr>
            <p:cNvPr id="5" name="Group 39"/>
            <p:cNvGrpSpPr>
              <a:grpSpLocks/>
            </p:cNvGrpSpPr>
            <p:nvPr/>
          </p:nvGrpSpPr>
          <p:grpSpPr bwMode="auto">
            <a:xfrm>
              <a:off x="5237" y="11492"/>
              <a:ext cx="775" cy="596"/>
              <a:chOff x="2880" y="3295"/>
              <a:chExt cx="718" cy="273"/>
            </a:xfrm>
          </p:grpSpPr>
          <p:sp>
            <p:nvSpPr>
              <p:cNvPr id="581672" name="Arc 40"/>
              <p:cNvSpPr>
                <a:spLocks/>
              </p:cNvSpPr>
              <p:nvPr/>
            </p:nvSpPr>
            <p:spPr bwMode="auto">
              <a:xfrm flipV="1">
                <a:off x="2880" y="3295"/>
                <a:ext cx="402" cy="272"/>
              </a:xfrm>
              <a:custGeom>
                <a:avLst/>
                <a:gdLst>
                  <a:gd name="G0" fmla="+- 0 0 0"/>
                  <a:gd name="G1" fmla="+- 21600 0 0"/>
                  <a:gd name="G2" fmla="+- 21600 0 0"/>
                  <a:gd name="T0" fmla="*/ 0 w 19748"/>
                  <a:gd name="T1" fmla="*/ 0 h 21600"/>
                  <a:gd name="T2" fmla="*/ 19748 w 19748"/>
                  <a:gd name="T3" fmla="*/ 12850 h 21600"/>
                  <a:gd name="T4" fmla="*/ 0 w 19748"/>
                  <a:gd name="T5" fmla="*/ 21600 h 21600"/>
                </a:gdLst>
                <a:ahLst/>
                <a:cxnLst>
                  <a:cxn ang="0">
                    <a:pos x="T0" y="T1"/>
                  </a:cxn>
                  <a:cxn ang="0">
                    <a:pos x="T2" y="T3"/>
                  </a:cxn>
                  <a:cxn ang="0">
                    <a:pos x="T4" y="T5"/>
                  </a:cxn>
                </a:cxnLst>
                <a:rect l="0" t="0" r="r" b="b"/>
                <a:pathLst>
                  <a:path w="19748" h="21600" fill="none" extrusionOk="0">
                    <a:moveTo>
                      <a:pt x="-1" y="0"/>
                    </a:moveTo>
                    <a:cubicBezTo>
                      <a:pt x="8544" y="0"/>
                      <a:pt x="16286" y="5037"/>
                      <a:pt x="19748" y="12849"/>
                    </a:cubicBezTo>
                  </a:path>
                  <a:path w="19748" h="21600" stroke="0" extrusionOk="0">
                    <a:moveTo>
                      <a:pt x="-1" y="0"/>
                    </a:moveTo>
                    <a:cubicBezTo>
                      <a:pt x="8544" y="0"/>
                      <a:pt x="16286" y="5037"/>
                      <a:pt x="19748" y="12849"/>
                    </a:cubicBezTo>
                    <a:lnTo>
                      <a:pt x="0" y="21600"/>
                    </a:lnTo>
                    <a:close/>
                  </a:path>
                </a:pathLst>
              </a:custGeom>
              <a:solidFill>
                <a:srgbClr val="CCD8EA"/>
              </a:solidFill>
              <a:ln w="9525">
                <a:solidFill>
                  <a:srgbClr val="000000"/>
                </a:solidFill>
                <a:round/>
                <a:headEnd/>
                <a:tailEnd/>
              </a:ln>
            </p:spPr>
            <p:txBody>
              <a:bodyPr anchor="ctr"/>
              <a:lstStyle/>
              <a:p>
                <a:endParaRPr lang="it-IT"/>
              </a:p>
            </p:txBody>
          </p:sp>
          <p:sp>
            <p:nvSpPr>
              <p:cNvPr id="581673" name="Arc 41"/>
              <p:cNvSpPr>
                <a:spLocks/>
              </p:cNvSpPr>
              <p:nvPr/>
            </p:nvSpPr>
            <p:spPr bwMode="auto">
              <a:xfrm flipH="1" flipV="1">
                <a:off x="3274" y="3296"/>
                <a:ext cx="324" cy="272"/>
              </a:xfrm>
              <a:custGeom>
                <a:avLst/>
                <a:gdLst>
                  <a:gd name="G0" fmla="+- 0 0 0"/>
                  <a:gd name="G1" fmla="+- 21600 0 0"/>
                  <a:gd name="G2" fmla="+- 21600 0 0"/>
                  <a:gd name="T0" fmla="*/ 0 w 19748"/>
                  <a:gd name="T1" fmla="*/ 0 h 21600"/>
                  <a:gd name="T2" fmla="*/ 19748 w 19748"/>
                  <a:gd name="T3" fmla="*/ 12850 h 21600"/>
                  <a:gd name="T4" fmla="*/ 0 w 19748"/>
                  <a:gd name="T5" fmla="*/ 21600 h 21600"/>
                </a:gdLst>
                <a:ahLst/>
                <a:cxnLst>
                  <a:cxn ang="0">
                    <a:pos x="T0" y="T1"/>
                  </a:cxn>
                  <a:cxn ang="0">
                    <a:pos x="T2" y="T3"/>
                  </a:cxn>
                  <a:cxn ang="0">
                    <a:pos x="T4" y="T5"/>
                  </a:cxn>
                </a:cxnLst>
                <a:rect l="0" t="0" r="r" b="b"/>
                <a:pathLst>
                  <a:path w="19748" h="21600" fill="none" extrusionOk="0">
                    <a:moveTo>
                      <a:pt x="-1" y="0"/>
                    </a:moveTo>
                    <a:cubicBezTo>
                      <a:pt x="8544" y="0"/>
                      <a:pt x="16286" y="5037"/>
                      <a:pt x="19748" y="12849"/>
                    </a:cubicBezTo>
                  </a:path>
                  <a:path w="19748" h="21600" stroke="0" extrusionOk="0">
                    <a:moveTo>
                      <a:pt x="-1" y="0"/>
                    </a:moveTo>
                    <a:cubicBezTo>
                      <a:pt x="8544" y="0"/>
                      <a:pt x="16286" y="5037"/>
                      <a:pt x="19748" y="12849"/>
                    </a:cubicBezTo>
                    <a:lnTo>
                      <a:pt x="0" y="21600"/>
                    </a:lnTo>
                    <a:close/>
                  </a:path>
                </a:pathLst>
              </a:custGeom>
              <a:solidFill>
                <a:srgbClr val="CCD8EA"/>
              </a:solidFill>
              <a:ln w="9525">
                <a:solidFill>
                  <a:srgbClr val="000000"/>
                </a:solidFill>
                <a:round/>
                <a:headEnd/>
                <a:tailEnd/>
              </a:ln>
            </p:spPr>
            <p:txBody>
              <a:bodyPr anchor="ctr"/>
              <a:lstStyle/>
              <a:p>
                <a:endParaRPr lang="it-IT"/>
              </a:p>
            </p:txBody>
          </p:sp>
        </p:grpSp>
        <p:grpSp>
          <p:nvGrpSpPr>
            <p:cNvPr id="6" name="Group 42"/>
            <p:cNvGrpSpPr>
              <a:grpSpLocks/>
            </p:cNvGrpSpPr>
            <p:nvPr/>
          </p:nvGrpSpPr>
          <p:grpSpPr bwMode="auto">
            <a:xfrm rot="437088">
              <a:off x="6025" y="11536"/>
              <a:ext cx="775" cy="596"/>
              <a:chOff x="2880" y="3295"/>
              <a:chExt cx="718" cy="273"/>
            </a:xfrm>
          </p:grpSpPr>
          <p:sp>
            <p:nvSpPr>
              <p:cNvPr id="581675" name="Arc 43"/>
              <p:cNvSpPr>
                <a:spLocks/>
              </p:cNvSpPr>
              <p:nvPr/>
            </p:nvSpPr>
            <p:spPr bwMode="auto">
              <a:xfrm flipV="1">
                <a:off x="2880" y="3295"/>
                <a:ext cx="402" cy="272"/>
              </a:xfrm>
              <a:custGeom>
                <a:avLst/>
                <a:gdLst>
                  <a:gd name="G0" fmla="+- 0 0 0"/>
                  <a:gd name="G1" fmla="+- 21600 0 0"/>
                  <a:gd name="G2" fmla="+- 21600 0 0"/>
                  <a:gd name="T0" fmla="*/ 0 w 19748"/>
                  <a:gd name="T1" fmla="*/ 0 h 21600"/>
                  <a:gd name="T2" fmla="*/ 19748 w 19748"/>
                  <a:gd name="T3" fmla="*/ 12850 h 21600"/>
                  <a:gd name="T4" fmla="*/ 0 w 19748"/>
                  <a:gd name="T5" fmla="*/ 21600 h 21600"/>
                </a:gdLst>
                <a:ahLst/>
                <a:cxnLst>
                  <a:cxn ang="0">
                    <a:pos x="T0" y="T1"/>
                  </a:cxn>
                  <a:cxn ang="0">
                    <a:pos x="T2" y="T3"/>
                  </a:cxn>
                  <a:cxn ang="0">
                    <a:pos x="T4" y="T5"/>
                  </a:cxn>
                </a:cxnLst>
                <a:rect l="0" t="0" r="r" b="b"/>
                <a:pathLst>
                  <a:path w="19748" h="21600" fill="none" extrusionOk="0">
                    <a:moveTo>
                      <a:pt x="-1" y="0"/>
                    </a:moveTo>
                    <a:cubicBezTo>
                      <a:pt x="8544" y="0"/>
                      <a:pt x="16286" y="5037"/>
                      <a:pt x="19748" y="12849"/>
                    </a:cubicBezTo>
                  </a:path>
                  <a:path w="19748" h="21600" stroke="0" extrusionOk="0">
                    <a:moveTo>
                      <a:pt x="-1" y="0"/>
                    </a:moveTo>
                    <a:cubicBezTo>
                      <a:pt x="8544" y="0"/>
                      <a:pt x="16286" y="5037"/>
                      <a:pt x="19748" y="12849"/>
                    </a:cubicBezTo>
                    <a:lnTo>
                      <a:pt x="0" y="21600"/>
                    </a:lnTo>
                    <a:close/>
                  </a:path>
                </a:pathLst>
              </a:custGeom>
              <a:solidFill>
                <a:srgbClr val="CCD8EA"/>
              </a:solidFill>
              <a:ln w="9525">
                <a:solidFill>
                  <a:srgbClr val="000000"/>
                </a:solidFill>
                <a:round/>
                <a:headEnd/>
                <a:tailEnd/>
              </a:ln>
            </p:spPr>
            <p:txBody>
              <a:bodyPr anchor="ctr"/>
              <a:lstStyle/>
              <a:p>
                <a:endParaRPr lang="it-IT"/>
              </a:p>
            </p:txBody>
          </p:sp>
          <p:sp>
            <p:nvSpPr>
              <p:cNvPr id="581676" name="Arc 44"/>
              <p:cNvSpPr>
                <a:spLocks/>
              </p:cNvSpPr>
              <p:nvPr/>
            </p:nvSpPr>
            <p:spPr bwMode="auto">
              <a:xfrm flipH="1" flipV="1">
                <a:off x="3274" y="3296"/>
                <a:ext cx="324" cy="272"/>
              </a:xfrm>
              <a:custGeom>
                <a:avLst/>
                <a:gdLst>
                  <a:gd name="G0" fmla="+- 0 0 0"/>
                  <a:gd name="G1" fmla="+- 21600 0 0"/>
                  <a:gd name="G2" fmla="+- 21600 0 0"/>
                  <a:gd name="T0" fmla="*/ 0 w 19748"/>
                  <a:gd name="T1" fmla="*/ 0 h 21600"/>
                  <a:gd name="T2" fmla="*/ 19748 w 19748"/>
                  <a:gd name="T3" fmla="*/ 12850 h 21600"/>
                  <a:gd name="T4" fmla="*/ 0 w 19748"/>
                  <a:gd name="T5" fmla="*/ 21600 h 21600"/>
                </a:gdLst>
                <a:ahLst/>
                <a:cxnLst>
                  <a:cxn ang="0">
                    <a:pos x="T0" y="T1"/>
                  </a:cxn>
                  <a:cxn ang="0">
                    <a:pos x="T2" y="T3"/>
                  </a:cxn>
                  <a:cxn ang="0">
                    <a:pos x="T4" y="T5"/>
                  </a:cxn>
                </a:cxnLst>
                <a:rect l="0" t="0" r="r" b="b"/>
                <a:pathLst>
                  <a:path w="19748" h="21600" fill="none" extrusionOk="0">
                    <a:moveTo>
                      <a:pt x="-1" y="0"/>
                    </a:moveTo>
                    <a:cubicBezTo>
                      <a:pt x="8544" y="0"/>
                      <a:pt x="16286" y="5037"/>
                      <a:pt x="19748" y="12849"/>
                    </a:cubicBezTo>
                  </a:path>
                  <a:path w="19748" h="21600" stroke="0" extrusionOk="0">
                    <a:moveTo>
                      <a:pt x="-1" y="0"/>
                    </a:moveTo>
                    <a:cubicBezTo>
                      <a:pt x="8544" y="0"/>
                      <a:pt x="16286" y="5037"/>
                      <a:pt x="19748" y="12849"/>
                    </a:cubicBezTo>
                    <a:lnTo>
                      <a:pt x="0" y="21600"/>
                    </a:lnTo>
                    <a:close/>
                  </a:path>
                </a:pathLst>
              </a:custGeom>
              <a:solidFill>
                <a:srgbClr val="CCD8EA"/>
              </a:solidFill>
              <a:ln w="9525">
                <a:solidFill>
                  <a:srgbClr val="000000"/>
                </a:solidFill>
                <a:round/>
                <a:headEnd/>
                <a:tailEnd/>
              </a:ln>
            </p:spPr>
            <p:txBody>
              <a:bodyPr anchor="ctr"/>
              <a:lstStyle/>
              <a:p>
                <a:endParaRPr lang="it-IT"/>
              </a:p>
            </p:txBody>
          </p:sp>
        </p:grpSp>
        <p:sp>
          <p:nvSpPr>
            <p:cNvPr id="581677" name="Line 45"/>
            <p:cNvSpPr>
              <a:spLocks noChangeShapeType="1"/>
            </p:cNvSpPr>
            <p:nvPr/>
          </p:nvSpPr>
          <p:spPr bwMode="auto">
            <a:xfrm>
              <a:off x="5668" y="11854"/>
              <a:ext cx="0" cy="2722"/>
            </a:xfrm>
            <a:prstGeom prst="line">
              <a:avLst/>
            </a:prstGeom>
            <a:noFill/>
            <a:ln w="9525">
              <a:solidFill>
                <a:srgbClr val="000000"/>
              </a:solidFill>
              <a:prstDash val="lgDashDot"/>
              <a:round/>
              <a:headEnd/>
              <a:tailEnd/>
            </a:ln>
          </p:spPr>
          <p:txBody>
            <a:bodyPr/>
            <a:lstStyle/>
            <a:p>
              <a:endParaRPr lang="it-IT"/>
            </a:p>
          </p:txBody>
        </p:sp>
      </p:grpSp>
      <p:sp>
        <p:nvSpPr>
          <p:cNvPr id="47" name="Segnaposto numero diapositiva 46"/>
          <p:cNvSpPr>
            <a:spLocks noGrp="1"/>
          </p:cNvSpPr>
          <p:nvPr>
            <p:ph type="sldNum" sz="quarter" idx="12"/>
          </p:nvPr>
        </p:nvSpPr>
        <p:spPr/>
        <p:txBody>
          <a:bodyPr/>
          <a:lstStyle/>
          <a:p>
            <a:fld id="{6294C92D-0306-4E69-9CD3-20855E849650}" type="slidenum">
              <a:rPr kumimoji="0" lang="en-US" smtClean="0"/>
              <a:pPr/>
              <a:t>93</a:t>
            </a:fld>
            <a:endParaRPr kumimoji="0"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ChangeArrowheads="1"/>
          </p:cNvSpPr>
          <p:nvPr/>
        </p:nvSpPr>
        <p:spPr bwMode="auto">
          <a:xfrm>
            <a:off x="519676" y="4868864"/>
            <a:ext cx="9126934" cy="1368425"/>
          </a:xfrm>
          <a:prstGeom prst="rect">
            <a:avLst/>
          </a:prstGeom>
          <a:solidFill>
            <a:srgbClr val="CCD8EA"/>
          </a:solidFill>
          <a:ln w="9525">
            <a:solidFill>
              <a:schemeClr val="bg2"/>
            </a:solidFill>
            <a:miter lim="800000"/>
            <a:headEnd/>
            <a:tailEnd/>
          </a:ln>
          <a:effectLst/>
        </p:spPr>
        <p:txBody>
          <a:bodyPr wrap="none" anchor="ctr"/>
          <a:lstStyle/>
          <a:p>
            <a:endParaRPr lang="it-IT"/>
          </a:p>
        </p:txBody>
      </p:sp>
      <p:pic>
        <p:nvPicPr>
          <p:cNvPr id="582660" name="Picture 4"/>
          <p:cNvPicPr>
            <a:picLocks noChangeAspect="1" noChangeArrowheads="1"/>
          </p:cNvPicPr>
          <p:nvPr/>
        </p:nvPicPr>
        <p:blipFill>
          <a:blip r:embed="rId2"/>
          <a:srcRect/>
          <a:stretch>
            <a:fillRect/>
          </a:stretch>
        </p:blipFill>
        <p:spPr bwMode="auto">
          <a:xfrm>
            <a:off x="4967057" y="1190625"/>
            <a:ext cx="4915165" cy="3403600"/>
          </a:xfrm>
          <a:prstGeom prst="rect">
            <a:avLst/>
          </a:prstGeom>
          <a:noFill/>
          <a:ln w="9525">
            <a:noFill/>
            <a:miter lim="800000"/>
            <a:headEnd/>
            <a:tailEnd/>
          </a:ln>
        </p:spPr>
      </p:pic>
      <p:sp>
        <p:nvSpPr>
          <p:cNvPr id="582661" name="Text Box 5"/>
          <p:cNvSpPr txBox="1">
            <a:spLocks noChangeArrowheads="1"/>
          </p:cNvSpPr>
          <p:nvPr/>
        </p:nvSpPr>
        <p:spPr bwMode="auto">
          <a:xfrm>
            <a:off x="1362875" y="195243"/>
            <a:ext cx="4447381" cy="519113"/>
          </a:xfrm>
          <a:prstGeom prst="rect">
            <a:avLst/>
          </a:prstGeom>
          <a:noFill/>
          <a:ln w="9525">
            <a:noFill/>
            <a:miter lim="800000"/>
            <a:headEnd/>
            <a:tailEnd/>
          </a:ln>
          <a:effectLst/>
        </p:spPr>
        <p:txBody>
          <a:bodyPr>
            <a:spAutoFit/>
          </a:bodyPr>
          <a:lstStyle/>
          <a:p>
            <a:pPr>
              <a:spcBef>
                <a:spcPct val="50000"/>
              </a:spcBef>
              <a:buClrTx/>
              <a:buSzTx/>
              <a:buFontTx/>
              <a:buNone/>
            </a:pPr>
            <a:r>
              <a:rPr lang="en-GB" sz="2800" b="1" dirty="0">
                <a:solidFill>
                  <a:schemeClr val="accent1">
                    <a:lumMod val="50000"/>
                  </a:schemeClr>
                </a:solidFill>
                <a:effectLst>
                  <a:outerShdw blurRad="38100" dist="38100" dir="2700000" algn="tl">
                    <a:srgbClr val="C0C0C0"/>
                  </a:outerShdw>
                </a:effectLst>
                <a:cs typeface="Times New Roman" pitchFamily="18" charset="0"/>
              </a:rPr>
              <a:t>Long wave modulation</a:t>
            </a:r>
          </a:p>
        </p:txBody>
      </p:sp>
      <p:pic>
        <p:nvPicPr>
          <p:cNvPr id="582662" name="Picture 6"/>
          <p:cNvPicPr>
            <a:picLocks noChangeAspect="1" noChangeArrowheads="1"/>
          </p:cNvPicPr>
          <p:nvPr/>
        </p:nvPicPr>
        <p:blipFill>
          <a:blip r:embed="rId3"/>
          <a:srcRect/>
          <a:stretch>
            <a:fillRect/>
          </a:stretch>
        </p:blipFill>
        <p:spPr bwMode="auto">
          <a:xfrm>
            <a:off x="238092" y="1190625"/>
            <a:ext cx="4915165" cy="3403600"/>
          </a:xfrm>
          <a:prstGeom prst="rect">
            <a:avLst/>
          </a:prstGeom>
          <a:noFill/>
          <a:ln w="9525">
            <a:noFill/>
            <a:miter lim="800000"/>
            <a:headEnd/>
            <a:tailEnd/>
          </a:ln>
        </p:spPr>
      </p:pic>
      <p:sp>
        <p:nvSpPr>
          <p:cNvPr id="582663" name="Text Box 7"/>
          <p:cNvSpPr txBox="1">
            <a:spLocks noChangeArrowheads="1"/>
          </p:cNvSpPr>
          <p:nvPr/>
        </p:nvSpPr>
        <p:spPr bwMode="auto">
          <a:xfrm>
            <a:off x="711034" y="5167314"/>
            <a:ext cx="3664876" cy="854075"/>
          </a:xfrm>
          <a:prstGeom prst="rect">
            <a:avLst/>
          </a:prstGeom>
          <a:noFill/>
          <a:ln w="9525">
            <a:noFill/>
            <a:miter lim="800000"/>
            <a:headEnd/>
            <a:tailEnd/>
          </a:ln>
          <a:effectLst/>
        </p:spPr>
        <p:txBody>
          <a:bodyPr>
            <a:spAutoFit/>
          </a:bodyPr>
          <a:lstStyle/>
          <a:p>
            <a:pPr algn="ctr">
              <a:spcBef>
                <a:spcPct val="50000"/>
              </a:spcBef>
              <a:buClrTx/>
              <a:buSzTx/>
              <a:buFontTx/>
              <a:buNone/>
            </a:pPr>
            <a:r>
              <a:rPr lang="en-GB" sz="2000">
                <a:solidFill>
                  <a:srgbClr val="000000"/>
                </a:solidFill>
              </a:rPr>
              <a:t>texture (power) changes</a:t>
            </a:r>
          </a:p>
          <a:p>
            <a:pPr algn="ctr">
              <a:spcBef>
                <a:spcPct val="50000"/>
              </a:spcBef>
              <a:buClrTx/>
              <a:buSzTx/>
              <a:buFontTx/>
              <a:buNone/>
            </a:pPr>
            <a:r>
              <a:rPr lang="en-GB" sz="2000" b="1">
                <a:solidFill>
                  <a:srgbClr val="000000"/>
                </a:solidFill>
              </a:rPr>
              <a:t>Amplitude modulation</a:t>
            </a:r>
          </a:p>
        </p:txBody>
      </p:sp>
      <p:sp>
        <p:nvSpPr>
          <p:cNvPr id="582664" name="Line 8"/>
          <p:cNvSpPr>
            <a:spLocks noChangeShapeType="1"/>
          </p:cNvSpPr>
          <p:nvPr/>
        </p:nvSpPr>
        <p:spPr bwMode="auto">
          <a:xfrm flipH="1" flipV="1">
            <a:off x="1975081" y="3278189"/>
            <a:ext cx="467783" cy="1806575"/>
          </a:xfrm>
          <a:prstGeom prst="line">
            <a:avLst/>
          </a:prstGeom>
          <a:noFill/>
          <a:ln w="9525">
            <a:solidFill>
              <a:srgbClr val="DA5126"/>
            </a:solidFill>
            <a:round/>
            <a:headEnd/>
            <a:tailEnd type="triangle" w="med" len="med"/>
          </a:ln>
          <a:effectLst/>
        </p:spPr>
        <p:txBody>
          <a:bodyPr/>
          <a:lstStyle/>
          <a:p>
            <a:endParaRPr lang="it-IT"/>
          </a:p>
        </p:txBody>
      </p:sp>
      <p:sp>
        <p:nvSpPr>
          <p:cNvPr id="582665" name="Line 9"/>
          <p:cNvSpPr>
            <a:spLocks noChangeShapeType="1"/>
          </p:cNvSpPr>
          <p:nvPr/>
        </p:nvSpPr>
        <p:spPr bwMode="auto">
          <a:xfrm flipV="1">
            <a:off x="2442865" y="3205163"/>
            <a:ext cx="624285" cy="1879600"/>
          </a:xfrm>
          <a:prstGeom prst="line">
            <a:avLst/>
          </a:prstGeom>
          <a:noFill/>
          <a:ln w="9525">
            <a:solidFill>
              <a:srgbClr val="DA5126"/>
            </a:solidFill>
            <a:round/>
            <a:headEnd/>
            <a:tailEnd type="triangle" w="med" len="med"/>
          </a:ln>
          <a:effectLst/>
        </p:spPr>
        <p:txBody>
          <a:bodyPr/>
          <a:lstStyle/>
          <a:p>
            <a:endParaRPr lang="it-IT"/>
          </a:p>
        </p:txBody>
      </p:sp>
      <p:sp>
        <p:nvSpPr>
          <p:cNvPr id="582666" name="Text Box 10"/>
          <p:cNvSpPr txBox="1">
            <a:spLocks noChangeArrowheads="1"/>
          </p:cNvSpPr>
          <p:nvPr/>
        </p:nvSpPr>
        <p:spPr bwMode="auto">
          <a:xfrm>
            <a:off x="5701408" y="5013325"/>
            <a:ext cx="3664877" cy="1066800"/>
          </a:xfrm>
          <a:prstGeom prst="rect">
            <a:avLst/>
          </a:prstGeom>
          <a:noFill/>
          <a:ln w="9525">
            <a:noFill/>
            <a:miter lim="800000"/>
            <a:headEnd/>
            <a:tailEnd/>
          </a:ln>
          <a:effectLst/>
        </p:spPr>
        <p:txBody>
          <a:bodyPr>
            <a:spAutoFit/>
          </a:bodyPr>
          <a:lstStyle/>
          <a:p>
            <a:pPr algn="ctr">
              <a:spcBef>
                <a:spcPct val="50000"/>
              </a:spcBef>
              <a:buClrTx/>
              <a:buSzTx/>
              <a:buFontTx/>
              <a:buNone/>
            </a:pPr>
            <a:r>
              <a:rPr lang="en-GB" sz="2000">
                <a:solidFill>
                  <a:srgbClr val="000000"/>
                </a:solidFill>
              </a:rPr>
              <a:t>changes in speckle </a:t>
            </a:r>
            <a:br>
              <a:rPr lang="en-GB" sz="2000">
                <a:solidFill>
                  <a:srgbClr val="000000"/>
                </a:solidFill>
              </a:rPr>
            </a:br>
            <a:r>
              <a:rPr lang="en-GB" sz="2000">
                <a:solidFill>
                  <a:srgbClr val="000000"/>
                </a:solidFill>
              </a:rPr>
              <a:t>frequency content</a:t>
            </a:r>
          </a:p>
          <a:p>
            <a:pPr algn="ctr">
              <a:lnSpc>
                <a:spcPct val="70000"/>
              </a:lnSpc>
              <a:spcBef>
                <a:spcPct val="50000"/>
              </a:spcBef>
              <a:buClrTx/>
              <a:buSzTx/>
              <a:buFontTx/>
              <a:buNone/>
            </a:pPr>
            <a:r>
              <a:rPr lang="en-GB" sz="2000" b="1">
                <a:solidFill>
                  <a:srgbClr val="000000"/>
                </a:solidFill>
              </a:rPr>
              <a:t>Frequency modulation</a:t>
            </a:r>
          </a:p>
        </p:txBody>
      </p:sp>
      <p:sp>
        <p:nvSpPr>
          <p:cNvPr id="582667" name="Line 11"/>
          <p:cNvSpPr>
            <a:spLocks noChangeShapeType="1"/>
          </p:cNvSpPr>
          <p:nvPr/>
        </p:nvSpPr>
        <p:spPr bwMode="auto">
          <a:xfrm flipV="1">
            <a:off x="7696366" y="3278188"/>
            <a:ext cx="469504" cy="1735137"/>
          </a:xfrm>
          <a:prstGeom prst="line">
            <a:avLst/>
          </a:prstGeom>
          <a:noFill/>
          <a:ln w="9525">
            <a:solidFill>
              <a:srgbClr val="DA5126"/>
            </a:solidFill>
            <a:round/>
            <a:headEnd/>
            <a:tailEnd type="triangle" w="med" len="med"/>
          </a:ln>
          <a:effectLst/>
        </p:spPr>
        <p:txBody>
          <a:bodyPr/>
          <a:lstStyle/>
          <a:p>
            <a:endParaRPr lang="it-IT"/>
          </a:p>
        </p:txBody>
      </p:sp>
      <p:sp>
        <p:nvSpPr>
          <p:cNvPr id="582668" name="Line 12"/>
          <p:cNvSpPr>
            <a:spLocks noChangeShapeType="1"/>
          </p:cNvSpPr>
          <p:nvPr/>
        </p:nvSpPr>
        <p:spPr bwMode="auto">
          <a:xfrm flipV="1">
            <a:off x="7696367" y="3062288"/>
            <a:ext cx="79110" cy="1879600"/>
          </a:xfrm>
          <a:prstGeom prst="line">
            <a:avLst/>
          </a:prstGeom>
          <a:noFill/>
          <a:ln w="9525">
            <a:solidFill>
              <a:srgbClr val="DA5126"/>
            </a:solidFill>
            <a:round/>
            <a:headEnd/>
            <a:tailEnd type="triangle" w="med" len="med"/>
          </a:ln>
          <a:effectLst/>
        </p:spPr>
        <p:txBody>
          <a:bodyPr/>
          <a:lstStyle/>
          <a:p>
            <a:endParaRPr lang="it-IT"/>
          </a:p>
        </p:txBody>
      </p:sp>
      <p:sp>
        <p:nvSpPr>
          <p:cNvPr id="582669" name="Text Box 13"/>
          <p:cNvSpPr txBox="1">
            <a:spLocks noChangeArrowheads="1"/>
          </p:cNvSpPr>
          <p:nvPr/>
        </p:nvSpPr>
        <p:spPr bwMode="auto">
          <a:xfrm>
            <a:off x="726513" y="903288"/>
            <a:ext cx="3664877" cy="366712"/>
          </a:xfrm>
          <a:prstGeom prst="rect">
            <a:avLst/>
          </a:prstGeom>
          <a:noFill/>
          <a:ln w="9525">
            <a:noFill/>
            <a:miter lim="800000"/>
            <a:headEnd/>
            <a:tailEnd/>
          </a:ln>
          <a:effectLst/>
        </p:spPr>
        <p:txBody>
          <a:bodyPr>
            <a:spAutoFit/>
          </a:bodyPr>
          <a:lstStyle/>
          <a:p>
            <a:pPr algn="ctr">
              <a:spcBef>
                <a:spcPct val="50000"/>
              </a:spcBef>
              <a:buClrTx/>
              <a:buSzTx/>
              <a:buFontTx/>
              <a:buNone/>
            </a:pPr>
            <a:r>
              <a:rPr lang="en-GB" sz="1800">
                <a:solidFill>
                  <a:srgbClr val="000000"/>
                </a:solidFill>
              </a:rPr>
              <a:t>spectrogram</a:t>
            </a:r>
          </a:p>
        </p:txBody>
      </p:sp>
      <p:sp>
        <p:nvSpPr>
          <p:cNvPr id="582670" name="Text Box 14"/>
          <p:cNvSpPr txBox="1">
            <a:spLocks noChangeArrowheads="1"/>
          </p:cNvSpPr>
          <p:nvPr/>
        </p:nvSpPr>
        <p:spPr bwMode="auto">
          <a:xfrm>
            <a:off x="5591341" y="901701"/>
            <a:ext cx="3664877" cy="366713"/>
          </a:xfrm>
          <a:prstGeom prst="rect">
            <a:avLst/>
          </a:prstGeom>
          <a:noFill/>
          <a:ln w="9525">
            <a:noFill/>
            <a:miter lim="800000"/>
            <a:headEnd/>
            <a:tailEnd/>
          </a:ln>
          <a:effectLst/>
        </p:spPr>
        <p:txBody>
          <a:bodyPr>
            <a:spAutoFit/>
          </a:bodyPr>
          <a:lstStyle/>
          <a:p>
            <a:pPr algn="ctr">
              <a:spcBef>
                <a:spcPct val="50000"/>
              </a:spcBef>
              <a:buClrTx/>
              <a:buSzTx/>
              <a:buFontTx/>
              <a:buNone/>
            </a:pPr>
            <a:r>
              <a:rPr lang="en-GB" sz="1800">
                <a:solidFill>
                  <a:srgbClr val="000000"/>
                </a:solidFill>
              </a:rPr>
              <a:t> normalized spectrogram</a:t>
            </a:r>
          </a:p>
        </p:txBody>
      </p:sp>
      <p:sp>
        <p:nvSpPr>
          <p:cNvPr id="15" name="Segnaposto numero diapositiva 14"/>
          <p:cNvSpPr>
            <a:spLocks noGrp="1"/>
          </p:cNvSpPr>
          <p:nvPr>
            <p:ph type="sldNum" sz="quarter" idx="12"/>
          </p:nvPr>
        </p:nvSpPr>
        <p:spPr/>
        <p:txBody>
          <a:bodyPr/>
          <a:lstStyle/>
          <a:p>
            <a:fld id="{6294C92D-0306-4E69-9CD3-20855E849650}" type="slidenum">
              <a:rPr kumimoji="0" lang="en-US" smtClean="0"/>
              <a:pPr/>
              <a:t>94</a:t>
            </a:fld>
            <a:endParaRPr kumimoji="0"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ChangeArrowheads="1"/>
          </p:cNvSpPr>
          <p:nvPr/>
        </p:nvSpPr>
        <p:spPr bwMode="auto">
          <a:xfrm>
            <a:off x="116946" y="944564"/>
            <a:ext cx="9517327" cy="5761037"/>
          </a:xfrm>
          <a:prstGeom prst="rect">
            <a:avLst/>
          </a:prstGeom>
          <a:solidFill>
            <a:srgbClr val="FFFFFF"/>
          </a:solidFill>
          <a:ln w="9525">
            <a:solidFill>
              <a:schemeClr val="bg2"/>
            </a:solidFill>
            <a:miter lim="800000"/>
            <a:headEnd/>
            <a:tailEnd/>
          </a:ln>
          <a:effectLst/>
        </p:spPr>
        <p:txBody>
          <a:bodyPr wrap="none" anchor="ctr"/>
          <a:lstStyle/>
          <a:p>
            <a:endParaRPr lang="it-IT"/>
          </a:p>
        </p:txBody>
      </p:sp>
      <p:sp>
        <p:nvSpPr>
          <p:cNvPr id="583683" name="Text Box 3"/>
          <p:cNvSpPr txBox="1">
            <a:spLocks noChangeArrowheads="1"/>
          </p:cNvSpPr>
          <p:nvPr/>
        </p:nvSpPr>
        <p:spPr bwMode="auto">
          <a:xfrm>
            <a:off x="1691489" y="115888"/>
            <a:ext cx="7904981" cy="519112"/>
          </a:xfrm>
          <a:prstGeom prst="rect">
            <a:avLst/>
          </a:prstGeom>
          <a:noFill/>
          <a:ln w="9525">
            <a:noFill/>
            <a:miter lim="800000"/>
            <a:headEnd/>
            <a:tailEnd/>
          </a:ln>
          <a:effectLst/>
        </p:spPr>
        <p:txBody>
          <a:bodyPr wrap="square">
            <a:spAutoFit/>
          </a:bodyPr>
          <a:lstStyle/>
          <a:p>
            <a:pPr>
              <a:spcBef>
                <a:spcPct val="50000"/>
              </a:spcBef>
            </a:pPr>
            <a:r>
              <a:rPr lang="en-GB" sz="2800" b="1" dirty="0">
                <a:solidFill>
                  <a:schemeClr val="accent1">
                    <a:lumMod val="50000"/>
                  </a:schemeClr>
                </a:solidFill>
                <a:effectLst>
                  <a:outerShdw blurRad="38100" dist="38100" dir="2700000" algn="tl">
                    <a:srgbClr val="C0C0C0"/>
                  </a:outerShdw>
                </a:effectLst>
                <a:cs typeface="Times New Roman" pitchFamily="18" charset="0"/>
              </a:rPr>
              <a:t>Long wave modulation: Hybrid AM/FM model</a:t>
            </a:r>
          </a:p>
        </p:txBody>
      </p:sp>
      <p:graphicFrame>
        <p:nvGraphicFramePr>
          <p:cNvPr id="583684" name="Object 4"/>
          <p:cNvGraphicFramePr>
            <a:graphicFrameLocks noChangeAspect="1"/>
          </p:cNvGraphicFramePr>
          <p:nvPr/>
        </p:nvGraphicFramePr>
        <p:xfrm>
          <a:off x="5701110" y="2024063"/>
          <a:ext cx="2605484" cy="779462"/>
        </p:xfrm>
        <a:graphic>
          <a:graphicData uri="http://schemas.openxmlformats.org/presentationml/2006/ole">
            <p:oleObj spid="_x0000_s288770" name="Equation" r:id="rId3" imgW="2400120" imgH="774360" progId="Equation.DSMT4">
              <p:embed/>
            </p:oleObj>
          </a:graphicData>
        </a:graphic>
      </p:graphicFrame>
      <p:graphicFrame>
        <p:nvGraphicFramePr>
          <p:cNvPr id="583685" name="Object 5"/>
          <p:cNvGraphicFramePr>
            <a:graphicFrameLocks noChangeAspect="1"/>
          </p:cNvGraphicFramePr>
          <p:nvPr/>
        </p:nvGraphicFramePr>
        <p:xfrm>
          <a:off x="8449337" y="2309814"/>
          <a:ext cx="949325" cy="219075"/>
        </p:xfrm>
        <a:graphic>
          <a:graphicData uri="http://schemas.openxmlformats.org/presentationml/2006/ole">
            <p:oleObj spid="_x0000_s288771" name="Equation" r:id="rId4" imgW="875920" imgH="215806" progId="Equation.DSMT4">
              <p:embed/>
            </p:oleObj>
          </a:graphicData>
        </a:graphic>
      </p:graphicFrame>
      <p:graphicFrame>
        <p:nvGraphicFramePr>
          <p:cNvPr id="583686" name="Object 6"/>
          <p:cNvGraphicFramePr>
            <a:graphicFrameLocks noChangeAspect="1"/>
          </p:cNvGraphicFramePr>
          <p:nvPr/>
        </p:nvGraphicFramePr>
        <p:xfrm>
          <a:off x="6045069" y="3924309"/>
          <a:ext cx="2856573" cy="719137"/>
        </p:xfrm>
        <a:graphic>
          <a:graphicData uri="http://schemas.openxmlformats.org/presentationml/2006/ole">
            <p:oleObj spid="_x0000_s288772" name="Equation" r:id="rId5" imgW="2641320" imgH="723600" progId="Equation.DSMT4">
              <p:embed/>
            </p:oleObj>
          </a:graphicData>
        </a:graphic>
      </p:graphicFrame>
      <p:graphicFrame>
        <p:nvGraphicFramePr>
          <p:cNvPr id="583687" name="Object 7"/>
          <p:cNvGraphicFramePr>
            <a:graphicFrameLocks noChangeAspect="1"/>
          </p:cNvGraphicFramePr>
          <p:nvPr/>
        </p:nvGraphicFramePr>
        <p:xfrm>
          <a:off x="717154" y="5768975"/>
          <a:ext cx="4369990" cy="795338"/>
        </p:xfrm>
        <a:graphic>
          <a:graphicData uri="http://schemas.openxmlformats.org/presentationml/2006/ole">
            <p:oleObj spid="_x0000_s288773" name="Equation" r:id="rId6" imgW="4038480" imgH="799920" progId="Equation.DSMT4">
              <p:embed/>
            </p:oleObj>
          </a:graphicData>
        </a:graphic>
      </p:graphicFrame>
      <p:sp>
        <p:nvSpPr>
          <p:cNvPr id="583688" name="Text Box 8"/>
          <p:cNvSpPr txBox="1">
            <a:spLocks noChangeArrowheads="1"/>
          </p:cNvSpPr>
          <p:nvPr/>
        </p:nvSpPr>
        <p:spPr bwMode="auto">
          <a:xfrm>
            <a:off x="5654675" y="1449388"/>
            <a:ext cx="2574529" cy="369332"/>
          </a:xfrm>
          <a:prstGeom prst="rect">
            <a:avLst/>
          </a:prstGeom>
          <a:noFill/>
          <a:ln w="9525">
            <a:noFill/>
            <a:miter lim="800000"/>
            <a:headEnd/>
            <a:tailEnd/>
          </a:ln>
          <a:effectLst/>
        </p:spPr>
        <p:txBody>
          <a:bodyPr>
            <a:spAutoFit/>
          </a:bodyPr>
          <a:lstStyle/>
          <a:p>
            <a:pPr algn="ctr">
              <a:spcBef>
                <a:spcPct val="50000"/>
              </a:spcBef>
              <a:buClrTx/>
              <a:buSzTx/>
              <a:buFontTx/>
              <a:buNone/>
            </a:pPr>
            <a:r>
              <a:rPr lang="en-GB" b="1">
                <a:solidFill>
                  <a:srgbClr val="000000"/>
                </a:solidFill>
              </a:rPr>
              <a:t>estimated texture</a:t>
            </a:r>
          </a:p>
        </p:txBody>
      </p:sp>
      <p:graphicFrame>
        <p:nvGraphicFramePr>
          <p:cNvPr id="583689" name="Object 9"/>
          <p:cNvGraphicFramePr>
            <a:graphicFrameLocks noChangeAspect="1"/>
          </p:cNvGraphicFramePr>
          <p:nvPr/>
        </p:nvGraphicFramePr>
        <p:xfrm>
          <a:off x="7137136" y="4832350"/>
          <a:ext cx="2068910" cy="482600"/>
        </p:xfrm>
        <a:graphic>
          <a:graphicData uri="http://schemas.openxmlformats.org/presentationml/2006/ole">
            <p:oleObj spid="_x0000_s288774" name="Equation" r:id="rId7" imgW="1904760" imgH="482400" progId="Equation.DSMT4">
              <p:embed/>
            </p:oleObj>
          </a:graphicData>
        </a:graphic>
      </p:graphicFrame>
      <p:sp>
        <p:nvSpPr>
          <p:cNvPr id="583690" name="Text Box 10"/>
          <p:cNvSpPr txBox="1">
            <a:spLocks noChangeArrowheads="1"/>
          </p:cNvSpPr>
          <p:nvPr/>
        </p:nvSpPr>
        <p:spPr bwMode="auto">
          <a:xfrm>
            <a:off x="6108700" y="3143248"/>
            <a:ext cx="2884091" cy="646331"/>
          </a:xfrm>
          <a:prstGeom prst="rect">
            <a:avLst/>
          </a:prstGeom>
          <a:noFill/>
          <a:ln w="9525">
            <a:noFill/>
            <a:miter lim="800000"/>
            <a:headEnd/>
            <a:tailEnd/>
          </a:ln>
          <a:effectLst/>
        </p:spPr>
        <p:txBody>
          <a:bodyPr>
            <a:spAutoFit/>
          </a:bodyPr>
          <a:lstStyle/>
          <a:p>
            <a:pPr algn="ctr">
              <a:spcBef>
                <a:spcPct val="50000"/>
              </a:spcBef>
              <a:buClrTx/>
              <a:buSzTx/>
              <a:buFontTx/>
              <a:buNone/>
            </a:pPr>
            <a:r>
              <a:rPr lang="en-GB" b="1" dirty="0">
                <a:solidFill>
                  <a:srgbClr val="000000"/>
                </a:solidFill>
              </a:rPr>
              <a:t>estimated Doppler </a:t>
            </a:r>
            <a:r>
              <a:rPr lang="en-GB" b="1" dirty="0" err="1">
                <a:solidFill>
                  <a:srgbClr val="000000"/>
                </a:solidFill>
              </a:rPr>
              <a:t>centroid</a:t>
            </a:r>
            <a:endParaRPr lang="en-GB" b="1" dirty="0">
              <a:solidFill>
                <a:srgbClr val="000000"/>
              </a:solidFill>
            </a:endParaRPr>
          </a:p>
        </p:txBody>
      </p:sp>
      <p:sp>
        <p:nvSpPr>
          <p:cNvPr id="583691" name="Text Box 11"/>
          <p:cNvSpPr txBox="1">
            <a:spLocks noChangeArrowheads="1"/>
          </p:cNvSpPr>
          <p:nvPr/>
        </p:nvSpPr>
        <p:spPr bwMode="auto">
          <a:xfrm>
            <a:off x="662121" y="5337175"/>
            <a:ext cx="3119702" cy="369332"/>
          </a:xfrm>
          <a:prstGeom prst="rect">
            <a:avLst/>
          </a:prstGeom>
          <a:noFill/>
          <a:ln w="9525">
            <a:noFill/>
            <a:miter lim="800000"/>
            <a:headEnd/>
            <a:tailEnd/>
          </a:ln>
          <a:effectLst/>
        </p:spPr>
        <p:txBody>
          <a:bodyPr>
            <a:spAutoFit/>
          </a:bodyPr>
          <a:lstStyle/>
          <a:p>
            <a:pPr algn="ctr">
              <a:spcBef>
                <a:spcPct val="50000"/>
              </a:spcBef>
              <a:buClrTx/>
              <a:buSzTx/>
              <a:buFontTx/>
              <a:buNone/>
            </a:pPr>
            <a:r>
              <a:rPr lang="en-GB" b="1">
                <a:solidFill>
                  <a:srgbClr val="000000"/>
                </a:solidFill>
              </a:rPr>
              <a:t>estimated bandwidth</a:t>
            </a:r>
          </a:p>
        </p:txBody>
      </p:sp>
      <p:sp>
        <p:nvSpPr>
          <p:cNvPr id="583692" name="Text Box 12"/>
          <p:cNvSpPr txBox="1">
            <a:spLocks noChangeArrowheads="1"/>
          </p:cNvSpPr>
          <p:nvPr/>
        </p:nvSpPr>
        <p:spPr bwMode="auto">
          <a:xfrm>
            <a:off x="5888567" y="4905375"/>
            <a:ext cx="1480741" cy="369332"/>
          </a:xfrm>
          <a:prstGeom prst="rect">
            <a:avLst/>
          </a:prstGeom>
          <a:noFill/>
          <a:ln w="9525">
            <a:noFill/>
            <a:miter lim="800000"/>
            <a:headEnd/>
            <a:tailEnd/>
          </a:ln>
          <a:effectLst/>
        </p:spPr>
        <p:txBody>
          <a:bodyPr>
            <a:spAutoFit/>
          </a:bodyPr>
          <a:lstStyle/>
          <a:p>
            <a:pPr algn="ctr">
              <a:spcBef>
                <a:spcPct val="50000"/>
              </a:spcBef>
              <a:buClrTx/>
              <a:buSzTx/>
              <a:buFontTx/>
              <a:buNone/>
            </a:pPr>
            <a:r>
              <a:rPr lang="en-GB" b="1">
                <a:solidFill>
                  <a:srgbClr val="000000"/>
                </a:solidFill>
              </a:rPr>
              <a:t>where</a:t>
            </a:r>
          </a:p>
        </p:txBody>
      </p:sp>
      <p:sp>
        <p:nvSpPr>
          <p:cNvPr id="583693" name="Rectangle 13"/>
          <p:cNvSpPr>
            <a:spLocks noChangeArrowheads="1"/>
          </p:cNvSpPr>
          <p:nvPr/>
        </p:nvSpPr>
        <p:spPr bwMode="auto">
          <a:xfrm>
            <a:off x="5264283" y="5481638"/>
            <a:ext cx="4134379" cy="1079500"/>
          </a:xfrm>
          <a:prstGeom prst="rect">
            <a:avLst/>
          </a:prstGeom>
          <a:noFill/>
          <a:ln w="9525">
            <a:solidFill>
              <a:srgbClr val="010199"/>
            </a:solidFill>
            <a:miter lim="800000"/>
            <a:headEnd/>
            <a:tailEnd/>
          </a:ln>
          <a:effectLst/>
        </p:spPr>
        <p:txBody>
          <a:bodyPr wrap="none" anchor="ctr"/>
          <a:lstStyle/>
          <a:p>
            <a:endParaRPr lang="it-IT"/>
          </a:p>
        </p:txBody>
      </p:sp>
      <p:sp>
        <p:nvSpPr>
          <p:cNvPr id="583694" name="Text Box 14"/>
          <p:cNvSpPr txBox="1">
            <a:spLocks noChangeArrowheads="1"/>
          </p:cNvSpPr>
          <p:nvPr/>
        </p:nvSpPr>
        <p:spPr bwMode="auto">
          <a:xfrm>
            <a:off x="5233327" y="5665788"/>
            <a:ext cx="4232407" cy="641350"/>
          </a:xfrm>
          <a:prstGeom prst="rect">
            <a:avLst/>
          </a:prstGeom>
          <a:noFill/>
          <a:ln w="9525">
            <a:noFill/>
            <a:miter lim="800000"/>
            <a:headEnd/>
            <a:tailEnd/>
          </a:ln>
          <a:effectLst/>
        </p:spPr>
        <p:txBody>
          <a:bodyPr>
            <a:spAutoFit/>
          </a:bodyPr>
          <a:lstStyle/>
          <a:p>
            <a:pPr algn="ctr">
              <a:spcBef>
                <a:spcPct val="50000"/>
              </a:spcBef>
              <a:buClrTx/>
              <a:buSzTx/>
              <a:buFontTx/>
              <a:buNone/>
            </a:pPr>
            <a:r>
              <a:rPr lang="en-GB" sz="1800" b="1">
                <a:solidFill>
                  <a:srgbClr val="A73B05"/>
                </a:solidFill>
              </a:rPr>
              <a:t>Texture, centroid and bandwidth show about the same periodicity</a:t>
            </a:r>
          </a:p>
        </p:txBody>
      </p:sp>
      <p:pic>
        <p:nvPicPr>
          <p:cNvPr id="583695" name="Picture 15" descr="Picture1"/>
          <p:cNvPicPr>
            <a:picLocks noChangeAspect="1" noChangeArrowheads="1"/>
          </p:cNvPicPr>
          <p:nvPr/>
        </p:nvPicPr>
        <p:blipFill>
          <a:blip r:embed="rId8"/>
          <a:srcRect/>
          <a:stretch>
            <a:fillRect/>
          </a:stretch>
        </p:blipFill>
        <p:spPr bwMode="auto">
          <a:xfrm>
            <a:off x="350838" y="1376363"/>
            <a:ext cx="5128419" cy="3657600"/>
          </a:xfrm>
          <a:prstGeom prst="rect">
            <a:avLst/>
          </a:prstGeom>
          <a:noFill/>
        </p:spPr>
      </p:pic>
      <p:sp>
        <p:nvSpPr>
          <p:cNvPr id="583696" name="Line 16"/>
          <p:cNvSpPr>
            <a:spLocks noChangeShapeType="1"/>
          </p:cNvSpPr>
          <p:nvPr/>
        </p:nvSpPr>
        <p:spPr bwMode="auto">
          <a:xfrm flipH="1" flipV="1">
            <a:off x="1676797" y="3536951"/>
            <a:ext cx="858176" cy="1800225"/>
          </a:xfrm>
          <a:prstGeom prst="line">
            <a:avLst/>
          </a:prstGeom>
          <a:noFill/>
          <a:ln w="28575">
            <a:solidFill>
              <a:srgbClr val="DA5126"/>
            </a:solidFill>
            <a:round/>
            <a:headEnd/>
            <a:tailEnd type="triangle" w="med" len="med"/>
          </a:ln>
          <a:effectLst/>
        </p:spPr>
        <p:txBody>
          <a:bodyPr/>
          <a:lstStyle/>
          <a:p>
            <a:endParaRPr lang="it-IT"/>
          </a:p>
        </p:txBody>
      </p:sp>
      <p:sp>
        <p:nvSpPr>
          <p:cNvPr id="583697" name="Line 17"/>
          <p:cNvSpPr>
            <a:spLocks noChangeShapeType="1"/>
          </p:cNvSpPr>
          <p:nvPr/>
        </p:nvSpPr>
        <p:spPr bwMode="auto">
          <a:xfrm flipH="1" flipV="1">
            <a:off x="4875610" y="4184651"/>
            <a:ext cx="1092067" cy="73025"/>
          </a:xfrm>
          <a:prstGeom prst="line">
            <a:avLst/>
          </a:prstGeom>
          <a:noFill/>
          <a:ln w="28575">
            <a:solidFill>
              <a:srgbClr val="DA5126"/>
            </a:solidFill>
            <a:round/>
            <a:headEnd/>
            <a:tailEnd type="triangle" w="med" len="med"/>
          </a:ln>
          <a:effectLst/>
        </p:spPr>
        <p:txBody>
          <a:bodyPr/>
          <a:lstStyle/>
          <a:p>
            <a:endParaRPr lang="it-IT"/>
          </a:p>
        </p:txBody>
      </p:sp>
      <p:sp>
        <p:nvSpPr>
          <p:cNvPr id="583698" name="Line 18"/>
          <p:cNvSpPr>
            <a:spLocks noChangeShapeType="1"/>
          </p:cNvSpPr>
          <p:nvPr/>
        </p:nvSpPr>
        <p:spPr bwMode="auto">
          <a:xfrm flipH="1">
            <a:off x="4719109" y="2744789"/>
            <a:ext cx="1248569" cy="1152525"/>
          </a:xfrm>
          <a:prstGeom prst="line">
            <a:avLst/>
          </a:prstGeom>
          <a:noFill/>
          <a:ln w="28575">
            <a:solidFill>
              <a:srgbClr val="DA5126"/>
            </a:solidFill>
            <a:round/>
            <a:headEnd/>
            <a:tailEnd type="triangle" w="med" len="med"/>
          </a:ln>
          <a:effectLst/>
        </p:spPr>
        <p:txBody>
          <a:bodyPr/>
          <a:lstStyle/>
          <a:p>
            <a:endParaRPr lang="it-IT"/>
          </a:p>
        </p:txBody>
      </p:sp>
      <p:sp>
        <p:nvSpPr>
          <p:cNvPr id="20" name="Segnaposto numero diapositiva 19"/>
          <p:cNvSpPr>
            <a:spLocks noGrp="1"/>
          </p:cNvSpPr>
          <p:nvPr>
            <p:ph type="sldNum" sz="quarter" idx="12"/>
          </p:nvPr>
        </p:nvSpPr>
        <p:spPr/>
        <p:txBody>
          <a:bodyPr/>
          <a:lstStyle/>
          <a:p>
            <a:fld id="{6294C92D-0306-4E69-9CD3-20855E849650}" type="slidenum">
              <a:rPr kumimoji="0" lang="en-US" smtClean="0"/>
              <a:pPr/>
              <a:t>95</a:t>
            </a:fld>
            <a:endParaRPr kumimoji="0"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7" name="Rectangle 3"/>
          <p:cNvSpPr>
            <a:spLocks noChangeArrowheads="1"/>
          </p:cNvSpPr>
          <p:nvPr/>
        </p:nvSpPr>
        <p:spPr bwMode="auto">
          <a:xfrm>
            <a:off x="153063" y="941388"/>
            <a:ext cx="9517327" cy="5688012"/>
          </a:xfrm>
          <a:prstGeom prst="rect">
            <a:avLst/>
          </a:prstGeom>
          <a:solidFill>
            <a:srgbClr val="FFFFFF"/>
          </a:solidFill>
          <a:ln w="9525">
            <a:solidFill>
              <a:schemeClr val="bg2"/>
            </a:solidFill>
            <a:miter lim="800000"/>
            <a:headEnd/>
            <a:tailEnd/>
          </a:ln>
          <a:effectLst/>
        </p:spPr>
        <p:txBody>
          <a:bodyPr wrap="none" anchor="ctr"/>
          <a:lstStyle/>
          <a:p>
            <a:endParaRPr lang="it-IT"/>
          </a:p>
        </p:txBody>
      </p:sp>
      <p:graphicFrame>
        <p:nvGraphicFramePr>
          <p:cNvPr id="584708" name="Object 4"/>
          <p:cNvGraphicFramePr>
            <a:graphicFrameLocks noChangeAspect="1"/>
          </p:cNvGraphicFramePr>
          <p:nvPr/>
        </p:nvGraphicFramePr>
        <p:xfrm>
          <a:off x="4485217" y="1373188"/>
          <a:ext cx="5016633" cy="1473200"/>
        </p:xfrm>
        <a:graphic>
          <a:graphicData uri="http://schemas.openxmlformats.org/presentationml/2006/ole">
            <p:oleObj spid="_x0000_s289794" name="Equation" r:id="rId3" imgW="4635360" imgH="1473120" progId="Equation.DSMT4">
              <p:embed/>
            </p:oleObj>
          </a:graphicData>
        </a:graphic>
      </p:graphicFrame>
      <p:sp>
        <p:nvSpPr>
          <p:cNvPr id="584709" name="Text Box 5"/>
          <p:cNvSpPr txBox="1">
            <a:spLocks noChangeArrowheads="1"/>
          </p:cNvSpPr>
          <p:nvPr/>
        </p:nvSpPr>
        <p:spPr bwMode="auto">
          <a:xfrm>
            <a:off x="584730" y="1700213"/>
            <a:ext cx="3589206" cy="923330"/>
          </a:xfrm>
          <a:prstGeom prst="rect">
            <a:avLst/>
          </a:prstGeom>
          <a:noFill/>
          <a:ln w="9525">
            <a:noFill/>
            <a:miter lim="800000"/>
            <a:headEnd/>
            <a:tailEnd/>
          </a:ln>
          <a:effectLst/>
        </p:spPr>
        <p:txBody>
          <a:bodyPr>
            <a:spAutoFit/>
          </a:bodyPr>
          <a:lstStyle/>
          <a:p>
            <a:pPr algn="ctr">
              <a:spcBef>
                <a:spcPct val="50000"/>
              </a:spcBef>
              <a:buClrTx/>
              <a:buSzTx/>
              <a:buFontTx/>
              <a:buNone/>
            </a:pPr>
            <a:r>
              <a:rPr lang="en-GB" b="1">
                <a:solidFill>
                  <a:srgbClr val="000000"/>
                </a:solidFill>
              </a:rPr>
              <a:t>Estimated cross-correlation between texture and Doppler centroid</a:t>
            </a:r>
          </a:p>
        </p:txBody>
      </p:sp>
      <p:sp>
        <p:nvSpPr>
          <p:cNvPr id="584710" name="Text Box 6"/>
          <p:cNvSpPr txBox="1">
            <a:spLocks noChangeArrowheads="1"/>
          </p:cNvSpPr>
          <p:nvPr/>
        </p:nvSpPr>
        <p:spPr bwMode="auto">
          <a:xfrm>
            <a:off x="5499894" y="4989514"/>
            <a:ext cx="3977879" cy="1190625"/>
          </a:xfrm>
          <a:prstGeom prst="rect">
            <a:avLst/>
          </a:prstGeom>
          <a:noFill/>
          <a:ln w="9525">
            <a:noFill/>
            <a:miter lim="800000"/>
            <a:headEnd/>
            <a:tailEnd/>
          </a:ln>
          <a:effectLst/>
        </p:spPr>
        <p:txBody>
          <a:bodyPr>
            <a:spAutoFit/>
          </a:bodyPr>
          <a:lstStyle/>
          <a:p>
            <a:pPr algn="just">
              <a:spcBef>
                <a:spcPct val="50000"/>
              </a:spcBef>
              <a:buClrTx/>
              <a:buSzTx/>
              <a:buFontTx/>
              <a:buNone/>
            </a:pPr>
            <a:r>
              <a:rPr lang="en-GB" sz="1800" b="1">
                <a:solidFill>
                  <a:srgbClr val="000000"/>
                </a:solidFill>
              </a:rPr>
              <a:t>Very similar</a:t>
            </a:r>
            <a:r>
              <a:rPr lang="en-GB" sz="1800">
                <a:solidFill>
                  <a:srgbClr val="FFFFFF"/>
                </a:solidFill>
              </a:rPr>
              <a:t> </a:t>
            </a:r>
            <a:r>
              <a:rPr lang="en-GB" sz="1800" b="1">
                <a:solidFill>
                  <a:srgbClr val="000000"/>
                </a:solidFill>
              </a:rPr>
              <a:t>to cross-correlation between sinusoidal signals with a common period of about 10 s, separated by a time lag of 2.5  s</a:t>
            </a:r>
          </a:p>
        </p:txBody>
      </p:sp>
      <p:sp>
        <p:nvSpPr>
          <p:cNvPr id="584711" name="Rectangle 7"/>
          <p:cNvSpPr>
            <a:spLocks noChangeArrowheads="1"/>
          </p:cNvSpPr>
          <p:nvPr/>
        </p:nvSpPr>
        <p:spPr bwMode="auto">
          <a:xfrm>
            <a:off x="5420783" y="4918076"/>
            <a:ext cx="4134379" cy="1368425"/>
          </a:xfrm>
          <a:prstGeom prst="rect">
            <a:avLst/>
          </a:prstGeom>
          <a:noFill/>
          <a:ln w="9525">
            <a:solidFill>
              <a:srgbClr val="DA5126"/>
            </a:solidFill>
            <a:miter lim="800000"/>
            <a:headEnd/>
            <a:tailEnd/>
          </a:ln>
          <a:effectLst/>
        </p:spPr>
        <p:txBody>
          <a:bodyPr wrap="none" anchor="ctr"/>
          <a:lstStyle/>
          <a:p>
            <a:endParaRPr lang="it-IT"/>
          </a:p>
        </p:txBody>
      </p:sp>
      <p:graphicFrame>
        <p:nvGraphicFramePr>
          <p:cNvPr id="584712" name="Object 8"/>
          <p:cNvGraphicFramePr>
            <a:graphicFrameLocks noChangeAspect="1"/>
          </p:cNvGraphicFramePr>
          <p:nvPr/>
        </p:nvGraphicFramePr>
        <p:xfrm>
          <a:off x="5654675" y="3533775"/>
          <a:ext cx="1685396" cy="742950"/>
        </p:xfrm>
        <a:graphic>
          <a:graphicData uri="http://schemas.openxmlformats.org/presentationml/2006/ole">
            <p:oleObj spid="_x0000_s289795" name="Equation" r:id="rId4" imgW="1562040" imgH="749160" progId="Equation.DSMT4">
              <p:embed/>
            </p:oleObj>
          </a:graphicData>
        </a:graphic>
      </p:graphicFrame>
      <p:graphicFrame>
        <p:nvGraphicFramePr>
          <p:cNvPr id="584713" name="Object 9"/>
          <p:cNvGraphicFramePr>
            <a:graphicFrameLocks noChangeAspect="1"/>
          </p:cNvGraphicFramePr>
          <p:nvPr/>
        </p:nvGraphicFramePr>
        <p:xfrm>
          <a:off x="7458737" y="3965575"/>
          <a:ext cx="1884892" cy="742950"/>
        </p:xfrm>
        <a:graphic>
          <a:graphicData uri="http://schemas.openxmlformats.org/presentationml/2006/ole">
            <p:oleObj spid="_x0000_s289796" name="Equation" r:id="rId5" imgW="1739880" imgH="749160" progId="Equation.DSMT4">
              <p:embed/>
            </p:oleObj>
          </a:graphicData>
        </a:graphic>
      </p:graphicFrame>
      <p:sp>
        <p:nvSpPr>
          <p:cNvPr id="584714" name="Text Box 10"/>
          <p:cNvSpPr txBox="1">
            <a:spLocks noChangeArrowheads="1"/>
          </p:cNvSpPr>
          <p:nvPr/>
        </p:nvSpPr>
        <p:spPr bwMode="auto">
          <a:xfrm>
            <a:off x="5499894" y="3101975"/>
            <a:ext cx="1092068" cy="369332"/>
          </a:xfrm>
          <a:prstGeom prst="rect">
            <a:avLst/>
          </a:prstGeom>
          <a:noFill/>
          <a:ln w="9525">
            <a:noFill/>
            <a:miter lim="800000"/>
            <a:headEnd/>
            <a:tailEnd/>
          </a:ln>
          <a:effectLst/>
        </p:spPr>
        <p:txBody>
          <a:bodyPr>
            <a:spAutoFit/>
          </a:bodyPr>
          <a:lstStyle/>
          <a:p>
            <a:pPr algn="ctr">
              <a:spcBef>
                <a:spcPct val="50000"/>
              </a:spcBef>
              <a:buClrTx/>
              <a:buSzTx/>
              <a:buFontTx/>
              <a:buNone/>
            </a:pPr>
            <a:r>
              <a:rPr lang="en-GB" b="1">
                <a:solidFill>
                  <a:srgbClr val="000000"/>
                </a:solidFill>
              </a:rPr>
              <a:t>where</a:t>
            </a:r>
          </a:p>
        </p:txBody>
      </p:sp>
      <p:pic>
        <p:nvPicPr>
          <p:cNvPr id="584715" name="Picture 11" descr="Picture2"/>
          <p:cNvPicPr>
            <a:picLocks noChangeAspect="1" noChangeArrowheads="1"/>
          </p:cNvPicPr>
          <p:nvPr/>
        </p:nvPicPr>
        <p:blipFill>
          <a:blip r:embed="rId6"/>
          <a:srcRect/>
          <a:stretch>
            <a:fillRect/>
          </a:stretch>
        </p:blipFill>
        <p:spPr bwMode="auto">
          <a:xfrm>
            <a:off x="271728" y="2670175"/>
            <a:ext cx="5128419" cy="3657600"/>
          </a:xfrm>
          <a:prstGeom prst="rect">
            <a:avLst/>
          </a:prstGeom>
          <a:noFill/>
        </p:spPr>
      </p:pic>
      <p:sp>
        <p:nvSpPr>
          <p:cNvPr id="584716" name="Text Box 12"/>
          <p:cNvSpPr txBox="1">
            <a:spLocks noChangeArrowheads="1"/>
          </p:cNvSpPr>
          <p:nvPr/>
        </p:nvSpPr>
        <p:spPr bwMode="auto">
          <a:xfrm>
            <a:off x="1620051" y="115888"/>
            <a:ext cx="8190733" cy="519112"/>
          </a:xfrm>
          <a:prstGeom prst="rect">
            <a:avLst/>
          </a:prstGeom>
          <a:noFill/>
          <a:ln w="9525">
            <a:noFill/>
            <a:miter lim="800000"/>
            <a:headEnd/>
            <a:tailEnd/>
          </a:ln>
          <a:effectLst/>
        </p:spPr>
        <p:txBody>
          <a:bodyPr wrap="square">
            <a:spAutoFit/>
          </a:bodyPr>
          <a:lstStyle/>
          <a:p>
            <a:pPr>
              <a:spcBef>
                <a:spcPct val="50000"/>
              </a:spcBef>
              <a:buClrTx/>
              <a:buSzTx/>
              <a:buFontTx/>
              <a:buNone/>
            </a:pPr>
            <a:r>
              <a:rPr lang="en-US" sz="2800" b="1" dirty="0">
                <a:solidFill>
                  <a:schemeClr val="accent1">
                    <a:lumMod val="50000"/>
                  </a:schemeClr>
                </a:solidFill>
                <a:effectLst>
                  <a:outerShdw blurRad="38100" dist="38100" dir="2700000" algn="tl">
                    <a:srgbClr val="C0C0C0"/>
                  </a:outerShdw>
                </a:effectLst>
                <a:cs typeface="Times New Roman" pitchFamily="18" charset="0"/>
              </a:rPr>
              <a:t>Long wave modulation: Hybrid AM/FM model</a:t>
            </a:r>
            <a:endParaRPr lang="it-IT" sz="2800" b="1" dirty="0">
              <a:solidFill>
                <a:schemeClr val="accent1">
                  <a:lumMod val="50000"/>
                </a:schemeClr>
              </a:solidFill>
              <a:effectLst>
                <a:outerShdw blurRad="38100" dist="38100" dir="2700000" algn="tl">
                  <a:srgbClr val="C0C0C0"/>
                </a:outerShdw>
              </a:effectLst>
              <a:cs typeface="Times New Roman" pitchFamily="18" charset="0"/>
            </a:endParaRPr>
          </a:p>
        </p:txBody>
      </p:sp>
      <p:sp>
        <p:nvSpPr>
          <p:cNvPr id="14" name="Segnaposto numero diapositiva 13"/>
          <p:cNvSpPr>
            <a:spLocks noGrp="1"/>
          </p:cNvSpPr>
          <p:nvPr>
            <p:ph type="sldNum" sz="quarter" idx="12"/>
          </p:nvPr>
        </p:nvSpPr>
        <p:spPr/>
        <p:txBody>
          <a:bodyPr/>
          <a:lstStyle/>
          <a:p>
            <a:fld id="{6294C92D-0306-4E69-9CD3-20855E849650}" type="slidenum">
              <a:rPr kumimoji="0" lang="en-US" smtClean="0"/>
              <a:pPr/>
              <a:t>96</a:t>
            </a:fld>
            <a:endParaRPr kumimoji="0"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ChangeArrowheads="1"/>
          </p:cNvSpPr>
          <p:nvPr/>
        </p:nvSpPr>
        <p:spPr bwMode="auto">
          <a:xfrm>
            <a:off x="0" y="0"/>
            <a:ext cx="184731" cy="369332"/>
          </a:xfrm>
          <a:prstGeom prst="rect">
            <a:avLst/>
          </a:prstGeom>
          <a:noFill/>
          <a:ln w="9525">
            <a:noFill/>
            <a:miter lim="800000"/>
            <a:headEnd/>
            <a:tailEnd/>
          </a:ln>
          <a:effectLst/>
        </p:spPr>
        <p:txBody>
          <a:bodyPr wrap="none" anchor="ctr">
            <a:spAutoFit/>
          </a:bodyPr>
          <a:lstStyle/>
          <a:p>
            <a:endParaRPr lang="it-IT"/>
          </a:p>
        </p:txBody>
      </p:sp>
      <p:sp>
        <p:nvSpPr>
          <p:cNvPr id="585731" name="Rectangle 3"/>
          <p:cNvSpPr>
            <a:spLocks noChangeArrowheads="1"/>
          </p:cNvSpPr>
          <p:nvPr/>
        </p:nvSpPr>
        <p:spPr bwMode="auto">
          <a:xfrm>
            <a:off x="5577285" y="2008188"/>
            <a:ext cx="4134379" cy="3960812"/>
          </a:xfrm>
          <a:prstGeom prst="rect">
            <a:avLst/>
          </a:prstGeom>
          <a:solidFill>
            <a:srgbClr val="CCD8EA"/>
          </a:solidFill>
          <a:ln w="9525">
            <a:solidFill>
              <a:srgbClr val="010199"/>
            </a:solidFill>
            <a:miter lim="800000"/>
            <a:headEnd/>
            <a:tailEnd/>
          </a:ln>
          <a:effectLst/>
        </p:spPr>
        <p:txBody>
          <a:bodyPr wrap="none" anchor="ctr"/>
          <a:lstStyle/>
          <a:p>
            <a:endParaRPr lang="it-IT"/>
          </a:p>
        </p:txBody>
      </p:sp>
      <p:sp>
        <p:nvSpPr>
          <p:cNvPr id="585732" name="Text Box 4"/>
          <p:cNvSpPr txBox="1">
            <a:spLocks noChangeArrowheads="1"/>
          </p:cNvSpPr>
          <p:nvPr/>
        </p:nvSpPr>
        <p:spPr bwMode="auto">
          <a:xfrm>
            <a:off x="5733785" y="2295525"/>
            <a:ext cx="3900488" cy="3444875"/>
          </a:xfrm>
          <a:prstGeom prst="rect">
            <a:avLst/>
          </a:prstGeom>
          <a:noFill/>
          <a:ln w="9525">
            <a:noFill/>
            <a:miter lim="800000"/>
            <a:headEnd/>
            <a:tailEnd/>
          </a:ln>
          <a:effectLst/>
        </p:spPr>
        <p:txBody>
          <a:bodyPr>
            <a:spAutoFit/>
          </a:bodyPr>
          <a:lstStyle/>
          <a:p>
            <a:pPr>
              <a:spcBef>
                <a:spcPct val="50000"/>
              </a:spcBef>
              <a:buClrTx/>
              <a:buSzTx/>
              <a:buFont typeface="Wingdings" pitchFamily="2" charset="2"/>
              <a:buChar char="Ø"/>
            </a:pPr>
            <a:r>
              <a:rPr lang="en-GB" sz="2000" b="1" dirty="0">
                <a:solidFill>
                  <a:srgbClr val="000000"/>
                </a:solidFill>
              </a:rPr>
              <a:t> Near line-shape Doppler spectra.</a:t>
            </a:r>
          </a:p>
          <a:p>
            <a:pPr>
              <a:spcBef>
                <a:spcPct val="50000"/>
              </a:spcBef>
              <a:buClrTx/>
              <a:buSzTx/>
              <a:buFont typeface="Wingdings" pitchFamily="2" charset="2"/>
              <a:buChar char="Ø"/>
            </a:pPr>
            <a:endParaRPr lang="en-GB" sz="2000" b="1" dirty="0">
              <a:solidFill>
                <a:srgbClr val="000000"/>
              </a:solidFill>
            </a:endParaRPr>
          </a:p>
          <a:p>
            <a:pPr>
              <a:spcBef>
                <a:spcPct val="50000"/>
              </a:spcBef>
              <a:buClrTx/>
              <a:buSzTx/>
              <a:buFont typeface="Wingdings" pitchFamily="2" charset="2"/>
              <a:buChar char="Ø"/>
            </a:pPr>
            <a:r>
              <a:rPr lang="en-GB" sz="2000" b="1" dirty="0">
                <a:solidFill>
                  <a:srgbClr val="000000"/>
                </a:solidFill>
              </a:rPr>
              <a:t> Principal component located in correspondence of the long wave frequency </a:t>
            </a:r>
            <a:r>
              <a:rPr lang="en-GB" sz="2000" b="1" i="1" dirty="0" err="1">
                <a:solidFill>
                  <a:srgbClr val="000000"/>
                </a:solidFill>
              </a:rPr>
              <a:t>f</a:t>
            </a:r>
            <a:r>
              <a:rPr lang="en-GB" sz="2000" b="1" i="1" baseline="-25000" dirty="0" err="1">
                <a:solidFill>
                  <a:srgbClr val="000000"/>
                </a:solidFill>
              </a:rPr>
              <a:t>LW</a:t>
            </a:r>
            <a:r>
              <a:rPr lang="en-GB" sz="2000" b="1" dirty="0">
                <a:solidFill>
                  <a:srgbClr val="000000"/>
                </a:solidFill>
              </a:rPr>
              <a:t>=0.1 Hz.</a:t>
            </a:r>
          </a:p>
          <a:p>
            <a:pPr>
              <a:spcBef>
                <a:spcPct val="50000"/>
              </a:spcBef>
              <a:buClrTx/>
              <a:buSzTx/>
              <a:buFont typeface="Wingdings" pitchFamily="2" charset="2"/>
              <a:buChar char="Ø"/>
            </a:pPr>
            <a:endParaRPr lang="en-GB" sz="2000" b="1" dirty="0">
              <a:solidFill>
                <a:srgbClr val="000000"/>
              </a:solidFill>
            </a:endParaRPr>
          </a:p>
          <a:p>
            <a:pPr>
              <a:spcBef>
                <a:spcPct val="50000"/>
              </a:spcBef>
              <a:buClrTx/>
              <a:buSzTx/>
              <a:buFont typeface="Wingdings" pitchFamily="2" charset="2"/>
              <a:buChar char="Ø"/>
            </a:pPr>
            <a:r>
              <a:rPr lang="en-GB" sz="2000" b="1" dirty="0">
                <a:solidFill>
                  <a:srgbClr val="000000"/>
                </a:solidFill>
              </a:rPr>
              <a:t>Secondary components often located at </a:t>
            </a:r>
            <a:r>
              <a:rPr lang="en-GB" sz="2000" b="1" i="1" dirty="0">
                <a:solidFill>
                  <a:srgbClr val="000000"/>
                </a:solidFill>
              </a:rPr>
              <a:t>f</a:t>
            </a:r>
            <a:r>
              <a:rPr lang="en-GB" sz="2000" b="1" dirty="0">
                <a:solidFill>
                  <a:srgbClr val="000000"/>
                </a:solidFill>
              </a:rPr>
              <a:t>=2 </a:t>
            </a:r>
            <a:r>
              <a:rPr lang="en-GB" sz="2000" b="1" i="1" dirty="0" err="1">
                <a:solidFill>
                  <a:srgbClr val="000000"/>
                </a:solidFill>
              </a:rPr>
              <a:t>f</a:t>
            </a:r>
            <a:r>
              <a:rPr lang="en-GB" sz="2000" b="1" i="1" baseline="-25000" dirty="0" err="1">
                <a:solidFill>
                  <a:srgbClr val="000000"/>
                </a:solidFill>
              </a:rPr>
              <a:t>LW</a:t>
            </a:r>
            <a:r>
              <a:rPr lang="en-GB" sz="2000" b="1" i="1" dirty="0">
                <a:solidFill>
                  <a:srgbClr val="000000"/>
                </a:solidFill>
              </a:rPr>
              <a:t>.</a:t>
            </a:r>
          </a:p>
        </p:txBody>
      </p:sp>
      <p:pic>
        <p:nvPicPr>
          <p:cNvPr id="585733" name="Picture 5" descr="Picture3"/>
          <p:cNvPicPr>
            <a:picLocks noChangeAspect="1" noChangeArrowheads="1"/>
          </p:cNvPicPr>
          <p:nvPr/>
        </p:nvPicPr>
        <p:blipFill>
          <a:blip r:embed="rId2"/>
          <a:srcRect/>
          <a:stretch>
            <a:fillRect/>
          </a:stretch>
        </p:blipFill>
        <p:spPr bwMode="auto">
          <a:xfrm>
            <a:off x="350838" y="1216025"/>
            <a:ext cx="5128419" cy="5184775"/>
          </a:xfrm>
          <a:prstGeom prst="rect">
            <a:avLst/>
          </a:prstGeom>
          <a:noFill/>
        </p:spPr>
      </p:pic>
      <p:sp>
        <p:nvSpPr>
          <p:cNvPr id="585734" name="Text Box 6"/>
          <p:cNvSpPr txBox="1">
            <a:spLocks noChangeArrowheads="1"/>
          </p:cNvSpPr>
          <p:nvPr/>
        </p:nvSpPr>
        <p:spPr bwMode="auto">
          <a:xfrm>
            <a:off x="1334299" y="115888"/>
            <a:ext cx="8262171" cy="519112"/>
          </a:xfrm>
          <a:prstGeom prst="rect">
            <a:avLst/>
          </a:prstGeom>
          <a:noFill/>
          <a:ln w="9525">
            <a:noFill/>
            <a:miter lim="800000"/>
            <a:headEnd/>
            <a:tailEnd/>
          </a:ln>
          <a:effectLst/>
        </p:spPr>
        <p:txBody>
          <a:bodyPr wrap="square">
            <a:spAutoFit/>
          </a:bodyPr>
          <a:lstStyle/>
          <a:p>
            <a:pPr>
              <a:spcBef>
                <a:spcPct val="50000"/>
              </a:spcBef>
            </a:pPr>
            <a:r>
              <a:rPr lang="en-US" sz="2800" b="1" dirty="0">
                <a:solidFill>
                  <a:schemeClr val="accent1">
                    <a:lumMod val="50000"/>
                  </a:schemeClr>
                </a:solidFill>
                <a:effectLst>
                  <a:outerShdw blurRad="38100" dist="38100" dir="2700000" algn="tl">
                    <a:srgbClr val="C0C0C0"/>
                  </a:outerShdw>
                </a:effectLst>
                <a:cs typeface="Times New Roman" pitchFamily="18" charset="0"/>
              </a:rPr>
              <a:t>Long wave modulation: Hybrid AM/FM model</a:t>
            </a:r>
            <a:endParaRPr lang="it-IT" sz="2800" b="1" dirty="0">
              <a:solidFill>
                <a:schemeClr val="accent1">
                  <a:lumMod val="50000"/>
                </a:schemeClr>
              </a:solidFill>
              <a:effectLst>
                <a:outerShdw blurRad="38100" dist="38100" dir="2700000" algn="tl">
                  <a:srgbClr val="C0C0C0"/>
                </a:outerShdw>
              </a:effectLst>
              <a:cs typeface="Times New Roman" pitchFamily="18" charset="0"/>
            </a:endParaRPr>
          </a:p>
        </p:txBody>
      </p:sp>
      <p:sp>
        <p:nvSpPr>
          <p:cNvPr id="8" name="Segnaposto numero diapositiva 7"/>
          <p:cNvSpPr>
            <a:spLocks noGrp="1"/>
          </p:cNvSpPr>
          <p:nvPr>
            <p:ph type="sldNum" sz="quarter" idx="12"/>
          </p:nvPr>
        </p:nvSpPr>
        <p:spPr/>
        <p:txBody>
          <a:bodyPr/>
          <a:lstStyle/>
          <a:p>
            <a:fld id="{6294C92D-0306-4E69-9CD3-20855E849650}" type="slidenum">
              <a:rPr kumimoji="0" lang="en-US" smtClean="0"/>
              <a:pPr/>
              <a:t>97</a:t>
            </a:fld>
            <a:endParaRPr kumimoji="0"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6755" name="Object 3"/>
          <p:cNvGraphicFramePr>
            <a:graphicFrameLocks noChangeAspect="1"/>
          </p:cNvGraphicFramePr>
          <p:nvPr/>
        </p:nvGraphicFramePr>
        <p:xfrm>
          <a:off x="856063" y="3411539"/>
          <a:ext cx="4597003" cy="3228975"/>
        </p:xfrm>
        <a:graphic>
          <a:graphicData uri="http://schemas.openxmlformats.org/presentationml/2006/ole">
            <p:oleObj spid="_x0000_s290818" name="KGPlot" r:id="rId3" imgW="4735068" imgH="3604260" progId="">
              <p:embed/>
            </p:oleObj>
          </a:graphicData>
        </a:graphic>
      </p:graphicFrame>
      <p:graphicFrame>
        <p:nvGraphicFramePr>
          <p:cNvPr id="586756" name="Object 4"/>
          <p:cNvGraphicFramePr>
            <a:graphicFrameLocks noChangeAspect="1"/>
          </p:cNvGraphicFramePr>
          <p:nvPr/>
        </p:nvGraphicFramePr>
        <p:xfrm>
          <a:off x="5182825" y="3411538"/>
          <a:ext cx="4627959" cy="3257550"/>
        </p:xfrm>
        <a:graphic>
          <a:graphicData uri="http://schemas.openxmlformats.org/presentationml/2006/ole">
            <p:oleObj spid="_x0000_s290819" name="KGPlot" r:id="rId4" imgW="4735068" imgH="3604260" progId="">
              <p:embed/>
            </p:oleObj>
          </a:graphicData>
        </a:graphic>
      </p:graphicFrame>
      <p:sp>
        <p:nvSpPr>
          <p:cNvPr id="586757" name="Rectangle 5"/>
          <p:cNvSpPr>
            <a:spLocks noChangeArrowheads="1"/>
          </p:cNvSpPr>
          <p:nvPr/>
        </p:nvSpPr>
        <p:spPr bwMode="auto">
          <a:xfrm>
            <a:off x="1516063" y="1971676"/>
            <a:ext cx="3508375" cy="1006475"/>
          </a:xfrm>
          <a:prstGeom prst="rect">
            <a:avLst/>
          </a:prstGeom>
          <a:noFill/>
          <a:ln w="9525">
            <a:noFill/>
            <a:miter lim="800000"/>
            <a:headEnd/>
            <a:tailEnd/>
          </a:ln>
          <a:effectLst/>
        </p:spPr>
        <p:txBody>
          <a:bodyPr anchor="ctr">
            <a:spAutoFit/>
          </a:bodyPr>
          <a:lstStyle/>
          <a:p>
            <a:pPr>
              <a:spcBef>
                <a:spcPct val="0"/>
              </a:spcBef>
              <a:buClrTx/>
              <a:buSzTx/>
              <a:buFontTx/>
              <a:buNone/>
            </a:pPr>
            <a:r>
              <a:rPr lang="en-GB" sz="2000" dirty="0"/>
              <a:t>Shorter periodicity with higher resolution: the period is 4-5 sec long</a:t>
            </a:r>
          </a:p>
        </p:txBody>
      </p:sp>
      <p:sp>
        <p:nvSpPr>
          <p:cNvPr id="586758" name="Rectangle 6"/>
          <p:cNvSpPr>
            <a:spLocks noChangeArrowheads="1"/>
          </p:cNvSpPr>
          <p:nvPr/>
        </p:nvSpPr>
        <p:spPr bwMode="auto">
          <a:xfrm>
            <a:off x="5188612" y="1179513"/>
            <a:ext cx="4445661" cy="1631216"/>
          </a:xfrm>
          <a:prstGeom prst="rect">
            <a:avLst/>
          </a:prstGeom>
          <a:noFill/>
          <a:ln w="9525">
            <a:noFill/>
            <a:miter lim="800000"/>
            <a:headEnd/>
            <a:tailEnd/>
          </a:ln>
          <a:effectLst/>
        </p:spPr>
        <p:txBody>
          <a:bodyPr anchor="ctr">
            <a:spAutoFit/>
          </a:bodyPr>
          <a:lstStyle/>
          <a:p>
            <a:pPr algn="ctr">
              <a:spcBef>
                <a:spcPct val="0"/>
              </a:spcBef>
              <a:buClrTx/>
              <a:buSzTx/>
              <a:buFontTx/>
              <a:buNone/>
            </a:pPr>
            <a:r>
              <a:rPr lang="en-GB" sz="2000" dirty="0"/>
              <a:t>For higher resolutions (9 and 3 m) the effect of the noise is not negligible. The estimated parameters relate to the noise and not to the clutter. The periodicities tend to disapp</a:t>
            </a:r>
            <a:r>
              <a:rPr lang="en-GB" sz="1800" dirty="0"/>
              <a:t>ear</a:t>
            </a:r>
          </a:p>
        </p:txBody>
      </p:sp>
      <p:sp>
        <p:nvSpPr>
          <p:cNvPr id="586759" name="AutoShape 7"/>
          <p:cNvSpPr>
            <a:spLocks noChangeArrowheads="1"/>
          </p:cNvSpPr>
          <p:nvPr/>
        </p:nvSpPr>
        <p:spPr bwMode="auto">
          <a:xfrm rot="6629247">
            <a:off x="6840902" y="3513468"/>
            <a:ext cx="1223962" cy="156501"/>
          </a:xfrm>
          <a:prstGeom prst="rightArrow">
            <a:avLst>
              <a:gd name="adj1" fmla="val 46019"/>
              <a:gd name="adj2" fmla="val 97905"/>
            </a:avLst>
          </a:prstGeom>
          <a:solidFill>
            <a:schemeClr val="hlink"/>
          </a:solidFill>
          <a:ln w="9525">
            <a:solidFill>
              <a:schemeClr val="accent2"/>
            </a:solidFill>
            <a:miter lim="800000"/>
            <a:headEnd/>
            <a:tailEnd/>
          </a:ln>
          <a:effectLst/>
        </p:spPr>
        <p:txBody>
          <a:bodyPr rot="10800000" vert="eaVert" wrap="none" anchor="ctr"/>
          <a:lstStyle/>
          <a:p>
            <a:pPr algn="ctr">
              <a:spcBef>
                <a:spcPct val="0"/>
              </a:spcBef>
              <a:buClrTx/>
              <a:buSzTx/>
              <a:buFontTx/>
              <a:buNone/>
            </a:pPr>
            <a:endParaRPr lang="en-GB" sz="1800">
              <a:solidFill>
                <a:srgbClr val="DA5126"/>
              </a:solidFill>
            </a:endParaRPr>
          </a:p>
        </p:txBody>
      </p:sp>
      <p:sp>
        <p:nvSpPr>
          <p:cNvPr id="586760" name="AutoShape 8"/>
          <p:cNvSpPr>
            <a:spLocks noChangeArrowheads="1"/>
          </p:cNvSpPr>
          <p:nvPr/>
        </p:nvSpPr>
        <p:spPr bwMode="auto">
          <a:xfrm rot="5400000">
            <a:off x="1925738" y="3513468"/>
            <a:ext cx="1223962" cy="156501"/>
          </a:xfrm>
          <a:prstGeom prst="rightArrow">
            <a:avLst>
              <a:gd name="adj1" fmla="val 46019"/>
              <a:gd name="adj2" fmla="val 97905"/>
            </a:avLst>
          </a:prstGeom>
          <a:solidFill>
            <a:schemeClr val="hlink"/>
          </a:solidFill>
          <a:ln w="9525">
            <a:solidFill>
              <a:schemeClr val="accent2"/>
            </a:solidFill>
            <a:miter lim="800000"/>
            <a:headEnd/>
            <a:tailEnd/>
          </a:ln>
          <a:effectLst/>
        </p:spPr>
        <p:txBody>
          <a:bodyPr rot="10800000" vert="eaVert" wrap="none" anchor="ctr"/>
          <a:lstStyle/>
          <a:p>
            <a:pPr algn="ctr">
              <a:spcBef>
                <a:spcPct val="0"/>
              </a:spcBef>
              <a:buClrTx/>
              <a:buSzTx/>
              <a:buFontTx/>
              <a:buNone/>
            </a:pPr>
            <a:endParaRPr lang="en-GB" sz="1800">
              <a:solidFill>
                <a:srgbClr val="DA5126"/>
              </a:solidFill>
            </a:endParaRPr>
          </a:p>
        </p:txBody>
      </p:sp>
      <p:sp>
        <p:nvSpPr>
          <p:cNvPr id="586761" name="Text Box 9"/>
          <p:cNvSpPr txBox="1">
            <a:spLocks noChangeArrowheads="1"/>
          </p:cNvSpPr>
          <p:nvPr/>
        </p:nvSpPr>
        <p:spPr bwMode="auto">
          <a:xfrm>
            <a:off x="1305063" y="152401"/>
            <a:ext cx="8291407" cy="519113"/>
          </a:xfrm>
          <a:prstGeom prst="rect">
            <a:avLst/>
          </a:prstGeom>
          <a:noFill/>
          <a:ln w="9525">
            <a:noFill/>
            <a:miter lim="800000"/>
            <a:headEnd/>
            <a:tailEnd/>
          </a:ln>
          <a:effectLst/>
        </p:spPr>
        <p:txBody>
          <a:bodyPr wrap="square">
            <a:spAutoFit/>
          </a:bodyPr>
          <a:lstStyle/>
          <a:p>
            <a:pPr>
              <a:spcBef>
                <a:spcPct val="50000"/>
              </a:spcBef>
              <a:buClrTx/>
              <a:buSzTx/>
              <a:buFontTx/>
              <a:buNone/>
            </a:pPr>
            <a:r>
              <a:rPr lang="en-GB" sz="2800" b="1" dirty="0">
                <a:solidFill>
                  <a:schemeClr val="accent1">
                    <a:lumMod val="50000"/>
                  </a:schemeClr>
                </a:solidFill>
                <a:effectLst>
                  <a:outerShdw blurRad="38100" dist="38100" dir="2700000" algn="tl">
                    <a:srgbClr val="C0C0C0"/>
                  </a:outerShdw>
                </a:effectLst>
                <a:cs typeface="Times New Roman" pitchFamily="18" charset="0"/>
              </a:rPr>
              <a:t>Long wave modulation: Hybrid AM/FM model</a:t>
            </a:r>
          </a:p>
        </p:txBody>
      </p:sp>
      <p:sp>
        <p:nvSpPr>
          <p:cNvPr id="10" name="Segnaposto numero diapositiva 9"/>
          <p:cNvSpPr>
            <a:spLocks noGrp="1"/>
          </p:cNvSpPr>
          <p:nvPr>
            <p:ph type="sldNum" sz="quarter" idx="12"/>
          </p:nvPr>
        </p:nvSpPr>
        <p:spPr/>
        <p:txBody>
          <a:bodyPr/>
          <a:lstStyle/>
          <a:p>
            <a:fld id="{6294C92D-0306-4E69-9CD3-20855E849650}" type="slidenum">
              <a:rPr kumimoji="0" lang="en-US" smtClean="0"/>
              <a:pPr/>
              <a:t>98</a:t>
            </a:fld>
            <a:endParaRPr kumimoji="0" 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ChangeArrowheads="1"/>
          </p:cNvSpPr>
          <p:nvPr/>
        </p:nvSpPr>
        <p:spPr bwMode="auto">
          <a:xfrm>
            <a:off x="194338" y="1052513"/>
            <a:ext cx="9517327" cy="5329237"/>
          </a:xfrm>
          <a:prstGeom prst="rect">
            <a:avLst/>
          </a:prstGeom>
          <a:solidFill>
            <a:srgbClr val="FFFFFF"/>
          </a:solidFill>
          <a:ln w="9525">
            <a:solidFill>
              <a:srgbClr val="FFFFFF"/>
            </a:solidFill>
            <a:miter lim="800000"/>
            <a:headEnd/>
            <a:tailEnd/>
          </a:ln>
          <a:effectLst/>
        </p:spPr>
        <p:txBody>
          <a:bodyPr wrap="none" anchor="ctr"/>
          <a:lstStyle/>
          <a:p>
            <a:endParaRPr lang="it-IT"/>
          </a:p>
        </p:txBody>
      </p:sp>
      <p:pic>
        <p:nvPicPr>
          <p:cNvPr id="587779" name="Picture 3" descr="Picture4"/>
          <p:cNvPicPr>
            <a:picLocks noChangeAspect="1" noChangeArrowheads="1"/>
          </p:cNvPicPr>
          <p:nvPr/>
        </p:nvPicPr>
        <p:blipFill>
          <a:blip r:embed="rId2"/>
          <a:srcRect/>
          <a:stretch>
            <a:fillRect/>
          </a:stretch>
        </p:blipFill>
        <p:spPr bwMode="auto">
          <a:xfrm>
            <a:off x="371475" y="1427163"/>
            <a:ext cx="5128419" cy="3657600"/>
          </a:xfrm>
          <a:prstGeom prst="rect">
            <a:avLst/>
          </a:prstGeom>
          <a:noFill/>
        </p:spPr>
      </p:pic>
      <p:sp>
        <p:nvSpPr>
          <p:cNvPr id="587780" name="Text Box 4"/>
          <p:cNvSpPr txBox="1">
            <a:spLocks noChangeArrowheads="1"/>
          </p:cNvSpPr>
          <p:nvPr/>
        </p:nvSpPr>
        <p:spPr bwMode="auto">
          <a:xfrm>
            <a:off x="6356350" y="152401"/>
            <a:ext cx="3004477" cy="584775"/>
          </a:xfrm>
          <a:prstGeom prst="rect">
            <a:avLst/>
          </a:prstGeom>
          <a:noFill/>
          <a:ln w="9525">
            <a:noFill/>
            <a:miter lim="800000"/>
            <a:headEnd/>
            <a:tailEnd/>
          </a:ln>
          <a:effectLst/>
        </p:spPr>
        <p:txBody>
          <a:bodyPr>
            <a:spAutoFit/>
          </a:bodyPr>
          <a:lstStyle/>
          <a:p>
            <a:pPr>
              <a:spcBef>
                <a:spcPct val="50000"/>
              </a:spcBef>
            </a:pPr>
            <a:r>
              <a:rPr lang="en-GB" sz="3200" b="1" dirty="0">
                <a:solidFill>
                  <a:schemeClr val="accent1">
                    <a:lumMod val="50000"/>
                  </a:schemeClr>
                </a:solidFill>
                <a:effectLst>
                  <a:outerShdw blurRad="38100" dist="38100" dir="2700000" algn="tl">
                    <a:srgbClr val="C0C0C0"/>
                  </a:outerShdw>
                </a:effectLst>
                <a:cs typeface="Times New Roman" pitchFamily="18" charset="0"/>
              </a:rPr>
              <a:t>AR modelling</a:t>
            </a:r>
          </a:p>
        </p:txBody>
      </p:sp>
      <p:sp>
        <p:nvSpPr>
          <p:cNvPr id="587781" name="Rectangle 5"/>
          <p:cNvSpPr>
            <a:spLocks noChangeArrowheads="1"/>
          </p:cNvSpPr>
          <p:nvPr/>
        </p:nvSpPr>
        <p:spPr bwMode="auto">
          <a:xfrm>
            <a:off x="5732067" y="1773238"/>
            <a:ext cx="3979598" cy="2585323"/>
          </a:xfrm>
          <a:prstGeom prst="rect">
            <a:avLst/>
          </a:prstGeom>
          <a:noFill/>
          <a:ln w="9525">
            <a:noFill/>
            <a:miter lim="800000"/>
            <a:headEnd/>
            <a:tailEnd/>
          </a:ln>
          <a:effectLst/>
        </p:spPr>
        <p:txBody>
          <a:bodyPr>
            <a:spAutoFit/>
          </a:bodyPr>
          <a:lstStyle/>
          <a:p>
            <a:pPr>
              <a:spcBef>
                <a:spcPct val="0"/>
              </a:spcBef>
              <a:buClrTx/>
              <a:buSzTx/>
              <a:buFontTx/>
              <a:buNone/>
            </a:pPr>
            <a:r>
              <a:rPr lang="en-GB" sz="1800"/>
              <a:t>AR(3) model shows good fitting with data and seems to capture physical phenomena.</a:t>
            </a:r>
          </a:p>
          <a:p>
            <a:pPr algn="just">
              <a:spcBef>
                <a:spcPct val="0"/>
              </a:spcBef>
              <a:buClrTx/>
              <a:buSzTx/>
              <a:buFontTx/>
              <a:buNone/>
            </a:pPr>
            <a:endParaRPr lang="en-GB" sz="1800"/>
          </a:p>
          <a:p>
            <a:pPr algn="just">
              <a:spcBef>
                <a:spcPct val="0"/>
              </a:spcBef>
              <a:buClrTx/>
              <a:buSzTx/>
              <a:buFontTx/>
              <a:buNone/>
            </a:pPr>
            <a:endParaRPr lang="en-GB" sz="1800"/>
          </a:p>
          <a:p>
            <a:pPr algn="just">
              <a:spcBef>
                <a:spcPct val="0"/>
              </a:spcBef>
              <a:buClrTx/>
              <a:buSzTx/>
              <a:buFontTx/>
              <a:buNone/>
            </a:pPr>
            <a:endParaRPr lang="en-GB" sz="1800"/>
          </a:p>
          <a:p>
            <a:pPr algn="just">
              <a:spcBef>
                <a:spcPct val="0"/>
              </a:spcBef>
              <a:buClrTx/>
              <a:buSzTx/>
              <a:buFontTx/>
              <a:buNone/>
            </a:pPr>
            <a:endParaRPr lang="en-GB" sz="1800"/>
          </a:p>
          <a:p>
            <a:pPr algn="just">
              <a:spcBef>
                <a:spcPct val="0"/>
              </a:spcBef>
              <a:buClrTx/>
              <a:buSzTx/>
              <a:buFontTx/>
              <a:buNone/>
            </a:pPr>
            <a:r>
              <a:rPr lang="en-GB" sz="1800"/>
              <a:t>Good compromise between model complexity and fitting accuracy.</a:t>
            </a:r>
          </a:p>
        </p:txBody>
      </p:sp>
      <p:sp>
        <p:nvSpPr>
          <p:cNvPr id="587782" name="AutoShape 6"/>
          <p:cNvSpPr>
            <a:spLocks noChangeArrowheads="1"/>
          </p:cNvSpPr>
          <p:nvPr/>
        </p:nvSpPr>
        <p:spPr bwMode="auto">
          <a:xfrm rot="5400000">
            <a:off x="7321418" y="2896395"/>
            <a:ext cx="646113" cy="7016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7D2E15"/>
          </a:solidFill>
          <a:ln w="9525">
            <a:solidFill>
              <a:srgbClr val="010199"/>
            </a:solidFill>
            <a:miter lim="800000"/>
            <a:headEnd/>
            <a:tailEnd/>
          </a:ln>
          <a:effectLst/>
        </p:spPr>
        <p:txBody>
          <a:bodyPr wrap="none" anchor="ctr"/>
          <a:lstStyle/>
          <a:p>
            <a:endParaRPr lang="it-IT"/>
          </a:p>
        </p:txBody>
      </p:sp>
      <p:sp>
        <p:nvSpPr>
          <p:cNvPr id="587783" name="Text Box 7"/>
          <p:cNvSpPr txBox="1">
            <a:spLocks noChangeArrowheads="1"/>
          </p:cNvSpPr>
          <p:nvPr/>
        </p:nvSpPr>
        <p:spPr bwMode="auto">
          <a:xfrm>
            <a:off x="507340" y="5589588"/>
            <a:ext cx="6552406" cy="366712"/>
          </a:xfrm>
          <a:prstGeom prst="rect">
            <a:avLst/>
          </a:prstGeom>
          <a:noFill/>
          <a:ln w="9525">
            <a:noFill/>
            <a:miter lim="800000"/>
            <a:headEnd/>
            <a:tailEnd/>
          </a:ln>
          <a:effectLst/>
        </p:spPr>
        <p:txBody>
          <a:bodyPr>
            <a:spAutoFit/>
          </a:bodyPr>
          <a:lstStyle/>
          <a:p>
            <a:pPr algn="ctr">
              <a:spcBef>
                <a:spcPct val="50000"/>
              </a:spcBef>
              <a:buClrTx/>
              <a:buSzTx/>
              <a:buFontTx/>
              <a:buNone/>
            </a:pPr>
            <a:r>
              <a:rPr lang="en-GB" sz="1800" b="1">
                <a:solidFill>
                  <a:srgbClr val="000000"/>
                </a:solidFill>
              </a:rPr>
              <a:t>Periodogram calculated on VV polarized data</a:t>
            </a:r>
          </a:p>
        </p:txBody>
      </p:sp>
      <p:sp>
        <p:nvSpPr>
          <p:cNvPr id="9" name="Segnaposto numero diapositiva 8"/>
          <p:cNvSpPr>
            <a:spLocks noGrp="1"/>
          </p:cNvSpPr>
          <p:nvPr>
            <p:ph type="sldNum" sz="quarter" idx="12"/>
          </p:nvPr>
        </p:nvSpPr>
        <p:spPr/>
        <p:txBody>
          <a:bodyPr/>
          <a:lstStyle/>
          <a:p>
            <a:fld id="{6294C92D-0306-4E69-9CD3-20855E849650}" type="slidenum">
              <a:rPr kumimoji="0" lang="en-US" smtClean="0"/>
              <a:pPr/>
              <a:t>99</a:t>
            </a:fld>
            <a:endParaRPr kumimoji="0" 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Città">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Personalizzato 1">
      <a:majorFont>
        <a:latin typeface="Segoe UI"/>
        <a:ea typeface=""/>
        <a:cs typeface=""/>
      </a:majorFont>
      <a:minorFont>
        <a:latin typeface="Segoe UI"/>
        <a:ea typeface=""/>
        <a:cs typeface=""/>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1260</TotalTime>
  <Words>7209</Words>
  <Application>Microsoft Office PowerPoint</Application>
  <PresentationFormat>A4 (21x29,7 cm)</PresentationFormat>
  <Paragraphs>1047</Paragraphs>
  <Slides>124</Slides>
  <Notes>27</Notes>
  <HiddenSlides>0</HiddenSlides>
  <MMClips>0</MMClips>
  <ScaleCrop>false</ScaleCrop>
  <HeadingPairs>
    <vt:vector size="6" baseType="variant">
      <vt:variant>
        <vt:lpstr>Tema</vt:lpstr>
      </vt:variant>
      <vt:variant>
        <vt:i4>1</vt:i4>
      </vt:variant>
      <vt:variant>
        <vt:lpstr>Server OLE incorporati</vt:lpstr>
      </vt:variant>
      <vt:variant>
        <vt:i4>7</vt:i4>
      </vt:variant>
      <vt:variant>
        <vt:lpstr>Titoli diapositive</vt:lpstr>
      </vt:variant>
      <vt:variant>
        <vt:i4>124</vt:i4>
      </vt:variant>
    </vt:vector>
  </HeadingPairs>
  <TitlesOfParts>
    <vt:vector size="132" baseType="lpstr">
      <vt:lpstr>Solstice</vt:lpstr>
      <vt:lpstr>Equation</vt:lpstr>
      <vt:lpstr>PaperPort Document</vt:lpstr>
      <vt:lpstr>KGPlot</vt:lpstr>
      <vt:lpstr>Microsoft Word Picture</vt:lpstr>
      <vt:lpstr>KGraph_Plot</vt:lpstr>
      <vt:lpstr>MathType 5.0 Equation</vt:lpstr>
      <vt:lpstr>Fotografia di Microsoft Photo Editor 3.0</vt:lpstr>
      <vt:lpstr>Radar Clutter Modeling and Analysis</vt:lpstr>
      <vt:lpstr>Diapositiva 2</vt:lpstr>
      <vt:lpstr>Diapositiva 3</vt:lpstr>
      <vt:lpstr>Diapositiva 4</vt:lpstr>
      <vt:lpstr>Diapositiva 5</vt:lpstr>
      <vt:lpstr>Diapositiva 6</vt:lpstr>
      <vt:lpstr>Diapositiva 7</vt:lpstr>
      <vt:lpstr>Diapositiva 8</vt:lpstr>
      <vt:lpstr>Diapositiva 9</vt:lpstr>
      <vt:lpstr>Diapositiva 10</vt:lpstr>
      <vt:lpstr>Radar clutter</vt:lpstr>
      <vt:lpstr>Diapositiva 12</vt:lpstr>
      <vt:lpstr>Diapositiva 13</vt:lpstr>
      <vt:lpstr>Diapositiva 14</vt:lpstr>
      <vt:lpstr>Diapositiva 15</vt:lpstr>
      <vt:lpstr>Range of RCS Values (dBm2)</vt:lpstr>
      <vt:lpstr>Diapositiva 17</vt:lpstr>
      <vt:lpstr>Diapositiva 18</vt:lpstr>
      <vt:lpstr>Radar Equation and propagation factor F</vt:lpstr>
      <vt:lpstr>Diapositiva 20</vt:lpstr>
      <vt:lpstr>Sea clutter: Dependence on grazing angle </vt:lpstr>
      <vt:lpstr>Diapositiva 22</vt:lpstr>
      <vt:lpstr>Diapositiva 23</vt:lpstr>
      <vt:lpstr>Diapositiva 24</vt:lpstr>
      <vt:lpstr>Diapositiva 25</vt:lpstr>
      <vt:lpstr>Diapositiva 26</vt:lpstr>
      <vt:lpstr>o vs incidence angle for rough ground [Ula89]</vt:lpstr>
      <vt:lpstr>Diapositiva 28</vt:lpstr>
      <vt:lpstr>Radar clutter modeling</vt:lpstr>
      <vt:lpstr>Diapositiva 30</vt:lpstr>
      <vt:lpstr>Diapositiva 31</vt:lpstr>
      <vt:lpstr>Diapositiva 32</vt:lpstr>
      <vt:lpstr>Diapositiva 33</vt:lpstr>
      <vt:lpstr>Diapositiva 34</vt:lpstr>
      <vt:lpstr>Diapositiva 35</vt:lpstr>
      <vt:lpstr>Diapositiva 36</vt:lpstr>
      <vt:lpstr>Diapositiva 37</vt:lpstr>
      <vt:lpstr>Diapositiva 38</vt:lpstr>
      <vt:lpstr>Diapositiva 39</vt:lpstr>
      <vt:lpstr>Diapositiva 40</vt:lpstr>
      <vt:lpstr>Diapositiva 41</vt:lpstr>
      <vt:lpstr>Diapositiva 42</vt:lpstr>
      <vt:lpstr>Diapositiva 43</vt:lpstr>
      <vt:lpstr>Diapositiva 44</vt:lpstr>
      <vt:lpstr>Diapositiva 45</vt:lpstr>
      <vt:lpstr>Diapositiva 46</vt:lpstr>
      <vt:lpstr>Diapositiva 47</vt:lpstr>
      <vt:lpstr>Diapositiva 48</vt:lpstr>
      <vt:lpstr>Diapositiva 49</vt:lpstr>
      <vt:lpstr>Diapositiva 50</vt:lpstr>
      <vt:lpstr>Diapositiva 51</vt:lpstr>
      <vt:lpstr>Diapositiva 52</vt:lpstr>
      <vt:lpstr>Diapositiva 53</vt:lpstr>
      <vt:lpstr>Diapositiva 54</vt:lpstr>
      <vt:lpstr>Diapositiva 55</vt:lpstr>
      <vt:lpstr>Diapositiva 56</vt:lpstr>
      <vt:lpstr>Diapositiva 57</vt:lpstr>
      <vt:lpstr>Diapositiva 58</vt:lpstr>
      <vt:lpstr>Diapositiva 59</vt:lpstr>
      <vt:lpstr>Diapositiva 60</vt:lpstr>
      <vt:lpstr>Diapositiva 61</vt:lpstr>
      <vt:lpstr>Diapositiva 62</vt:lpstr>
      <vt:lpstr>Diapositiva 63</vt:lpstr>
      <vt:lpstr>Diapositiva 64</vt:lpstr>
      <vt:lpstr>Diapositiva 65</vt:lpstr>
      <vt:lpstr>Diapositiva 66</vt:lpstr>
      <vt:lpstr>Diapositiva 67</vt:lpstr>
      <vt:lpstr>Diapositiva 68</vt:lpstr>
      <vt:lpstr>Diapositiva 69</vt:lpstr>
      <vt:lpstr>Diapositiva 70</vt:lpstr>
      <vt:lpstr>Diapositiva 71</vt:lpstr>
      <vt:lpstr>Diapositiva 72</vt:lpstr>
      <vt:lpstr>Diapositiva 73</vt:lpstr>
      <vt:lpstr>Diapositiva 74</vt:lpstr>
      <vt:lpstr>Diapositiva 75</vt:lpstr>
      <vt:lpstr>Diapositiva 76</vt:lpstr>
      <vt:lpstr>Diapositiva 77</vt:lpstr>
      <vt:lpstr>Diapositiva 78</vt:lpstr>
      <vt:lpstr>Diapositiva 79</vt:lpstr>
      <vt:lpstr>Diapositiva 80</vt:lpstr>
      <vt:lpstr>Diapositiva 81</vt:lpstr>
      <vt:lpstr>Diapositiva 82</vt:lpstr>
      <vt:lpstr>Diapositiva 83</vt:lpstr>
      <vt:lpstr>Diapositiva 84</vt:lpstr>
      <vt:lpstr>Diapositiva 85</vt:lpstr>
      <vt:lpstr>Diapositiva 86</vt:lpstr>
      <vt:lpstr>Diapositiva 87</vt:lpstr>
      <vt:lpstr>Diapositiva 88</vt:lpstr>
      <vt:lpstr>Diapositiva 89</vt:lpstr>
      <vt:lpstr>Diapositiva 90</vt:lpstr>
      <vt:lpstr>Diapositiva 91</vt:lpstr>
      <vt:lpstr>Diapositiva 92</vt:lpstr>
      <vt:lpstr>Diapositiva 93</vt:lpstr>
      <vt:lpstr>Diapositiva 94</vt:lpstr>
      <vt:lpstr>Diapositiva 95</vt:lpstr>
      <vt:lpstr>Diapositiva 96</vt:lpstr>
      <vt:lpstr>Diapositiva 97</vt:lpstr>
      <vt:lpstr>Diapositiva 98</vt:lpstr>
      <vt:lpstr>Diapositiva 99</vt:lpstr>
      <vt:lpstr>Diapositiva 100</vt:lpstr>
      <vt:lpstr>Diapositiva 101</vt:lpstr>
      <vt:lpstr>Diapositiva 102</vt:lpstr>
      <vt:lpstr>Diapositiva 103</vt:lpstr>
      <vt:lpstr>Diapositiva 104</vt:lpstr>
      <vt:lpstr>Diapositiva 105</vt:lpstr>
      <vt:lpstr>Diapositiva 106</vt:lpstr>
      <vt:lpstr>Diapositiva 107</vt:lpstr>
      <vt:lpstr>Diapositiva 108</vt:lpstr>
      <vt:lpstr>Diapositiva 109</vt:lpstr>
      <vt:lpstr>Diapositiva 110</vt:lpstr>
      <vt:lpstr>Diapositiva 111</vt:lpstr>
      <vt:lpstr>Diapositiva 112</vt:lpstr>
      <vt:lpstr>Diapositiva 113</vt:lpstr>
      <vt:lpstr>Diapositiva 114</vt:lpstr>
      <vt:lpstr>Diapositiva 115</vt:lpstr>
      <vt:lpstr>Diapositiva 116</vt:lpstr>
      <vt:lpstr>Diapositiva 117</vt:lpstr>
      <vt:lpstr>Diapositiva 118</vt:lpstr>
      <vt:lpstr>Diapositiva 119</vt:lpstr>
      <vt:lpstr>Diapositiva 120</vt:lpstr>
      <vt:lpstr>Diapositiva 121</vt:lpstr>
      <vt:lpstr>Diapositiva 122</vt:lpstr>
      <vt:lpstr>Diapositiva 123</vt:lpstr>
      <vt:lpstr>Diapositiva 124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Coherent Target Detection  in Heavy-Tailed  Compound-Gaussian Clutter:  Survey and New Results</dc:title>
  <dc:creator>SABRINA</dc:creator>
  <cp:lastModifiedBy>SABRINA</cp:lastModifiedBy>
  <cp:revision>193</cp:revision>
  <dcterms:created xsi:type="dcterms:W3CDTF">2012-06-26T08:52:40Z</dcterms:created>
  <dcterms:modified xsi:type="dcterms:W3CDTF">2012-10-15T15:46:37Z</dcterms:modified>
</cp:coreProperties>
</file>